
<file path=[Content_Types].xml><?xml version="1.0" encoding="utf-8"?>
<Types xmlns="http://schemas.openxmlformats.org/package/2006/content-types">
  <Override PartName="/ppt/charts/chart199.xml" ContentType="application/vnd.openxmlformats-officedocument.drawingml.chart+xml"/>
  <Override PartName="/ppt/charts/style214.xml" ContentType="application/vnd.ms-office.chartstyle+xml"/>
  <Override PartName="/ppt/charts/style198.xml" ContentType="application/vnd.ms-office.chartstyle+xml"/>
  <Override PartName="/ppt/charts/style80.xml" ContentType="application/vnd.ms-office.chartstyle+xml"/>
  <Override PartName="/ppt/charts/style359.xml" ContentType="application/vnd.ms-office.chartstyle+xml"/>
  <Override PartName="/ppt/charts/chart46.xml" ContentType="application/vnd.openxmlformats-officedocument.drawingml.chart+xml"/>
  <Override PartName="/ppt/charts/chart240.xml" ContentType="application/vnd.openxmlformats-officedocument.drawingml.chart+xml"/>
  <Override PartName="/ppt/charts/colors180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16.xml" ContentType="application/vnd.openxmlformats-officedocument.drawingml.chart+xml"/>
  <Override PartName="/ppt/charts/style129.xml" ContentType="application/vnd.ms-office.chartstyle+xml"/>
  <Override PartName="/ppt/charts/style11.xml" ContentType="application/vnd.ms-office.chartstyle+xml"/>
  <Override PartName="/ppt/charts/colors256.xml" ContentType="application/vnd.ms-office.chartcolorstyle+xml"/>
  <Override PartName="/ppt/charts/colors34.xml" ContentType="application/vnd.ms-office.chartcolorstyle+xml"/>
  <Default Extension="xml" ContentType="application/xml"/>
  <Override PartName="/ppt/slides/slide50.xml" ContentType="application/vnd.openxmlformats-officedocument.presentationml.slide+xml"/>
  <Override PartName="/ppt/charts/chart71.xml" ContentType="application/vnd.openxmlformats-officedocument.drawingml.chart+xml"/>
  <Override PartName="/ppt/charts/chart155.xml" ContentType="application/vnd.openxmlformats-officedocument.drawingml.chart+xml"/>
  <Override PartName="/ppt/charts/style299.xml" ContentType="application/vnd.ms-office.chartstyle+xml"/>
  <Override PartName="/ppt/charts/colors111.xml" ContentType="application/vnd.ms-office.chartcolorstyle+xml"/>
  <Override PartName="/ppt/charts/style315.xml" ContentType="application/vnd.ms-office.chartstyle+xml"/>
  <Override PartName="/ppt/charts/chart180.xml" ContentType="application/vnd.openxmlformats-officedocument.drawingml.chart+xml"/>
  <Override PartName="/ppt/charts/style154.xml" ContentType="application/vnd.ms-office.chartstyle+xml"/>
  <Override PartName="/ppt/charts/colors281.xml" ContentType="application/vnd.ms-office.chartcolorstyle+xml"/>
  <Override PartName="/ppt/charts/style96.xml" ContentType="application/vnd.ms-office.chartstyle+xml"/>
  <Override PartName="/ppt/charts/colors212.xml" ContentType="application/vnd.ms-office.chartcolorstyle+xml"/>
  <Override PartName="/ppt/charts/colors357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charts/chart256.xml" ContentType="application/vnd.openxmlformats-officedocument.drawingml.chart+xml"/>
  <Override PartName="/ppt/charts/style255.xml" ContentType="application/vnd.ms-office.chartstyle+xml"/>
  <Override PartName="/ppt/charts/style27.xml" ContentType="application/vnd.ms-office.chartstyle+xml"/>
  <Override PartName="/ppt/charts/colors196.xml" ContentType="application/vnd.ms-office.chartcolorstyle+xml"/>
  <Override PartName="/ppt/charts/chart281.xml" ContentType="application/vnd.openxmlformats-officedocument.drawingml.chart+xml"/>
  <Override PartName="/ppt/charts/style110.xml" ContentType="application/vnd.ms-office.chartstyle+xml"/>
  <Override PartName="/ppt/charts/colors127.xml" ContentType="application/vnd.ms-office.chartcolorstyle+xml"/>
  <Override PartName="/ppt/slides/slide66.xml" ContentType="application/vnd.openxmlformats-officedocument.presentationml.slide+xml"/>
  <Default Extension="png" ContentType="image/png"/>
  <Override PartName="/ppt/charts/chart87.xml" ContentType="application/vnd.openxmlformats-officedocument.drawingml.chart+xml"/>
  <Override PartName="/ppt/charts/style280.xml" ContentType="application/vnd.ms-office.chartstyle+xml"/>
  <Override PartName="/ppt/charts/colors313.xml" ContentType="application/vnd.ms-office.chartcolorstyle+xml"/>
  <Override PartName="/ppt/charts/style52.xml" ContentType="application/vnd.ms-office.chartstyle+xml"/>
  <Override PartName="/ppt/charts/chart18.xml" ContentType="application/vnd.openxmlformats-officedocument.drawingml.chart+xml"/>
  <Override PartName="/ppt/charts/chart196.xml" ContentType="application/vnd.openxmlformats-officedocument.drawingml.chart+xml"/>
  <Override PartName="/ppt/charts/chart212.xml" ContentType="application/vnd.openxmlformats-officedocument.drawingml.chart+xml"/>
  <Override PartName="/ppt/charts/style211.xml" ContentType="application/vnd.ms-office.chartstyle+xml"/>
  <Override PartName="/ppt/charts/colors297.xml" ContentType="application/vnd.ms-office.chartcolorstyle+xml"/>
  <Override PartName="/ppt/charts/style356.xml" ContentType="application/vnd.ms-office.chartstyle+xml"/>
  <Override PartName="/ppt/charts/colors152.xml" ContentType="application/vnd.ms-office.chartcolorstyle+xml"/>
  <Override PartName="/ppt/charts/colors75.xml" ContentType="application/vnd.ms-office.chartcolorstyle+xml"/>
  <Override PartName="/ppt/charts/style195.xml" ContentType="application/vnd.ms-office.chartstyle+xml"/>
  <Override PartName="/ppt/charts/colors228.xml" ContentType="application/vnd.ms-office.chartcolorstyle+xml"/>
  <Override PartName="/ppt/slides/slide22.xml" ContentType="application/vnd.openxmlformats-officedocument.presentationml.slide+xml"/>
  <Override PartName="/ppt/charts/chart43.xml" ContentType="application/vnd.openxmlformats-officedocument.drawingml.chart+xml"/>
  <Override PartName="/ppt/charts/chart127.xml" ContentType="application/vnd.openxmlformats-officedocument.drawingml.chart+xml"/>
  <Override PartName="/ppt/charts/chart313.xml" ContentType="application/vnd.openxmlformats-officedocument.drawingml.chart+xml"/>
  <Override PartName="/ppt/charts/style126.xml" ContentType="application/vnd.ms-office.chartstyle+xml"/>
  <Override PartName="/ppt/charts/chart152.xml" ContentType="application/vnd.openxmlformats-officedocument.drawingml.chart+xml"/>
  <Override PartName="/ppt/charts/chart297.xml" ContentType="application/vnd.openxmlformats-officedocument.drawingml.chart+xml"/>
  <Override PartName="/ppt/charts/style312.xml" ContentType="application/vnd.ms-office.chartstyle+xml"/>
  <Override PartName="/ppt/charts/colors253.xml" ContentType="application/vnd.ms-office.chartcolorstyle+xml"/>
  <Override PartName="/ppt/charts/colors31.xml" ContentType="application/vnd.ms-office.chartcolorstyle+xml"/>
  <Override PartName="/ppt/charts/style296.xml" ContentType="application/vnd.ms-office.chartstyle+xml"/>
  <Override PartName="/ppt/charts/style151.xml" ContentType="application/vnd.ms-office.chartstyle+xml"/>
  <Override PartName="/ppt/charts/style68.xml" ContentType="application/vnd.ms-office.chartstyle+xml"/>
  <Override PartName="/ppt/charts/chart228.xml" ContentType="application/vnd.openxmlformats-officedocument.drawingml.chart+xml"/>
  <Override PartName="/ppt/charts/style227.xml" ContentType="application/vnd.ms-office.chartstyle+xml"/>
  <Override PartName="/ppt/charts/style93.xml" ContentType="application/vnd.ms-office.chartstyle+xml"/>
  <Override PartName="/ppt/charts/colors168.xml" ContentType="application/vnd.ms-office.chartcolorstyle+xml"/>
  <Override PartName="/ppt/charts/colors354.xml" ContentType="application/vnd.ms-office.chartcolorstyle+xml"/>
  <Override PartName="/ppt/charts/chart59.xml" ContentType="application/vnd.openxmlformats-officedocument.drawingml.chart+xml"/>
  <Override PartName="/ppt/charts/chart253.xml" ContentType="application/vnd.openxmlformats-officedocument.drawingml.chart+xml"/>
  <Override PartName="/ppt/charts/colors193.xml" ContentType="application/vnd.ms-office.chartcolorstyle+xml"/>
  <Override PartName="/ppt/slides/slide38.xml" ContentType="application/vnd.openxmlformats-officedocument.presentationml.slide+xml"/>
  <Override PartName="/ppt/charts/chart329.xml" ContentType="application/vnd.openxmlformats-officedocument.drawingml.chart+xml"/>
  <Default Extension="svg" ContentType="image/svg+xml"/>
  <Override PartName="/ppt/charts/style252.xml" ContentType="application/vnd.ms-office.chartstyle+xml"/>
  <Override PartName="/ppt/charts/style24.xml" ContentType="application/vnd.ms-office.chartstyle+xml"/>
  <Override PartName="/ppt/charts/colors269.xml" ContentType="application/vnd.ms-office.chartcolorstyle+xml"/>
  <Override PartName="/ppt/charts/colors8.xml" ContentType="application/vnd.ms-office.chartcolorstyle+xml"/>
  <Override PartName="/ppt/charts/chart84.xml" ContentType="application/vnd.openxmlformats-officedocument.drawingml.chart+xml"/>
  <Override PartName="/ppt/charts/chart168.xml" ContentType="application/vnd.openxmlformats-officedocument.drawingml.chart+xml"/>
  <Override PartName="/ppt/charts/colors124.xml" ContentType="application/vnd.ms-office.chartcolorstyle+xml"/>
  <Override PartName="/ppt/charts/colors47.xml" ContentType="application/vnd.ms-office.chartcolorstyle+xml"/>
  <Override PartName="/ppt/slides/slide63.xml" ContentType="application/vnd.openxmlformats-officedocument.presentationml.slide+xml"/>
  <Override PartName="/ppt/charts/style167.xml" ContentType="application/vnd.ms-office.chartstyle+xml"/>
  <Override PartName="/ppt/charts/colors294.xml" ContentType="application/vnd.ms-office.chartcolorstyle+xml"/>
  <Override PartName="/ppt/charts/style353.xml" ContentType="application/vnd.ms-office.chartstyle+xml"/>
  <Override PartName="/ppt/charts/colors72.xml" ContentType="application/vnd.ms-office.chartcolorstyle+xml"/>
  <Override PartName="/ppt/charts/chart15.xml" ContentType="application/vnd.openxmlformats-officedocument.drawingml.chart+xml"/>
  <Override PartName="/ppt/charts/chart193.xml" ContentType="application/vnd.openxmlformats-officedocument.drawingml.chart+xml"/>
  <Override PartName="/ppt/charts/style192.xml" ContentType="application/vnd.ms-office.chartstyle+xml"/>
  <Override PartName="/ppt/charts/chart40.xml" ContentType="application/vnd.openxmlformats-officedocument.drawingml.chart+xml"/>
  <Override PartName="/ppt/charts/chart124.xml" ContentType="application/vnd.openxmlformats-officedocument.drawingml.chart+xml"/>
  <Override PartName="/ppt/charts/chart269.xml" ContentType="application/vnd.openxmlformats-officedocument.drawingml.chart+xml"/>
  <Override PartName="/ppt/charts/colors225.xml" ContentType="application/vnd.ms-office.chartcolorstyle+xml"/>
  <Override PartName="/ppt/charts/chart294.xml" ContentType="application/vnd.openxmlformats-officedocument.drawingml.chart+xml"/>
  <Override PartName="/ppt/charts/chart310.xml" ContentType="application/vnd.openxmlformats-officedocument.drawingml.chart+xml"/>
  <Override PartName="/ppt/charts/style268.xml" ContentType="application/vnd.ms-office.chartstyle+xml"/>
  <Override PartName="/ppt/charts/style7.xml" ContentType="application/vnd.ms-office.chartstyle+xml"/>
  <Override PartName="/ppt/charts/style123.xml" ContentType="application/vnd.ms-office.chartstyle+xml"/>
  <Override PartName="/ppt/charts/colors250.xml" ContentType="application/vnd.ms-office.chartcolorstyle+xml"/>
  <Override PartName="/ppt/charts/style293.xml" ContentType="application/vnd.ms-office.chartstyle+xml"/>
  <Override PartName="/ppt/charts/style65.xml" ContentType="application/vnd.ms-office.chartstyle+xml"/>
  <Override PartName="/ppt/charts/chart225.xml" ContentType="application/vnd.openxmlformats-officedocument.drawingml.chart+xml"/>
  <Override PartName="/ppt/charts/style369.xml" ContentType="application/vnd.ms-office.chartstyle+xml"/>
  <Override PartName="/ppt/charts/colors165.xml" ContentType="application/vnd.ms-office.chartcolorstyle+xml"/>
  <Override PartName="/ppt/charts/colors88.xml" ContentType="application/vnd.ms-office.chartcolorstyle+xml"/>
  <Override PartName="/ppt/notesSlides/notesSlide1.xml" ContentType="application/vnd.openxmlformats-officedocument.presentationml.notesSlide+xml"/>
  <Override PartName="/ppt/charts/chart250.xml" ContentType="application/vnd.openxmlformats-officedocument.drawingml.chart+xml"/>
  <Override PartName="/ppt/charts/colors351.xml" ContentType="application/vnd.ms-office.chartcolorstyle+xml"/>
  <Override PartName="/ppt/charts/style224.xml" ContentType="application/vnd.ms-office.chartstyle+xml"/>
  <Override PartName="/ppt/charts/style90.xml" ContentType="application/vnd.ms-office.chartstyle+xml"/>
  <Override PartName="/ppt/charts/chart56.xml" ContentType="application/vnd.openxmlformats-officedocument.drawingml.chart+xml"/>
  <Override PartName="/ppt/charts/style21.xml" ContentType="application/vnd.ms-office.chartstyle+xml"/>
  <Override PartName="/ppt/charts/colors190.xml" ContentType="application/vnd.ms-office.chartcolorstyle+xml"/>
  <Override PartName="/ppt/charts/colors19.xml" ContentType="application/vnd.ms-office.chartcolorstyle+xml"/>
  <Override PartName="/ppt/slides/slide35.xml" ContentType="application/vnd.openxmlformats-officedocument.presentationml.slide+xml"/>
  <Override PartName="/ppt/charts/chart81.xml" ContentType="application/vnd.openxmlformats-officedocument.drawingml.chart+xml"/>
  <Override PartName="/ppt/charts/chart326.xml" ContentType="application/vnd.openxmlformats-officedocument.drawingml.chart+xml"/>
  <Override PartName="/ppt/charts/colors5.xml" ContentType="application/vnd.ms-office.chartcolorstyle+xml"/>
  <Override PartName="/ppt/charts/style139.xml" ContentType="application/vnd.ms-office.chartstyle+xml"/>
  <Override PartName="/ppt/charts/colors266.xml" ContentType="application/vnd.ms-office.chartcolorstyle+xml"/>
  <Override PartName="/ppt/charts/colors121.xml" ContentType="application/vnd.ms-office.chartcolorstyle+xml"/>
  <Override PartName="/ppt/charts/colors44.xml" ContentType="application/vnd.ms-office.chartcolorstyle+xml"/>
  <Override PartName="/ppt/slides/slide60.xml" ContentType="application/vnd.openxmlformats-officedocument.presentationml.slide+xml"/>
  <Override PartName="/ppt/charts/chart165.xml" ContentType="application/vnd.openxmlformats-officedocument.drawingml.chart+xml"/>
  <Override PartName="/ppt/charts/style164.xml" ContentType="application/vnd.ms-office.chartstyle+xml"/>
  <Override PartName="/ppt/charts/colors291.xml" ContentType="application/vnd.ms-office.chartcolorstyle+xml"/>
  <Override PartName="/ppt/charts/chart12.xml" ContentType="application/vnd.openxmlformats-officedocument.drawingml.chart+xml"/>
  <Override PartName="/ppt/charts/chart190.xml" ContentType="application/vnd.openxmlformats-officedocument.drawingml.chart+xml"/>
  <Override PartName="/ppt/charts/style350.xml" ContentType="application/vnd.ms-office.chartstyle+xml"/>
  <Override PartName="/ppt/charts/chart266.xml" ContentType="application/vnd.openxmlformats-officedocument.drawingml.chart+xml"/>
  <Override PartName="/ppt/charts/colors367.xml" ContentType="application/vnd.ms-office.chartcolorstyle+xml"/>
  <Override PartName="/ppt/charts/colors222.xml" ContentType="application/vnd.ms-office.chartcolorstyle+xml"/>
  <Override PartName="/ppt/charts/chart121.xml" ContentType="application/vnd.openxmlformats-officedocument.drawingml.chart+xml"/>
  <Override PartName="/ppt/charts/style265.xml" ContentType="application/vnd.ms-office.chartstyle+xml"/>
  <Override PartName="/ppt/charts/style120.xml" ContentType="application/vnd.ms-office.chartstyle+xml"/>
  <Override PartName="/ppt/charts/style37.xml" ContentType="application/vnd.ms-office.chartstyle+xml"/>
  <Override PartName="/ppt/charts/chart97.xml" ContentType="application/vnd.openxmlformats-officedocument.drawingml.chart+xml"/>
  <Override PartName="/ppt/charts/chart291.xml" ContentType="application/vnd.openxmlformats-officedocument.drawingml.chart+xml"/>
  <Override PartName="/ppt/charts/style4.xml" ContentType="application/vnd.ms-office.chartstyle+xml"/>
  <Override PartName="/ppt/charts/style290.xml" ContentType="application/vnd.ms-office.chartstyle+xml"/>
  <Override PartName="/ppt/charts/colors137.xml" ContentType="application/vnd.ms-office.chartcolorstyle+xml"/>
  <Override PartName="/ppt/slides/slide76.xml" ContentType="application/vnd.openxmlformats-officedocument.presentationml.slide+xml"/>
  <Override PartName="/ppt/charts/chart222.xml" ContentType="application/vnd.openxmlformats-officedocument.drawingml.chart+xml"/>
  <Override PartName="/ppt/charts/colors85.xml" ContentType="application/vnd.ms-office.chartcolorstyle+xml"/>
  <Override PartName="/ppt/charts/colors323.xml" ContentType="application/vnd.ms-office.chartcolorstyle+xml"/>
  <Override PartName="/ppt/charts/style62.xml" ContentType="application/vnd.ms-office.chartstyle+xml"/>
  <Override PartName="/ppt/diagrams/drawing2.xml" ContentType="application/vnd.ms-office.drawingml.diagramDrawing+xml"/>
  <Override PartName="/ppt/charts/chart28.xml" ContentType="application/vnd.openxmlformats-officedocument.drawingml.chart+xml"/>
  <Override PartName="/ppt/charts/style221.xml" ContentType="application/vnd.ms-office.chartstyle+xml"/>
  <Override PartName="/ppt/charts/style366.xml" ContentType="application/vnd.ms-office.chartstyle+xml"/>
  <Override PartName="/ppt/charts/colors162.xml" ContentType="application/vnd.ms-office.chartcolorstyle+xml"/>
  <Override PartName="/ppt/charts/chart53.xml" ContentType="application/vnd.openxmlformats-officedocument.drawingml.chart+xml"/>
  <Override PartName="/ppt/charts/colors16.xml" ContentType="application/vnd.ms-office.chartcolorstyle+xml"/>
  <Override PartName="/ppt/slides/slide32.xml" ContentType="application/vnd.openxmlformats-officedocument.presentationml.slide+xml"/>
  <Override PartName="/ppt/charts/chart137.xml" ContentType="application/vnd.openxmlformats-officedocument.drawingml.chart+xml"/>
  <Override PartName="/ppt/charts/chart323.xml" ContentType="application/vnd.openxmlformats-officedocument.drawingml.chart+xml"/>
  <Override PartName="/ppt/charts/colors41.xml" ContentType="application/vnd.ms-office.chartcolorstyle+xml"/>
  <Override PartName="/ppt/charts/colors2.xml" ContentType="application/vnd.ms-office.chartcolorstyle+xml"/>
  <Override PartName="/ppt/charts/style136.xml" ContentType="application/vnd.ms-office.chartstyle+xml"/>
  <Override PartName="/ppt/charts/colors263.xml" ContentType="application/vnd.ms-office.chartcolorstyle+xml"/>
  <Override PartName="/ppt/charts/chart162.xml" ContentType="application/vnd.openxmlformats-officedocument.drawingml.chart+xml"/>
  <Override PartName="/ppt/charts/style322.xml" ContentType="application/vnd.ms-office.chartstyle+xml"/>
  <Override PartName="/ppt/charts/style78.xml" ContentType="application/vnd.ms-office.chartstyle+xml"/>
  <Override PartName="/ppt/charts/chart238.xml" ContentType="application/vnd.openxmlformats-officedocument.drawingml.chart+xml"/>
  <Override PartName="/ppt/charts/colors178.xml" ContentType="application/vnd.ms-office.chartcolorstyle+xml"/>
  <Override PartName="/ppt/charts/style161.xml" ContentType="application/vnd.ms-office.chartstyle+xml"/>
  <Override PartName="/ppt/charts/colors364.xml" ContentType="application/vnd.ms-office.chartcolorstyle+xml"/>
  <Override PartName="/ppt/charts/chart69.xml" ContentType="application/vnd.openxmlformats-officedocument.drawingml.chart+xml"/>
  <Override PartName="/ppt/charts/chart263.xml" ContentType="application/vnd.openxmlformats-officedocument.drawingml.chart+xml"/>
  <Override PartName="/ppt/charts/colors109.xml" ContentType="application/vnd.ms-office.chartcolorstyle+xml"/>
  <Override PartName="/ppt/charts/style262.xml" ContentType="application/vnd.ms-office.chartstyle+xml"/>
  <Override PartName="/ppt/slides/slide48.xml" ContentType="application/vnd.openxmlformats-officedocument.presentationml.slide+xml"/>
  <Override PartName="/ppt/charts/colors57.xml" ContentType="application/vnd.ms-office.chartcolorstyle+xml"/>
  <Override PartName="/ppt/charts/style1.xml" ContentType="application/vnd.ms-office.chartstyle+xml"/>
  <Override PartName="/ppt/charts/style34.xml" ContentType="application/vnd.ms-office.chartstyle+xml"/>
  <Override PartName="/ppt/charts/colors279.xml" ContentType="application/vnd.ms-office.chartcolorstyle+xml"/>
  <Override PartName="/ppt/slides/slide73.xml" ContentType="application/vnd.openxmlformats-officedocument.presentationml.slide+xml"/>
  <Override PartName="/ppt/charts/chart94.xml" ContentType="application/vnd.openxmlformats-officedocument.drawingml.chart+xml"/>
  <Override PartName="/ppt/charts/chart178.xml" ContentType="application/vnd.openxmlformats-officedocument.drawingml.chart+xml"/>
  <Override PartName="/ppt/charts/colors134.xml" ContentType="application/vnd.ms-office.chartcolorstyle+xml"/>
  <Override PartName="/ppt/charts/chart25.xml" ContentType="application/vnd.openxmlformats-officedocument.drawingml.chart+xml"/>
  <Override PartName="/ppt/charts/chart109.xml" ContentType="application/vnd.openxmlformats-officedocument.drawingml.chart+xml"/>
  <Override PartName="/ppt/charts/colors82.xml" ContentType="application/vnd.ms-office.chartcolorstyle+xml"/>
  <Override PartName="/ppt/charts/style177.xml" ContentType="application/vnd.ms-office.chartstyle+xml"/>
  <Override PartName="/ppt/charts/style363.xml" ContentType="application/vnd.ms-office.chartstyle+xml"/>
  <Override PartName="/ppt/charts/colors235.xml" ContentType="application/vnd.ms-office.chartcolorstyle+xml"/>
  <Override PartName="/ppt/charts/colors13.xml" ContentType="application/vnd.ms-office.chartcolorstyle+xml"/>
  <Override PartName="/ppt/charts/style108.xml" ContentType="application/vnd.ms-office.chartstyle+xml"/>
  <Override PartName="/ppt/charts/chart50.xml" ContentType="application/vnd.openxmlformats-officedocument.drawingml.chart+xml"/>
  <Override PartName="/ppt/charts/chart134.xml" ContentType="application/vnd.openxmlformats-officedocument.drawingml.chart+xml"/>
  <Override PartName="/ppt/charts/chart279.xml" ContentType="application/vnd.openxmlformats-officedocument.drawingml.chart+xml"/>
  <Override PartName="/ppt/charts/style278.xml" ContentType="application/vnd.ms-office.chartstyle+xml"/>
  <Override PartName="/ppt/charts/chart320.xml" ContentType="application/vnd.openxmlformats-officedocument.drawingml.chart+xml"/>
  <Override PartName="/ppt/charts/style133.xml" ContentType="application/vnd.ms-office.chartstyle+xml"/>
  <Override PartName="/ppt/charts/colors260.xml" ContentType="application/vnd.ms-office.chartcolorstyle+xml"/>
  <Override PartName="/ppt/charts/style209.xml" ContentType="application/vnd.ms-office.chartstyle+xml"/>
  <Override PartName="/ppt/charts/style75.xml" ContentType="application/vnd.ms-office.chartstyle+xml"/>
  <Override PartName="/ppt/charts/chart235.xml" ContentType="application/vnd.openxmlformats-officedocument.drawingml.chart+xml"/>
  <Override PartName="/ppt/charts/colors175.xml" ContentType="application/vnd.ms-office.chartcolorstyle+xml"/>
  <Override PartName="/ppt/charts/colors98.xml" ContentType="application/vnd.ms-office.chartcolorstyle+xml"/>
  <Override PartName="/ppt/charts/colors361.xml" ContentType="application/vnd.ms-office.chartcolorstyle+xml"/>
  <Override PartName="/ppt/charts/style234.xml" ContentType="application/vnd.ms-office.chartstyle+xml"/>
  <Override PartName="/ppt/charts/chart260.xml" ContentType="application/vnd.openxmlformats-officedocument.drawingml.chart+xml"/>
  <Override PartName="/ppt/charts/colors106.xml" ContentType="application/vnd.ms-office.chartcolorstyle+xml"/>
  <Override PartName="/ppt/charts/colors29.xml" ContentType="application/vnd.ms-office.chartcolorstyl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charts/chart66.xml" ContentType="application/vnd.openxmlformats-officedocument.drawingml.chart+xml"/>
  <Override PartName="/ppt/charts/style149.xml" ContentType="application/vnd.ms-office.chartstyle+xml"/>
  <Override PartName="/ppt/charts/style31.xml" ContentType="application/vnd.ms-office.chartstyle+xml"/>
  <Override PartName="/ppt/charts/chart91.xml" ContentType="application/vnd.openxmlformats-officedocument.drawingml.chart+xml"/>
  <Override PartName="/ppt/charts/chart175.xml" ContentType="application/vnd.openxmlformats-officedocument.drawingml.chart+xml"/>
  <Override PartName="/ppt/charts/colors131.xml" ContentType="application/vnd.ms-office.chartcolorstyle+xml"/>
  <Override PartName="/ppt/charts/colors54.xml" ContentType="application/vnd.ms-office.chartcolorstyle+xml"/>
  <Override PartName="/ppt/charts/colors276.xml" ContentType="application/vnd.ms-office.chartcolorstyle+xml"/>
  <Override PartName="/ppt/slides/slide70.xml" ContentType="application/vnd.openxmlformats-officedocument.presentationml.slide+xml"/>
  <Override PartName="/ppt/charts/colors207.xml" ContentType="application/vnd.ms-office.chartcolorstyle+xml"/>
  <Override PartName="/ppt/charts/style174.xml" ContentType="application/vnd.ms-office.chartstyle+xml"/>
  <Override PartName="/ppt/charts/chart22.xml" ContentType="application/vnd.openxmlformats-officedocument.drawingml.chart+xml"/>
  <Override PartName="/ppt/charts/chart106.xml" ContentType="application/vnd.openxmlformats-officedocument.drawingml.chart+xml"/>
  <Override PartName="/ppt/charts/style360.xml" ContentType="application/vnd.ms-office.chartstyle+xml"/>
  <Override PartName="/ppt/charts/chart131.xml" ContentType="application/vnd.openxmlformats-officedocument.drawingml.chart+xml"/>
  <Override PartName="/ppt/charts/chart276.xml" ContentType="application/vnd.openxmlformats-officedocument.drawingml.chart+xml"/>
  <Override PartName="/ppt/charts/colors232.xml" ContentType="application/vnd.ms-office.chartcolorstyle+xml"/>
  <Override PartName="/ppt/charts/colors10.xml" ContentType="application/vnd.ms-office.chartcolorstyle+xml"/>
  <Override PartName="/ppt/charts/style275.xml" ContentType="application/vnd.ms-office.chartstyle+xml"/>
  <Override PartName="/ppt/charts/style130.xml" ContentType="application/vnd.ms-office.chartstyle+xml"/>
  <Override PartName="/ppt/charts/style47.xml" ContentType="application/vnd.ms-office.chartstyle+xml"/>
  <Override PartName="/ppt/charts/chart207.xml" ContentType="application/vnd.openxmlformats-officedocument.drawingml.chart+xml"/>
  <Override PartName="/ppt/charts/colors147.xml" ContentType="application/vnd.ms-office.chartcolorstyle+xml"/>
  <Override PartName="/ppt/charts/style206.xml" ContentType="application/vnd.ms-office.chartstyle+xml"/>
  <Override PartName="/ppt/charts/style72.xml" ContentType="application/vnd.ms-office.chartstyle+xml"/>
  <Override PartName="/ppt/diagrams/colors2.xml" ContentType="application/vnd.openxmlformats-officedocument.drawingml.diagramColors+xml"/>
  <Override PartName="/ppt/charts/chart232.xml" ContentType="application/vnd.openxmlformats-officedocument.drawingml.chart+xml"/>
  <Override PartName="/ppt/charts/colors172.xml" ContentType="application/vnd.ms-office.chartcolorstyle+xml"/>
  <Override PartName="/ppt/charts/colors95.xml" ContentType="application/vnd.ms-office.chartcolorstyle+xml"/>
  <Override PartName="/ppt/slides/slide17.xml" ContentType="application/vnd.openxmlformats-officedocument.presentationml.slide+xml"/>
  <Override PartName="/ppt/charts/chart38.xml" ContentType="application/vnd.openxmlformats-officedocument.drawingml.chart+xml"/>
  <Override PartName="/ppt/charts/chart308.xml" ContentType="application/vnd.openxmlformats-officedocument.drawingml.chart+xml"/>
  <Override PartName="/ppt/charts/style231.xml" ContentType="application/vnd.ms-office.chartstyle+xml"/>
  <Override PartName="/ppt/charts/chart63.xml" ContentType="application/vnd.openxmlformats-officedocument.drawingml.chart+xml"/>
  <Override PartName="/ppt/charts/chart147.xml" ContentType="application/vnd.openxmlformats-officedocument.drawingml.chart+xml"/>
  <Override PartName="/ppt/charts/colors248.xml" ContentType="application/vnd.ms-office.chartcolorstyle+xml"/>
  <Override PartName="/ppt/charts/colors26.xml" ContentType="application/vnd.ms-office.chartcolorstyle+xml"/>
  <Override PartName="/ppt/charts/colors103.xml" ContentType="application/vnd.ms-office.chartcolorstyle+xml"/>
  <Override PartName="/ppt/slides/slide42.xml" ContentType="application/vnd.openxmlformats-officedocument.presentationml.slide+xml"/>
  <Override PartName="/ppt/charts/chart333.xml" ContentType="application/vnd.openxmlformats-officedocument.drawingml.chart+xml"/>
  <Override PartName="/ppt/charts/colors273.xml" ContentType="application/vnd.ms-office.chartcolorstyle+xml"/>
  <Override PartName="/ppt/charts/colors51.xml" ContentType="application/vnd.ms-office.chartcolorstyle+xml"/>
  <Override PartName="/ppt/charts/style146.xml" ContentType="application/vnd.ms-office.chartstyle+xml"/>
  <Override PartName="/ppt/slides/slide20.xml" ContentType="application/vnd.openxmlformats-officedocument.presentationml.slide+xml"/>
  <Override PartName="/ppt/charts/chart41.xml" ContentType="application/vnd.openxmlformats-officedocument.drawingml.chart+xml"/>
  <Override PartName="/ppt/charts/chart125.xml" ContentType="application/vnd.openxmlformats-officedocument.drawingml.chart+xml"/>
  <Override PartName="/ppt/charts/chart172.xml" ContentType="application/vnd.openxmlformats-officedocument.drawingml.chart+xml"/>
  <Override PartName="/ppt/charts/chart311.xml" ContentType="application/vnd.openxmlformats-officedocument.drawingml.chart+xml"/>
  <Override PartName="/ppt/charts/colors349.xml" ContentType="application/vnd.ms-office.chartcolorstyle+xml"/>
  <Override PartName="/ppt/charts/style269.xml" ContentType="application/vnd.ms-office.chartstyle+xml"/>
  <Override PartName="/ppt/charts/style124.xml" ContentType="application/vnd.ms-office.chartstyle+xml"/>
  <Override PartName="/ppt/charts/style171.xml" ContentType="application/vnd.ms-office.chartstyle+xml"/>
  <Override PartName="/ppt/charts/style88.xml" ContentType="application/vnd.ms-office.chartstyle+xml"/>
  <Override PartName="/ppt/charts/chart103.xml" ContentType="application/vnd.openxmlformats-officedocument.drawingml.chart+xml"/>
  <Override PartName="/ppt/charts/chart150.xml" ContentType="application/vnd.openxmlformats-officedocument.drawingml.chart+xml"/>
  <Override PartName="/ppt/charts/chart248.xml" ContentType="application/vnd.openxmlformats-officedocument.drawingml.chart+xml"/>
  <Override PartName="/ppt/charts/chart295.xml" ContentType="application/vnd.openxmlformats-officedocument.drawingml.chart+xml"/>
  <Override PartName="/ppt/charts/colors204.xml" ContentType="application/vnd.ms-office.chartcolorstyle+xml"/>
  <Override PartName="/ppt/charts/colors188.xml" ContentType="application/vnd.ms-office.chartcolorstyle+xml"/>
  <Override PartName="/ppt/charts/style8.xml" ContentType="application/vnd.ms-office.chartstyle+xml"/>
  <Override PartName="/ppt/charts/colors251.xml" ContentType="application/vnd.ms-office.chartcolorstyle+xml"/>
  <Override PartName="/ppt/charts/chart226.xml" ContentType="application/vnd.openxmlformats-officedocument.drawingml.chart+xml"/>
  <Override PartName="/ppt/charts/chart273.xml" ContentType="application/vnd.openxmlformats-officedocument.drawingml.chart+xml"/>
  <Override PartName="/ppt/charts/style102.xml" ContentType="application/vnd.ms-office.chartstyle+xml"/>
  <Override PartName="/ppt/charts/style247.xml" ContentType="application/vnd.ms-office.chartstyle+xml"/>
  <Override PartName="/ppt/charts/style294.xml" ContentType="application/vnd.ms-office.chartstyle+xml"/>
  <Override PartName="/ppt/charts/style66.xml" ContentType="application/vnd.ms-office.chartstyle+xml"/>
  <Override PartName="/ppt/charts/style19.xml" ContentType="application/vnd.ms-office.chartstyle+xml"/>
  <Override PartName="/ppt/slides/slide8.xml" ContentType="application/vnd.openxmlformats-officedocument.presentationml.slide+xml"/>
  <Override PartName="/ppt/charts/chart79.xml" ContentType="application/vnd.openxmlformats-officedocument.drawingml.chart+xml"/>
  <Override PartName="/ppt/charts/colors305.xml" ContentType="application/vnd.ms-office.chartcolorstyle+xml"/>
  <Override PartName="/ppt/charts/colors119.xml" ContentType="application/vnd.ms-office.chartcolorstyle+xml"/>
  <Override PartName="/ppt/charts/colors166.xml" ContentType="application/vnd.ms-office.chartcolorstyle+xml"/>
  <Override PartName="/ppt/charts/colors89.xml" ContentType="application/vnd.ms-office.chartcolorstyle+xml"/>
  <Override PartName="/ppt/charts/colors352.xml" ContentType="application/vnd.ms-office.chartcolorstyle+xml"/>
  <Override PartName="/ppt/charts/style272.xml" ContentType="application/vnd.ms-office.chartstyle+xml"/>
  <Override PartName="/ppt/charts/style225.xml" ContentType="application/vnd.ms-office.chartstyle+xml"/>
  <Override PartName="/ppt/charts/style44.xml" ContentType="application/vnd.ms-office.chartstyle+xml"/>
  <Override PartName="/ppt/charts/style91.xml" ContentType="application/vnd.ms-office.chartstyl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204.xml" ContentType="application/vnd.openxmlformats-officedocument.drawingml.chart+xml"/>
  <Override PartName="/ppt/charts/chart251.xml" ContentType="application/vnd.openxmlformats-officedocument.drawingml.chart+xml"/>
  <Override PartName="/ppt/charts/colors289.xml" ContentType="application/vnd.ms-office.chartcolorstyle+xml"/>
  <Override PartName="/ppt/charts/style348.xml" ContentType="application/vnd.ms-office.chartstyle+xml"/>
  <Override PartName="/ppt/charts/colors144.xml" ContentType="application/vnd.ms-office.chartcolorstyle+xml"/>
  <Override PartName="/ppt/charts/colors191.xml" ContentType="application/vnd.ms-office.chartcolorstyle+xml"/>
  <Override PartName="/ppt/charts/colors67.xml" ContentType="application/vnd.ms-office.chartcolorstyle+xml"/>
  <Override PartName="/ppt/slides/slide36.xml" ContentType="application/vnd.openxmlformats-officedocument.presentationml.slide+xml"/>
  <Override PartName="/ppt/charts/chart188.xml" ContentType="application/vnd.openxmlformats-officedocument.drawingml.chart+xml"/>
  <Override PartName="/ppt/charts/chart327.xml" ContentType="application/vnd.openxmlformats-officedocument.drawingml.chart+xml"/>
  <Override PartName="/ppt/charts/colors6.xml" ContentType="application/vnd.ms-office.chartcolorstyle+xml"/>
  <Override PartName="/ppt/charts/style250.xml" ContentType="application/vnd.ms-office.chartstyle+xml"/>
  <Override PartName="/ppt/charts/style187.xml" ContentType="application/vnd.ms-office.chartstyle+xml"/>
  <Override PartName="/ppt/charts/style203.xml" ContentType="application/vnd.ms-office.chartstyle+xml"/>
  <Override PartName="/ppt/charts/style22.xml" ContentType="application/vnd.ms-office.chartstyle+xml"/>
  <Override PartName="/ppt/charts/colors267.xml" ContentType="application/vnd.ms-office.chartcolorstyle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Override PartName="/ppt/charts/chart166.xml" ContentType="application/vnd.openxmlformats-officedocument.drawingml.chart+xml"/>
  <Override PartName="/ppt/charts/colors122.xml" ContentType="application/vnd.ms-office.chartcolorstyle+xml"/>
  <Override PartName="/ppt/charts/colors45.xml" ContentType="application/vnd.ms-office.chartcolorstyle+xml"/>
  <Override PartName="/ppt/charts/colors92.xml" ContentType="application/vnd.ms-office.chartcolorstyl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60.xml" ContentType="application/vnd.openxmlformats-officedocument.drawingml.chart+xml"/>
  <Override PartName="/ppt/charts/chart289.xml" ContentType="application/vnd.openxmlformats-officedocument.drawingml.chart+xml"/>
  <Override PartName="/ppt/charts/chart305.xml" ContentType="application/vnd.openxmlformats-officedocument.drawingml.chart+xml"/>
  <Override PartName="/ppt/charts/style351.xml" ContentType="application/vnd.ms-office.chartstyle+xml"/>
  <Override PartName="/ppt/charts/colors23.xml" ContentType="application/vnd.ms-office.chartcolorstyle+xml"/>
  <Override PartName="/ppt/charts/colors70.xml" ContentType="application/vnd.ms-office.chartcolorstyle+xml"/>
  <Override PartName="/ppt/charts/colors100.xml" ContentType="application/vnd.ms-office.chartcolorstyle+xml"/>
  <Override PartName="/ppt/charts/style304.xml" ContentType="application/vnd.ms-office.chartstyle+xml"/>
  <Override PartName="/ppt/charts/style118.xml" ContentType="application/vnd.ms-office.chartstyle+xml"/>
  <Override PartName="/ppt/charts/style165.xml" ContentType="application/vnd.ms-office.chartstyle+xml"/>
  <Override PartName="/ppt/charts/colors292.xml" ContentType="application/vnd.ms-office.chartcolorstyle+xml"/>
  <Override PartName="/ppt/tableStyles.xml" ContentType="application/vnd.openxmlformats-officedocument.presentationml.tableStyles+xml"/>
  <Override PartName="/ppt/charts/chart144.xml" ContentType="application/vnd.openxmlformats-officedocument.drawingml.chart+xml"/>
  <Override PartName="/ppt/charts/chart191.xml" ContentType="application/vnd.openxmlformats-officedocument.drawingml.chart+xml"/>
  <Override PartName="/ppt/charts/chart330.xml" ContentType="application/vnd.openxmlformats-officedocument.drawingml.chart+xml"/>
  <Override PartName="/ppt/charts/colors223.xml" ContentType="application/vnd.ms-office.chartcolorstyle+xml"/>
  <Override PartName="/ppt/charts/colors368.xml" ContentType="application/vnd.ms-office.chartcolorstyle+xml"/>
  <Override PartName="/ppt/charts/style288.xml" ContentType="application/vnd.ms-office.chartstyle+xml"/>
  <Override PartName="/ppt/charts/style190.xml" ContentType="application/vnd.ms-office.chartstyle+xml"/>
  <Override PartName="/ppt/charts/style143.xml" ContentType="application/vnd.ms-office.chartstyle+xml"/>
  <Override PartName="/ppt/charts/colors270.xml" ContentType="application/vnd.ms-office.chartcolorstyle+xml"/>
  <Override PartName="/ppt/charts/chart122.xml" ContentType="application/vnd.openxmlformats-officedocument.drawingml.chart+xml"/>
  <Override PartName="/ppt/charts/chart267.xml" ContentType="application/vnd.openxmlformats-officedocument.drawingml.chart+xml"/>
  <Override PartName="/ppt/charts/style266.xml" ContentType="application/vnd.ms-office.chartstyle+xml"/>
  <Override PartName="/ppt/charts/style219.xml" ContentType="application/vnd.ms-office.chartstyle+xml"/>
  <Override PartName="/ppt/diagrams/layout1.xml" ContentType="application/vnd.openxmlformats-officedocument.drawingml.diagramLayout+xml"/>
  <Override PartName="/ppt/charts/chart245.xml" ContentType="application/vnd.openxmlformats-officedocument.drawingml.chart+xml"/>
  <Override PartName="/ppt/charts/chart292.xml" ContentType="application/vnd.openxmlformats-officedocument.drawingml.chart+xml"/>
  <Override PartName="/ppt/charts/style85.xml" ContentType="application/vnd.ms-office.chartstyle+xml"/>
  <Override PartName="/ppt/charts/colors201.xml" ContentType="application/vnd.ms-office.chartcolorstyle+xml"/>
  <Override PartName="/ppt/charts/colors346.xml" ContentType="application/vnd.ms-office.chartcolorstyle+xml"/>
  <Override PartName="/ppt/charts/style5.xml" ContentType="application/vnd.ms-office.chartstyle+xml"/>
  <Override PartName="/ppt/charts/style121.xml" ContentType="application/vnd.ms-office.chartstyle+xml"/>
  <Override PartName="/ppt/charts/style38.xml" ContentType="application/vnd.ms-office.chartstyl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charts/style16.xml" ContentType="application/vnd.ms-office.chartstyle+xml"/>
  <Override PartName="/ppt/charts/colors138.xml" ContentType="application/vnd.ms-office.chartcolorstyle+xml"/>
  <Override PartName="/ppt/charts/colors185.xml" ContentType="application/vnd.ms-office.chartcolorstyle+xml"/>
  <Override PartName="/ppt/charts/colors371.xml" ContentType="application/vnd.ms-office.chartcolorstyle+xml"/>
  <Override PartName="/ppt/charts/style291.xml" ContentType="application/vnd.ms-office.chartstyle+xml"/>
  <Override PartName="/ppt/charts/style6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223.xml" ContentType="application/vnd.openxmlformats-officedocument.drawingml.chart+xml"/>
  <Override PartName="/ppt/charts/chart270.xml" ContentType="application/vnd.openxmlformats-officedocument.drawingml.chart+xml"/>
  <Override PartName="/ppt/charts/style367.xml" ContentType="application/vnd.ms-office.chartstyle+xml"/>
  <Override PartName="/ppt/charts/colors116.xml" ContentType="application/vnd.ms-office.chartcolorstyle+xml"/>
  <Override PartName="/ppt/charts/colors163.xml" ContentType="application/vnd.ms-office.chartcolorstyle+xml"/>
  <Override PartName="/ppt/charts/colors86.xml" ContentType="application/vnd.ms-office.chartcolorstyle+xml"/>
  <Override PartName="/ppt/charts/colors39.xml" ContentType="application/vnd.ms-office.chartcolorstyle+xml"/>
  <Override PartName="/ppt/slides/slide55.xml" ContentType="application/vnd.openxmlformats-officedocument.presentationml.slide+xml"/>
  <Override PartName="/ppt/charts/chart201.xml" ContentType="application/vnd.openxmlformats-officedocument.drawingml.chart+xml"/>
  <Override PartName="/ppt/charts/style41.xml" ContentType="application/vnd.ms-office.chartstyle+xml"/>
  <Override PartName="/ppt/charts/colors286.xml" ContentType="application/vnd.ms-office.chartcolorstyle+xml"/>
  <Override PartName="/ppt/charts/colors302.xml" ContentType="application/vnd.ms-office.chartcolorstyle+xml"/>
  <Override PartName="/ppt/charts/colors17.xml" ContentType="application/vnd.ms-office.chartcolorstyle+xml"/>
  <Override PartName="/ppt/charts/colors64.xml" ContentType="application/vnd.ms-office.chartcolorstyle+xml"/>
  <Override PartName="/ppt/charts/style159.xml" ContentType="application/vnd.ms-office.chartstyle+xml"/>
  <Override PartName="/ppt/charts/style222.xml" ContentType="application/vnd.ms-office.chartstyle+xml"/>
  <Override PartName="/ppt/slides/slide33.xml" ContentType="application/vnd.openxmlformats-officedocument.presentationml.slide+xml"/>
  <Override PartName="/ppt/charts/chart54.xml" ContentType="application/vnd.openxmlformats-officedocument.drawingml.chart+xml"/>
  <Override PartName="/ppt/charts/chart138.xml" ContentType="application/vnd.openxmlformats-officedocument.drawingml.chart+xml"/>
  <Override PartName="/ppt/charts/chart185.xml" ContentType="application/vnd.openxmlformats-officedocument.drawingml.chart+xml"/>
  <Override PartName="/ppt/charts/style345.xml" ContentType="application/vnd.ms-office.chartstyle+xml"/>
  <Override PartName="/ppt/charts/colors141.xml" ContentType="application/vnd.ms-office.chartcolorstyle+xml"/>
  <Override PartName="/ppt/charts/style200.xml" ContentType="application/vnd.ms-office.chartstyle+xml"/>
  <Override PartName="/ppt/presentation.xml" ContentType="application/vnd.openxmlformats-officedocument.presentationml.presentation.main+xml"/>
  <Override PartName="/ppt/charts/chart32.xml" ContentType="application/vnd.openxmlformats-officedocument.drawingml.chart+xml"/>
  <Override PartName="/ppt/charts/chart324.xml" ContentType="application/vnd.openxmlformats-officedocument.drawingml.chart+xml"/>
  <Override PartName="/docProps/app.xml" ContentType="application/vnd.openxmlformats-officedocument.extended-properties+xml"/>
  <Override PartName="/ppt/charts/colors264.xml" ContentType="application/vnd.ms-office.chartcolorstyle+xml"/>
  <Override PartName="/ppt/charts/style370.xml" ContentType="application/vnd.ms-office.chartstyle+xml"/>
  <Override PartName="/ppt/charts/colors217.xml" ContentType="application/vnd.ms-office.chartcolorstyle+xml"/>
  <Override PartName="/ppt/charts/colors42.xml" ContentType="application/vnd.ms-office.chartcolorstyle+xml"/>
  <Override PartName="/ppt/charts/style323.xml" ContentType="application/vnd.ms-office.chartstyle+xml"/>
  <Override PartName="/ppt/charts/colors3.xml" ContentType="application/vnd.ms-office.chartcolorstyle+xml"/>
  <Override PartName="/ppt/charts/style137.xml" ContentType="application/vnd.ms-office.chartstyle+xml"/>
  <Override PartName="/ppt/charts/style184.xml" ContentType="application/vnd.ms-office.chart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16.xml" ContentType="application/vnd.openxmlformats-officedocument.drawingml.chart+xml"/>
  <Override PartName="/ppt/charts/chart163.xml" ContentType="application/vnd.openxmlformats-officedocument.drawingml.chart+xml"/>
  <Override PartName="/ppt/charts/chart302.xml" ContentType="application/vnd.openxmlformats-officedocument.drawingml.chart+xml"/>
  <Override PartName="/ppt/charts/style79.xml" ContentType="application/vnd.ms-office.chartstyle+xml"/>
  <Override PartName="/ppt/charts/style115.xml" ContentType="application/vnd.ms-office.chartstyle+xml"/>
  <Override PartName="/ppt/charts/style162.xml" ContentType="application/vnd.ms-office.chartstyl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141.xml" ContentType="application/vnd.openxmlformats-officedocument.drawingml.chart+xml"/>
  <Override PartName="/ppt/charts/chart239.xml" ContentType="application/vnd.openxmlformats-officedocument.drawingml.chart+xml"/>
  <Override PartName="/ppt/charts/chart286.xml" ContentType="application/vnd.openxmlformats-officedocument.drawingml.chart+xml"/>
  <Override PartName="/ppt/charts/colors179.xml" ContentType="application/vnd.ms-office.chartcolorstyle+xml"/>
  <Override PartName="/ppt/charts/colors20.xml" ContentType="application/vnd.ms-office.chartcolorstyle+xml"/>
  <Override PartName="/ppt/charts/style285.xml" ContentType="application/vnd.ms-office.chartstyle+xml"/>
  <Override PartName="/ppt/charts/style301.xml" ContentType="application/vnd.ms-office.chartstyle+xml"/>
  <Override PartName="/ppt/charts/chart217.xml" ContentType="application/vnd.openxmlformats-officedocument.drawingml.chart+xml"/>
  <Override PartName="/ppt/charts/chart264.xml" ContentType="application/vnd.openxmlformats-officedocument.drawingml.chart+xml"/>
  <Override PartName="/ppt/charts/style57.xml" ContentType="application/vnd.ms-office.chartstyle+xml"/>
  <Override PartName="/ppt/charts/colors220.xml" ContentType="application/vnd.ms-office.chartcolorstyle+xml"/>
  <Override PartName="/ppt/charts/colors365.xml" ContentType="application/vnd.ms-office.chartcolorstyle+xml"/>
  <Override PartName="/ppt/charts/style140.xml" ContentType="application/vnd.ms-office.chartstyle+xml"/>
  <Override PartName="/ppt/charts/colors318.xml" ContentType="application/vnd.ms-office.chartcolorstyle+xml"/>
  <Override PartName="/ppt/slides/slide49.xml" ContentType="application/vnd.openxmlformats-officedocument.presentationml.slide+xml"/>
  <Override PartName="/ppt/charts/style35.xml" ContentType="application/vnd.ms-office.chartstyle+xml"/>
  <Override PartName="/ppt/charts/style82.xml" ContentType="application/vnd.ms-office.chartstyle+xml"/>
  <Override PartName="/ppt/charts/colors157.xml" ContentType="application/vnd.ms-office.chartcolorstyle+xml"/>
  <Override PartName="/ppt/charts/style263.xml" ContentType="application/vnd.ms-office.chartstyle+xml"/>
  <Override PartName="/ppt/charts/style216.xml" ContentType="application/vnd.ms-office.chartstyle+xml"/>
  <Override PartName="/ppt/charts/chart48.xml" ContentType="application/vnd.openxmlformats-officedocument.drawingml.chart+xml"/>
  <Override PartName="/ppt/charts/chart95.xml" ContentType="application/vnd.openxmlformats-officedocument.drawingml.chart+xml"/>
  <Override PartName="/ppt/charts/chart179.xml" ContentType="application/vnd.openxmlformats-officedocument.drawingml.chart+xml"/>
  <Override PartName="/ppt/charts/chart242.xml" ContentType="application/vnd.openxmlformats-officedocument.drawingml.chart+xml"/>
  <Override PartName="/ppt/charts/colors135.xml" ContentType="application/vnd.ms-office.chartcolorstyle+xml"/>
  <Override PartName="/ppt/charts/colors182.xml" ContentType="application/vnd.ms-office.chartcolorstyle+xml"/>
  <Override PartName="/ppt/charts/colors58.xml" ContentType="application/vnd.ms-office.chartcolorstyle+xml"/>
  <Override PartName="/ppt/charts/style2.xml" ContentType="application/vnd.ms-office.chartstyl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220.xml" ContentType="application/vnd.openxmlformats-officedocument.drawingml.chart+xml"/>
  <Override PartName="/ppt/charts/chart318.xml" ContentType="application/vnd.openxmlformats-officedocument.drawingml.chart+xml"/>
  <Override PartName="/ppt/charts/style178.xml" ContentType="application/vnd.ms-office.chartstyle+xml"/>
  <Override PartName="/ppt/charts/style13.xml" ContentType="application/vnd.ms-office.chartstyle+xml"/>
  <Override PartName="/ppt/charts/style60.xml" ContentType="application/vnd.ms-office.chartstyle+xml"/>
  <Override PartName="/ppt/charts/colors258.xml" ContentType="application/vnd.ms-office.chartcolorstyle+xml"/>
  <Override PartName="/ppt/charts/colors36.xml" ContentType="application/vnd.ms-office.chartcolorstyle+xml"/>
  <Override PartName="/ppt/charts/colors83.xml" ContentType="application/vnd.ms-office.chartcolorstyle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73.xml" ContentType="application/vnd.openxmlformats-officedocument.drawingml.chart+xml"/>
  <Override PartName="/ppt/charts/chart157.xml" ContentType="application/vnd.openxmlformats-officedocument.drawingml.chart+xml"/>
  <Override PartName="/ppt/charts/style364.xml" ContentType="application/vnd.ms-office.chartstyle+xml"/>
  <Override PartName="/ppt/charts/colors160.xml" ContentType="application/vnd.ms-office.chartcolorstyle+xml"/>
  <Override PartName="/ppt/charts/colors113.xml" ContentType="application/vnd.ms-office.chartcolorstyle+xml"/>
  <Override PartName="/ppt/charts/style317.xml" ContentType="application/vnd.ms-office.chartstyle+xml"/>
  <Override PartName="/ppt/charts/chart51.xml" ContentType="application/vnd.openxmlformats-officedocument.drawingml.chart+xml"/>
  <Override PartName="/ppt/charts/chart135.xml" ContentType="application/vnd.openxmlformats-officedocument.drawingml.chart+xml"/>
  <Override PartName="/ppt/charts/chart182.xml" ContentType="application/vnd.openxmlformats-officedocument.drawingml.chart+xml"/>
  <Override PartName="/ppt/charts/style109.xml" ContentType="application/vnd.ms-office.chartstyle+xml"/>
  <Override PartName="/ppt/charts/colors283.xml" ContentType="application/vnd.ms-office.chartcolorstyle+xml"/>
  <Override PartName="/ppt/charts/colors236.xml" ContentType="application/vnd.ms-office.chartcolorstyle+xml"/>
  <Override PartName="/ppt/charts/colors14.xml" ContentType="application/vnd.ms-office.chartcolorstyle+xml"/>
  <Override PartName="/ppt/charts/colors61.xml" ContentType="application/vnd.ms-office.chartcolorstyle+xml"/>
  <Override PartName="/ppt/charts/style156.xml" ContentType="application/vnd.ms-office.chartstyle+xml"/>
  <Override PartName="/ppt/slides/slide30.xml" ContentType="application/vnd.openxmlformats-officedocument.presentationml.slide+xml"/>
  <Override PartName="/ppt/charts/chart321.xml" ContentType="application/vnd.openxmlformats-officedocument.drawingml.chart+xml"/>
  <Override PartName="/ppt/charts/style134.xml" ContentType="application/vnd.ms-office.chartstyle+xml"/>
  <Override PartName="/ppt/charts/style98.xml" ContentType="application/vnd.ms-office.chartstyle+xml"/>
  <Override PartName="/ppt/charts/colors261.xml" ContentType="application/vnd.ms-office.chartcolorstyle+xml"/>
  <Override PartName="/ppt/charts/colors214.xml" ContentType="application/vnd.ms-office.chartcolorstyle+xml"/>
  <Override PartName="/ppt/charts/colors359.xml" ContentType="application/vnd.ms-office.chartcolorstyle+xml"/>
  <Override PartName="/ppt/charts/style279.xml" ContentType="application/vnd.ms-office.chartstyle+xml"/>
  <Override PartName="/ppt/charts/style181.xml" ContentType="application/vnd.ms-office.chartstyle+xml"/>
  <Override PartName="/ppt/charts/chart113.xml" ContentType="application/vnd.openxmlformats-officedocument.drawingml.chart+xml"/>
  <Override PartName="/ppt/charts/chart160.xml" ContentType="application/vnd.openxmlformats-officedocument.drawingml.chart+xml"/>
  <Override PartName="/ppt/charts/chart258.xml" ContentType="application/vnd.openxmlformats-officedocument.drawingml.chart+xml"/>
  <Override PartName="/ppt/charts/style76.xml" ContentType="application/vnd.ms-office.chartstyle+xml"/>
  <Override PartName="/ppt/charts/style29.xml" ContentType="application/vnd.ms-office.chartstyle+xml"/>
  <Override PartName="/ppt/charts/colors198.xml" ContentType="application/vnd.ms-office.chartcolorstyle+xml"/>
  <Override PartName="/ppt/charts/style257.xml" ContentType="application/vnd.ms-office.chartstyle+xml"/>
  <Override PartName="/ppt/charts/chart5.xml" ContentType="application/vnd.openxmlformats-officedocument.drawingml.chart+xml"/>
  <Override PartName="/ppt/charts/chart236.xml" ContentType="application/vnd.openxmlformats-officedocument.drawingml.chart+xml"/>
  <Override PartName="/ppt/charts/chart283.xml" ContentType="application/vnd.openxmlformats-officedocument.drawingml.chart+xml"/>
  <Override PartName="/ppt/charts/colors129.xml" ContentType="application/vnd.ms-office.chartcolorstyle+xml"/>
  <Override PartName="/ppt/charts/colors176.xml" ContentType="application/vnd.ms-office.chartcolorstyle+xml"/>
  <Override PartName="/ppt/charts/colors99.xml" ContentType="application/vnd.ms-office.chartcolorstyle+xml"/>
  <Override PartName="/ppt/charts/style112.xml" ContentType="application/vnd.ms-office.chartstyle+xml"/>
  <Override PartName="/ppt/slides/slide68.xml" ContentType="application/vnd.openxmlformats-officedocument.presentationml.slide+xml"/>
  <Override PartName="/ppt/charts/chart89.xml" ContentType="application/vnd.openxmlformats-officedocument.drawingml.chart+xml"/>
  <Override PartName="/ppt/charts/style235.xml" ContentType="application/vnd.ms-office.chartstyle+xml"/>
  <Override PartName="/ppt/charts/style54.xml" ContentType="application/vnd.ms-office.chartstyle+xml"/>
  <Override PartName="/ppt/charts/colors362.xml" ContentType="application/vnd.ms-office.chartcolorstyle+xml"/>
  <Override PartName="/ppt/charts/style282.xml" ContentType="application/vnd.ms-office.chartstyle+xml"/>
  <Override PartName="/ppt/charts/colors315.xml" ContentType="application/vnd.ms-office.chartcolorstyle+xml"/>
  <Override PartName="/ppt/charts/chart67.xml" ContentType="application/vnd.openxmlformats-officedocument.drawingml.chart+xml"/>
  <Override PartName="/ppt/charts/chart198.xml" ContentType="application/vnd.openxmlformats-officedocument.drawingml.chart+xml"/>
  <Override PartName="/ppt/charts/chart214.xml" ContentType="application/vnd.openxmlformats-officedocument.drawingml.chart+xml"/>
  <Override PartName="/ppt/charts/chart261.xml" ContentType="application/vnd.openxmlformats-officedocument.drawingml.chart+xml"/>
  <Override PartName="/ppt/charts/style213.xml" ContentType="application/vnd.ms-office.chartstyle+xml"/>
  <Override PartName="/ppt/charts/style32.xml" ContentType="application/vnd.ms-office.chartstyle+xml"/>
  <Override PartName="/ppt/charts/colors299.xml" ContentType="application/vnd.ms-office.chartcolorstyle+xml"/>
  <Override PartName="/ppt/charts/style358.xml" ContentType="application/vnd.ms-office.chartstyle+xml"/>
  <Override PartName="/ppt/charts/colors107.xml" ContentType="application/vnd.ms-office.chartcolorstyle+xml"/>
  <Override PartName="/ppt/charts/colors154.xml" ContentType="application/vnd.ms-office.chartcolorstyle+xml"/>
  <Override PartName="/ppt/charts/colors77.xml" ContentType="application/vnd.ms-office.chartcolorstyle+xml"/>
  <Override PartName="/ppt/charts/style260.xml" ContentType="application/vnd.ms-office.chartstyle+xml"/>
  <Override PartName="/ppt/slides/slide46.xml" ContentType="application/vnd.openxmlformats-officedocument.presentationml.slide+xml"/>
  <Override PartName="/ppt/charts/style197.xml" ContentType="application/vnd.ms-office.chartstyle+xml"/>
  <Override PartName="/ppt/charts/colors277.xml" ContentType="application/vnd.ms-office.chartcolorstyle+xml"/>
  <Override PartName="/ppt/charts/colors132.xml" ContentType="application/vnd.ms-office.chartcolorstyle+xml"/>
  <Override PartName="/ppt/charts/colors55.xml" ContentType="application/vnd.ms-office.chartcolorstyl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charts/chart45.xml" ContentType="application/vnd.openxmlformats-officedocument.drawingml.chart+xml"/>
  <Override PartName="/ppt/charts/chart92.xml" ContentType="application/vnd.openxmlformats-officedocument.drawingml.chart+xml"/>
  <Override PartName="/ppt/charts/chart129.xml" ContentType="application/vnd.openxmlformats-officedocument.drawingml.chart+xml"/>
  <Override PartName="/ppt/charts/chart176.xml" ContentType="application/vnd.openxmlformats-officedocument.drawingml.chart+xml"/>
  <Override PartName="/ppt/charts/chart315.xml" ContentType="application/vnd.openxmlformats-officedocument.drawingml.chart+xml"/>
  <Override PartName="/ppt/charts/style128.xml" ContentType="application/vnd.ms-office.chartstyle+xml"/>
  <Override PartName="/ppt/charts/style175.xml" ContentType="application/vnd.ms-office.chartstyle+xml"/>
  <Override PartName="/ppt/charts/style10.xml" ContentType="application/vnd.ms-office.chartstyl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54.xml" ContentType="application/vnd.openxmlformats-officedocument.drawingml.chart+xml"/>
  <Override PartName="/ppt/charts/chart299.xml" ContentType="application/vnd.openxmlformats-officedocument.drawingml.chart+xml"/>
  <Override PartName="/ppt/charts/colors255.xml" ContentType="application/vnd.ms-office.chartcolorstyle+xml"/>
  <Override PartName="/ppt/charts/style361.xml" ContentType="application/vnd.ms-office.chartstyle+xml"/>
  <Override PartName="/ppt/charts/colors110.xml" ContentType="application/vnd.ms-office.chartcolorstyle+xml"/>
  <Override PartName="/ppt/charts/colors208.xml" ContentType="application/vnd.ms-office.chartcolorstyle+xml"/>
  <Override PartName="/ppt/charts/colors33.xml" ContentType="application/vnd.ms-office.chartcolorstyle+xml"/>
  <Override PartName="/ppt/charts/colors80.xml" ContentType="application/vnd.ms-office.chartcolorstyle+xml"/>
  <Override PartName="/ppt/charts/style314.xml" ContentType="application/vnd.ms-office.chartstyle+xml"/>
  <Override PartName="/ppt/charts/style106.xml" ContentType="application/vnd.ms-office.chartstyle+xml"/>
  <Override PartName="/ppt/charts/style153.xml" ContentType="application/vnd.ms-office.chartstyle+xml"/>
  <Override PartName="/ppt/charts/colors280.xml" ContentType="application/vnd.ms-office.chartcolorstyle+xml"/>
  <Override PartName="/ppt/charts/colors233.xml" ContentType="application/vnd.ms-office.chartcolorstyle+xml"/>
  <Override PartName="/ppt/charts/colors11.xml" ContentType="application/vnd.ms-office.chartcolorstyle+xml"/>
  <Override PartName="/ppt/charts/style298.xml" ContentType="application/vnd.ms-office.chartstyle+xml"/>
  <Override PartName="/ppt/charts/chart132.xml" ContentType="application/vnd.openxmlformats-officedocument.drawingml.chart+xml"/>
  <Override PartName="/ppt/charts/chart277.xml" ContentType="application/vnd.openxmlformats-officedocument.drawingml.chart+xml"/>
  <Override PartName="/ppt/charts/style229.xml" ContentType="application/vnd.ms-office.chartstyle+xml"/>
  <Override PartName="/ppt/charts/style48.xml" ContentType="application/vnd.ms-office.chartstyle+xml"/>
  <Override PartName="/ppt/charts/style95.xml" ContentType="application/vnd.ms-office.chartstyle+xml"/>
  <Override PartName="/ppt/charts/colors356.xml" ContentType="application/vnd.ms-office.chartcolorstyle+xml"/>
  <Override PartName="/ppt/charts/style276.xml" ContentType="application/vnd.ms-office.chartstyle+xml"/>
  <Override PartName="/ppt/charts/chart110.xml" ContentType="application/vnd.openxmlformats-officedocument.drawingml.chart+xml"/>
  <Override PartName="/ppt/charts/chart208.xml" ContentType="application/vnd.openxmlformats-officedocument.drawingml.chart+xml"/>
  <Override PartName="/ppt/charts/chart255.xml" ContentType="application/vnd.openxmlformats-officedocument.drawingml.chart+xml"/>
  <Override PartName="/ppt/charts/style131.xml" ContentType="application/vnd.ms-office.chartstyle+xml"/>
  <Override PartName="/ppt/charts/colors211.xml" ContentType="application/vnd.ms-office.chartcolorstyle+xml"/>
  <Override PartName="/ppt/charts/colors148.xml" ContentType="application/vnd.ms-office.chartcolorstyle+xml"/>
  <Override PartName="/ppt/charts/colors195.xml" ContentType="application/vnd.ms-office.chartcolorstyl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charts/style207.xml" ContentType="application/vnd.ms-office.chartstyle+xml"/>
  <Override PartName="/ppt/charts/style26.xml" ContentType="application/vnd.ms-office.chartstyle+xml"/>
  <Override PartName="/ppt/charts/style73.xml" ContentType="application/vnd.ms-office.chartstyle+xml"/>
  <Override PartName="/ppt/charts/style254.xml" ContentType="application/vnd.ms-office.chartstyl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charts/chart233.xml" ContentType="application/vnd.openxmlformats-officedocument.drawingml.chart+xml"/>
  <Override PartName="/ppt/charts/chart280.xml" ContentType="application/vnd.openxmlformats-officedocument.drawingml.chart+xml"/>
  <Override PartName="/ppt/charts/colors312.xml" ContentType="application/vnd.ms-office.chartcolorstyle+xml"/>
  <Override PartName="/ppt/charts/style232.xml" ContentType="application/vnd.ms-office.chartstyle+xml"/>
  <Override PartName="/ppt/charts/style51.xml" ContentType="application/vnd.ms-office.chartstyle+xml"/>
  <Override PartName="/ppt/charts/colors126.xml" ContentType="application/vnd.ms-office.chartcolorstyle+xml"/>
  <Override PartName="/ppt/charts/colors173.xml" ContentType="application/vnd.ms-office.chartcolorstyle+xml"/>
  <Override PartName="/ppt/charts/colors96.xml" ContentType="application/vnd.ms-office.chartcolorstyle+xml"/>
  <Override PartName="/ppt/charts/colors49.xml" ContentType="application/vnd.ms-office.chartcolorstyle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charts/chart211.xml" ContentType="application/vnd.openxmlformats-officedocument.drawingml.chart+xml"/>
  <Override PartName="/ppt/charts/chart309.xml" ContentType="application/vnd.openxmlformats-officedocument.drawingml.chart+xml"/>
  <Override PartName="/ppt/charts/style169.xml" ContentType="application/vnd.ms-office.chartstyle+xml"/>
  <Override PartName="/ppt/charts/colors249.xml" ContentType="application/vnd.ms-office.chartcolorstyle+xml"/>
  <Override PartName="/ppt/charts/colors296.xml" ContentType="application/vnd.ms-office.chartcolorstyle+xml"/>
  <Override PartName="/ppt/charts/style355.xml" ContentType="application/vnd.ms-office.chartstyle+xml"/>
  <Override PartName="/ppt/charts/colors151.xml" ContentType="application/vnd.ms-office.chartcolorstyle+xml"/>
  <Override PartName="/ppt/charts/colors27.xml" ContentType="application/vnd.ms-office.chartcolorstyle+xml"/>
  <Override PartName="/ppt/charts/colors74.xml" ContentType="application/vnd.ms-office.chartcolor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64.xml" ContentType="application/vnd.openxmlformats-officedocument.drawingml.chart+xml"/>
  <Override PartName="/ppt/charts/chart148.xml" ContentType="application/vnd.openxmlformats-officedocument.drawingml.chart+xml"/>
  <Override PartName="/ppt/charts/chart195.xml" ContentType="application/vnd.openxmlformats-officedocument.drawingml.chart+xml"/>
  <Override PartName="/ppt/charts/chart334.xml" ContentType="application/vnd.openxmlformats-officedocument.drawingml.chart+xml"/>
  <Override PartName="/ppt/charts/style210.xml" ContentType="application/vnd.ms-office.chartstyle+xml"/>
  <Override PartName="/ppt/charts/style147.xml" ContentType="application/vnd.ms-office.chartstyle+xml"/>
  <Override PartName="/ppt/charts/style194.xml" ContentType="application/vnd.ms-office.chartstyle+xml"/>
  <Override PartName="/ppt/charts/chart42.xml" ContentType="application/vnd.openxmlformats-officedocument.drawingml.chart+xml"/>
  <Override PartName="/ppt/charts/chart126.xml" ContentType="application/vnd.openxmlformats-officedocument.drawingml.chart+xml"/>
  <Override PartName="/ppt/charts/chart173.xml" ContentType="application/vnd.openxmlformats-officedocument.drawingml.chart+xml"/>
  <Override PartName="/ppt/charts/colors274.xml" ContentType="application/vnd.ms-office.chartcolorstyle+xml"/>
  <Override PartName="/ppt/charts/colors227.xml" ContentType="application/vnd.ms-office.chartcolorstyle+xml"/>
  <Override PartName="/ppt/charts/colors52.xml" ContentType="application/vnd.ms-office.chartcolorstyle+xml"/>
  <Override PartName="/ppt/slides/slide21.xml" ContentType="application/vnd.openxmlformats-officedocument.presentationml.slide+xml"/>
  <Override PartName="/ppt/charts/chart249.xml" ContentType="application/vnd.openxmlformats-officedocument.drawingml.chart+xml"/>
  <Override PartName="/ppt/charts/chart296.xml" ContentType="application/vnd.openxmlformats-officedocument.drawingml.chart+xml"/>
  <Override PartName="/ppt/charts/chart312.xml" ContentType="application/vnd.openxmlformats-officedocument.drawingml.chart+xml"/>
  <Override PartName="/ppt/charts/style125.xml" ContentType="application/vnd.ms-office.chartstyle+xml"/>
  <Override PartName="/ppt/charts/style172.xml" ContentType="application/vnd.ms-office.chartstyle+xml"/>
  <Override PartName="/ppt/charts/colors252.xml" ContentType="application/vnd.ms-office.chartcolorstyle+xml"/>
  <Override PartName="/ppt/charts/style89.xml" ContentType="application/vnd.ms-office.chartstyle+xml"/>
  <Override PartName="/ppt/charts/colors205.xml" ContentType="application/vnd.ms-office.chartcolorstyle+xml"/>
  <Override PartName="/ppt/charts/colors30.xml" ContentType="application/vnd.ms-office.chartcolorstyle+xml"/>
  <Override PartName="/ppt/charts/style311.xml" ContentType="application/vnd.ms-office.chartstyle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charts/chart151.xml" ContentType="application/vnd.openxmlformats-officedocument.drawingml.chart+xml"/>
  <Override PartName="/ppt/charts/style248.xml" ContentType="application/vnd.ms-office.chartstyle+xml"/>
  <Override PartName="/ppt/charts/style150.xml" ContentType="application/vnd.ms-office.chartstyle+xml"/>
  <Override PartName="/ppt/charts/style67.xml" ContentType="application/vnd.ms-office.chartstyle+xml"/>
  <Override PartName="/ppt/charts/colors189.xml" ContentType="application/vnd.ms-office.chartcolorstyle+xml"/>
  <Override PartName="/ppt/charts/style103.xml" ContentType="application/vnd.ms-office.chartstyle+xml"/>
  <Override PartName="/ppt/charts/style9.xml" ContentType="application/vnd.ms-office.chartstyle+xml"/>
  <Override PartName="/ppt/charts/style295.xml" ContentType="application/vnd.ms-office.chartstyle+xml"/>
  <Override PartName="/ppt/charts/chart227.xml" ContentType="application/vnd.openxmlformats-officedocument.drawingml.chart+xml"/>
  <Override PartName="/ppt/charts/chart274.xml" ContentType="application/vnd.openxmlformats-officedocument.drawingml.chart+xml"/>
  <Override PartName="/ppt/charts/colors230.xml" ContentType="application/vnd.ms-office.chartcolorstyle+xml"/>
  <Override PartName="/ppt/charts/colors167.xml" ContentType="application/vnd.ms-office.chartcolor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style273.xml" ContentType="application/vnd.ms-office.chartstyle+xml"/>
  <Override PartName="/ppt/charts/style226.xml" ContentType="application/vnd.ms-office.chartstyle+xml"/>
  <Override PartName="/ppt/charts/style45.xml" ContentType="application/vnd.ms-office.chartstyle+xml"/>
  <Override PartName="/ppt/charts/style92.xml" ContentType="application/vnd.ms-office.chartstyle+xml"/>
  <Override PartName="/ppt/charts/colors306.xml" ContentType="application/vnd.ms-office.chartcolorstyle+xml"/>
  <Override PartName="/ppt/charts/colors353.xml" ContentType="application/vnd.ms-office.chartcolorstyle+xml"/>
  <Override PartName="/ppt/charts/chart58.xml" ContentType="application/vnd.openxmlformats-officedocument.drawingml.chart+xml"/>
  <Override PartName="/ppt/charts/chart189.xml" ContentType="application/vnd.openxmlformats-officedocument.drawingml.chart+xml"/>
  <Override PartName="/ppt/charts/chart205.xml" ContentType="application/vnd.openxmlformats-officedocument.drawingml.chart+xml"/>
  <Override PartName="/ppt/charts/chart252.xml" ContentType="application/vnd.openxmlformats-officedocument.drawingml.chart+xml"/>
  <Override PartName="/ppt/charts/style204.xml" ContentType="application/vnd.ms-office.chartstyle+xml"/>
  <Override PartName="/ppt/charts/style23.xml" ContentType="application/vnd.ms-office.chartstyle+xml"/>
  <Override PartName="/ppt/charts/style70.xml" ContentType="application/vnd.ms-office.chartstyle+xml"/>
  <Override PartName="/ppt/charts/style349.xml" ContentType="application/vnd.ms-office.chartstyle+xml"/>
  <Override PartName="/ppt/charts/colors145.xml" ContentType="application/vnd.ms-office.chartcolorstyle+xml"/>
  <Override PartName="/ppt/charts/colors192.xml" ContentType="application/vnd.ms-office.chartcolorstyle+xml"/>
  <Override PartName="/ppt/charts/colors68.xml" ContentType="application/vnd.ms-office.chartcolorstyle+xml"/>
  <Override PartName="/ppt/charts/style251.xml" ContentType="application/vnd.ms-office.chartstyl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83.xml" ContentType="application/vnd.openxmlformats-officedocument.drawingml.chart+xml"/>
  <Override PartName="/ppt/charts/chart230.xml" ContentType="application/vnd.openxmlformats-officedocument.drawingml.chart+xml"/>
  <Override PartName="/ppt/charts/chart328.xml" ContentType="application/vnd.openxmlformats-officedocument.drawingml.chart+xml"/>
  <Override PartName="/ppt/charts/style188.xml" ContentType="application/vnd.ms-office.chartstyle+xml"/>
  <Override PartName="/ppt/charts/colors268.xml" ContentType="application/vnd.ms-office.chartcolorstyle+xml"/>
  <Override PartName="/ppt/charts/colors170.xml" ContentType="application/vnd.ms-office.chartcolorstyle+xml"/>
  <Override PartName="/ppt/charts/colors7.xml" ContentType="application/vnd.ms-office.chartcolorstyle+xml"/>
  <Override PartName="/ppt/charts/colors123.xml" ContentType="application/vnd.ms-office.chartcolorstyle+xml"/>
  <Override PartName="/ppt/charts/colors46.xml" ContentType="application/vnd.ms-office.chartcolorstyle+xml"/>
  <Override PartName="/ppt/charts/colors93.xml" ContentType="application/vnd.ms-office.chartcolorstyl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charts/chart167.xml" ContentType="application/vnd.openxmlformats-officedocument.drawingml.chart+xml"/>
  <Override PartName="/ppt/charts/chart306.xml" ContentType="application/vnd.openxmlformats-officedocument.drawingml.chart+xml"/>
  <Override PartName="/ppt/charts/style119.xml" ContentType="application/vnd.ms-office.chartstyle+xml"/>
  <Override PartName="/ppt/charts/style166.xml" ContentType="application/vnd.ms-office.chartstyle+xml"/>
  <Override PartName="/ppt/charts/colors293.xml" ContentType="application/vnd.ms-office.chartcolorstyl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charts/chart145.xml" ContentType="application/vnd.openxmlformats-officedocument.drawingml.chart+xml"/>
  <Override PartName="/ppt/charts/chart192.xml" ContentType="application/vnd.openxmlformats-officedocument.drawingml.chart+xml"/>
  <Override PartName="/ppt/charts/style289.xml" ContentType="application/vnd.ms-office.chartstyle+xml"/>
  <Override PartName="/ppt/charts/style305.xml" ContentType="application/vnd.ms-office.chartstyle+xml"/>
  <Override PartName="/ppt/charts/colors101.xml" ContentType="application/vnd.ms-office.chartcolorstyle+xml"/>
  <Override PartName="/ppt/charts/style352.xml" ContentType="application/vnd.ms-office.chartstyle+xml"/>
  <Override PartName="/ppt/charts/colors24.xml" ContentType="application/vnd.ms-office.chartcolorstyle+xml"/>
  <Override PartName="/ppt/charts/colors71.xml" ContentType="application/vnd.ms-office.chartcolorstyle+xml"/>
  <Override PartName="/ppt/slides/slide40.xml" ContentType="application/vnd.openxmlformats-officedocument.presentationml.slide+xml"/>
  <Override PartName="/ppt/charts/chart268.xml" ContentType="application/vnd.openxmlformats-officedocument.drawingml.chart+xml"/>
  <Override PartName="/ppt/charts/chart331.xml" ContentType="application/vnd.openxmlformats-officedocument.drawingml.chart+xml"/>
  <Default Extension="wdp" ContentType="image/vnd.ms-photo"/>
  <Override PartName="/ppt/charts/style144.xml" ContentType="application/vnd.ms-office.chartstyle+xml"/>
  <Override PartName="/ppt/charts/style191.xml" ContentType="application/vnd.ms-office.chartstyle+xml"/>
  <Override PartName="/ppt/charts/colors271.xml" ContentType="application/vnd.ms-office.chartcolorstyle+xml"/>
  <Override PartName="/ppt/charts/colors224.xml" ContentType="application/vnd.ms-office.chartcolorstyle+xml"/>
  <Override PartName="/ppt/charts/colors369.xml" ContentType="application/vnd.ms-office.chartcolorstyle+xml"/>
  <Override PartName="/ppt/diagrams/layout2.xml" ContentType="application/vnd.openxmlformats-officedocument.drawingml.diagramLayout+xml"/>
  <Override PartName="/ppt/charts/chart123.xml" ContentType="application/vnd.openxmlformats-officedocument.drawingml.chart+xml"/>
  <Override PartName="/ppt/charts/chart170.xml" ContentType="application/vnd.openxmlformats-officedocument.drawingml.chart+xml"/>
  <Override PartName="/ppt/charts/style122.xml" ContentType="application/vnd.ms-office.chartstyle+xml"/>
  <Override PartName="/ppt/charts/style86.xml" ContentType="application/vnd.ms-office.chartstyle+xml"/>
  <Override PartName="/ppt/charts/style39.xml" ContentType="application/vnd.ms-office.chartstyle+xml"/>
  <Override PartName="/ppt/charts/colors347.xml" ContentType="application/vnd.ms-office.chartcolorstyle+xml"/>
  <Override PartName="/ppt/charts/style267.xml" ContentType="application/vnd.ms-office.chartstyle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charts/chart246.xml" ContentType="application/vnd.openxmlformats-officedocument.drawingml.chart+xml"/>
  <Override PartName="/ppt/charts/chart293.xml" ContentType="application/vnd.openxmlformats-officedocument.drawingml.chart+xml"/>
  <Override PartName="/ppt/charts/style6.xml" ContentType="application/vnd.ms-office.chartstyle+xml"/>
  <Override PartName="/ppt/charts/colors202.xml" ContentType="application/vnd.ms-office.chartcolorstyle+xml"/>
  <Override PartName="/ppt/charts/colors139.xml" ContentType="application/vnd.ms-office.chartcolorstyle+xml"/>
  <Override PartName="/ppt/charts/colors186.xml" ContentType="application/vnd.ms-office.chartcolorstyle+xml"/>
  <Override PartName="/ppt/charts/chart224.xml" ContentType="application/vnd.openxmlformats-officedocument.drawingml.chart+xml"/>
  <Override PartName="/ppt/charts/chart271.xml" ContentType="application/vnd.openxmlformats-officedocument.drawingml.chart+xml"/>
  <Override PartName="/docProps/core.xml" ContentType="application/vnd.openxmlformats-package.core-properties+xml"/>
  <Override PartName="/ppt/charts/style17.xml" ContentType="application/vnd.ms-office.chartstyle+xml"/>
  <Override PartName="/ppt/charts/style64.xml" ContentType="application/vnd.ms-office.chartstyle+xml"/>
  <Override PartName="/ppt/charts/colors87.xml" ContentType="application/vnd.ms-office.chartcolorstyle+xml"/>
  <Override PartName="/ppt/charts/colors372.xml" ContentType="application/vnd.ms-office.chartcolorstyle+xml"/>
  <Override PartName="/ppt/charts/style100.xml" ContentType="application/vnd.ms-office.chartstyle+xml"/>
  <Override PartName="/ppt/charts/style292.xml" ContentType="application/vnd.ms-office.chartstyle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77.xml" ContentType="application/vnd.openxmlformats-officedocument.drawingml.chart+xml"/>
  <Override PartName="/ppt/charts/style223.xml" ContentType="application/vnd.ms-office.chartstyle+xml"/>
  <Override PartName="/ppt/charts/style42.xml" ContentType="application/vnd.ms-office.chartstyle+xml"/>
  <Override PartName="/ppt/charts/style368.xml" ContentType="application/vnd.ms-office.chartstyle+xml"/>
  <Override PartName="/ppt/charts/colors303.xml" ContentType="application/vnd.ms-office.chartcolorstyle+xml"/>
  <Override PartName="/ppt/charts/colors117.xml" ContentType="application/vnd.ms-office.chartcolorstyle+xml"/>
  <Override PartName="/ppt/charts/colors164.xml" ContentType="application/vnd.ms-office.chartcolorstyle+xml"/>
  <Override PartName="/ppt/charts/colors350.xml" ContentType="application/vnd.ms-office.chartcolorstyle+xml"/>
  <Override PartName="/ppt/charts/style270.xml" ContentType="application/vnd.ms-office.chartstyle+xml"/>
  <Override PartName="/ppt/slideMasters/slideMaster1.xml" ContentType="application/vnd.openxmlformats-officedocument.presentationml.slideMaster+xml"/>
  <Override PartName="/ppt/charts/chart55.xml" ContentType="application/vnd.openxmlformats-officedocument.drawingml.chart+xml"/>
  <Override PartName="/ppt/charts/chart202.xml" ContentType="application/vnd.openxmlformats-officedocument.drawingml.chart+xml"/>
  <Override PartName="/ppt/charts/colors287.xml" ContentType="application/vnd.ms-office.chartcolorstyle+xml"/>
  <Override PartName="/ppt/charts/style346.xml" ContentType="application/vnd.ms-office.chartstyle+xml"/>
  <Override PartName="/ppt/charts/colors142.xml" ContentType="application/vnd.ms-office.chartcolorstyle+xml"/>
  <Override PartName="/ppt/charts/colors18.xml" ContentType="application/vnd.ms-office.chartcolorstyle+xml"/>
  <Override PartName="/ppt/charts/colors65.xml" ContentType="application/vnd.ms-office.chartcolorstyle+xml"/>
  <Override PartName="/ppt/slides/slide34.xml" ContentType="application/vnd.openxmlformats-officedocument.presentationml.slide+xml"/>
  <Override PartName="/ppt/charts/chart139.xml" ContentType="application/vnd.openxmlformats-officedocument.drawingml.chart+xml"/>
  <Override PartName="/ppt/charts/chart186.xml" ContentType="application/vnd.openxmlformats-officedocument.drawingml.chart+xml"/>
  <Override PartName="/ppt/charts/chart325.xml" ContentType="application/vnd.openxmlformats-officedocument.drawingml.chart+xml"/>
  <Override PartName="/ppt/charts/colors4.xml" ContentType="application/vnd.ms-office.chartcolorstyle+xml"/>
  <Override PartName="/ppt/charts/style138.xml" ContentType="application/vnd.ms-office.chartstyle+xml"/>
  <Override PartName="/ppt/charts/style185.xml" ContentType="application/vnd.ms-office.chartstyle+xml"/>
  <Override PartName="/ppt/charts/style201.xml" ContentType="application/vnd.ms-office.chartstyle+xml"/>
  <Override PartName="/ppt/charts/style20.xml" ContentType="application/vnd.ms-office.chartstyle+xml"/>
  <Override PartName="/ppt/charts/colors265.xml" ContentType="application/vnd.ms-office.chartcolorstyle+xml"/>
  <Override PartName="/ppt/charts/colors218.xml" ContentType="application/vnd.ms-office.chartcolorstyle+xml"/>
  <Default Extension="rels" ContentType="application/vnd.openxmlformats-package.relationships+xml"/>
  <Override PartName="/ppt/charts/chart33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charts/chart164.xml" ContentType="application/vnd.openxmlformats-officedocument.drawingml.chart+xml"/>
  <Override PartName="/ppt/charts/style371.xml" ContentType="application/vnd.ms-office.chartstyle+xml"/>
  <Override PartName="/ppt/charts/colors120.xml" ContentType="application/vnd.ms-office.chartcolorstyle+xml"/>
  <Override PartName="/ppt/charts/colors43.xml" ContentType="application/vnd.ms-office.chartcolorstyle+xml"/>
  <Override PartName="/ppt/charts/colors90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87.xml" ContentType="application/vnd.openxmlformats-officedocument.drawingml.chart+xml"/>
  <Override PartName="/ppt/charts/chart303.xml" ContentType="application/vnd.openxmlformats-officedocument.drawingml.chart+xml"/>
  <Override PartName="/ppt/charts/style302.xml" ContentType="application/vnd.ms-office.chartstyle+xml"/>
  <Override PartName="/ppt/charts/style116.xml" ContentType="application/vnd.ms-office.chartstyle+xml"/>
  <Override PartName="/ppt/charts/style163.xml" ContentType="application/vnd.ms-office.chartstyle+xml"/>
  <Override PartName="/ppt/charts/colors290.xml" ContentType="application/vnd.ms-office.chartcolorstyle+xml"/>
  <Override PartName="/ppt/charts/colors21.xml" ContentType="application/vnd.ms-office.chartcolorstyle+xml"/>
  <Override PartName="/ppt/charts/chart142.xml" ContentType="application/vnd.openxmlformats-officedocument.drawingml.chart+xml"/>
  <Override PartName="/ppt/charts/style286.xml" ContentType="application/vnd.ms-office.chartstyle+xml"/>
  <Override PartName="/ppt/charts/style141.xml" ContentType="application/vnd.ms-office.chartstyle+xml"/>
  <Override PartName="/ppt/charts/style58.xml" ContentType="application/vnd.ms-office.chartstyle+xml"/>
  <Override PartName="/ppt/charts/colors221.xml" ContentType="application/vnd.ms-office.chartcolorstyle+xml"/>
  <Override PartName="/ppt/charts/colors366.xml" ContentType="application/vnd.ms-office.chartcolorstyle+xml"/>
  <Override PartName="/ppt/charts/chart120.xml" ContentType="application/vnd.openxmlformats-officedocument.drawingml.chart+xml"/>
  <Override PartName="/ppt/charts/chart218.xml" ContentType="application/vnd.openxmlformats-officedocument.drawingml.chart+xml"/>
  <Override PartName="/ppt/charts/chart265.xml" ContentType="application/vnd.openxmlformats-officedocument.drawingml.chart+xml"/>
  <Override PartName="/ppt/charts/style264.xml" ContentType="application/vnd.ms-office.chartstyle+xml"/>
  <Override PartName="/ppt/charts/style217.xml" ContentType="application/vnd.ms-office.chartstyle+xml"/>
  <Override PartName="/ppt/charts/colors158.xml" ContentType="application/vnd.ms-office.chartcolorstyle+xml"/>
  <Override PartName="/ppt/charts/chart243.xml" ContentType="application/vnd.openxmlformats-officedocument.drawingml.chart+xml"/>
  <Override PartName="/ppt/charts/chart290.xml" ContentType="application/vnd.openxmlformats-officedocument.drawingml.chart+xml"/>
  <Override PartName="/ppt/charts/style36.xml" ContentType="application/vnd.ms-office.chartstyle+xml"/>
  <Override PartName="/ppt/charts/style83.xml" ContentType="application/vnd.ms-office.chartstyle+xml"/>
  <Override PartName="/ppt/charts/colors59.xml" ContentType="application/vnd.ms-office.chartcolorstyle+xml"/>
  <Override PartName="/ppt/charts/colors344.xml" ContentType="application/vnd.ms-office.chartcolorstyle+xml"/>
  <Override PartName="/ppt/charts/style3.xml" ContentType="application/vnd.ms-office.chartstyle+xml"/>
  <Override PartName="/ppt/slides/slide28.xml" ContentType="application/vnd.openxmlformats-officedocument.presentationml.slide+xml"/>
  <Override PartName="/ppt/slides/slide75.xml" ContentType="application/vnd.openxmlformats-officedocument.presentationml.slide+xml"/>
  <Override PartName="/ppt/charts/chart49.xml" ContentType="application/vnd.openxmlformats-officedocument.drawingml.chart+xml"/>
  <Override PartName="/ppt/charts/chart96.xml" ContentType="application/vnd.openxmlformats-officedocument.drawingml.chart+xml"/>
  <Override PartName="/ppt/charts/chart319.xml" ContentType="application/vnd.openxmlformats-officedocument.drawingml.chart+xml"/>
  <Override PartName="/ppt/charts/colors322.xml" ContentType="application/vnd.ms-office.chartcolorstyle+xml"/>
  <Override PartName="/ppt/charts/style14.xml" ContentType="application/vnd.ms-office.chartstyle+xml"/>
  <Override PartName="/ppt/charts/style61.xml" ContentType="application/vnd.ms-office.chartstyle+xml"/>
  <Override PartName="/ppt/charts/colors136.xml" ContentType="application/vnd.ms-office.chartcolorstyle+xml"/>
  <Override PartName="/ppt/charts/colors183.xml" ContentType="application/vnd.ms-office.chartcolor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74.xml" ContentType="application/vnd.openxmlformats-officedocument.drawingml.chart+xml"/>
  <Override PartName="/ppt/charts/chart158.xml" ContentType="application/vnd.openxmlformats-officedocument.drawingml.chart+xml"/>
  <Override PartName="/ppt/charts/chart221.xml" ContentType="application/vnd.openxmlformats-officedocument.drawingml.chart+xml"/>
  <Override PartName="/ppt/charts/style220.xml" ContentType="application/vnd.ms-office.chartstyle+xml"/>
  <Override PartName="/ppt/charts/style179.xml" ContentType="application/vnd.ms-office.chartstyle+xml"/>
  <Override PartName="/ppt/diagrams/drawing1.xml" ContentType="application/vnd.ms-office.drawingml.diagramDrawing+xml"/>
  <Override PartName="/ppt/charts/colors259.xml" ContentType="application/vnd.ms-office.chartcolorstyle+xml"/>
  <Override PartName="/ppt/charts/style365.xml" ContentType="application/vnd.ms-office.chartstyle+xml"/>
  <Override PartName="/ppt/charts/colors114.xml" ContentType="application/vnd.ms-office.chartcolorstyle+xml"/>
  <Override PartName="/ppt/charts/colors161.xml" ContentType="application/vnd.ms-office.chartcolorstyle+xml"/>
  <Override PartName="/ppt/charts/colors37.xml" ContentType="application/vnd.ms-office.chartcolorstyle+xml"/>
  <Override PartName="/ppt/charts/colors84.xml" ContentType="application/vnd.ms-office.chartcolorstyle+xml"/>
  <Override PartName="/ppt/charts/style318.xml" ContentType="application/vnd.ms-office.chartstyle+xml"/>
  <Override PartName="/ppt/slides/slide53.xml" ContentType="application/vnd.openxmlformats-officedocument.presentationml.slide+xml"/>
  <Default Extension="jpeg" ContentType="image/jpeg"/>
  <Override PartName="/ppt/charts/style157.xml" ContentType="application/vnd.ms-office.chartstyle+xml"/>
  <Override PartName="/ppt/charts/colors284.xml" ContentType="application/vnd.ms-office.chartcolorstyle+xml"/>
  <Override PartName="/ppt/charts/colors300.xml" ContentType="application/vnd.ms-office.chartcolorstyle+xml"/>
  <Override PartName="/ppt/charts/colors15.xml" ContentType="application/vnd.ms-office.chartcolorstyle+xml"/>
  <Override PartName="/ppt/charts/colors62.xml" ContentType="application/vnd.ms-office.chartcolorstyle+xml"/>
  <Override PartName="/ppt/slides/slide31.xml" ContentType="application/vnd.openxmlformats-officedocument.presentationml.slide+xml"/>
  <Override PartName="/ppt/charts/chart52.xml" ContentType="application/vnd.openxmlformats-officedocument.drawingml.chart+xml"/>
  <Override PartName="/ppt/charts/chart136.xml" ContentType="application/vnd.openxmlformats-officedocument.drawingml.chart+xml"/>
  <Override PartName="/ppt/charts/chart183.xml" ContentType="application/vnd.openxmlformats-officedocument.drawingml.chart+xml"/>
  <Override PartName="/ppt/charts/style99.xml" ContentType="application/vnd.ms-office.chartstyle+xml"/>
  <Override PartName="/ppt/charts/chart30.xml" ContentType="application/vnd.openxmlformats-officedocument.drawingml.chart+xml"/>
  <Override PartName="/ppt/charts/chart259.xml" ContentType="application/vnd.openxmlformats-officedocument.drawingml.chart+xml"/>
  <Override PartName="/ppt/charts/chart322.xml" ContentType="application/vnd.openxmlformats-officedocument.drawingml.chart+xml"/>
  <Override PartName="/ppt/charts/colors1.xml" ContentType="application/vnd.ms-office.chartcolorstyle+xml"/>
  <Override PartName="/ppt/charts/style135.xml" ContentType="application/vnd.ms-office.chartstyle+xml"/>
  <Override PartName="/ppt/charts/style182.xml" ContentType="application/vnd.ms-office.chartstyle+xml"/>
  <Override PartName="/ppt/charts/colors262.xml" ContentType="application/vnd.ms-office.chartcolorstyle+xml"/>
  <Override PartName="/ppt/charts/colors199.xml" ContentType="application/vnd.ms-office.chartcolorstyle+xml"/>
  <Override PartName="/ppt/charts/colors215.xml" ContentType="application/vnd.ms-office.chartcolorstyle+xml"/>
  <Override PartName="/ppt/charts/colors40.xml" ContentType="application/vnd.ms-office.chartcolorstyle+xml"/>
  <Override PartName="/ppt/charts/chart6.xml" ContentType="application/vnd.openxmlformats-officedocument.drawingml.chart+xml"/>
  <Override PartName="/ppt/charts/chart114.xml" ContentType="application/vnd.openxmlformats-officedocument.drawingml.chart+xml"/>
  <Override PartName="/ppt/charts/chart161.xml" ContentType="application/vnd.openxmlformats-officedocument.drawingml.chart+xml"/>
  <Override PartName="/ppt/charts/chart300.xml" ContentType="application/vnd.openxmlformats-officedocument.drawingml.chart+xml"/>
  <Override PartName="/ppt/charts/style258.xml" ContentType="application/vnd.ms-office.chartstyle+xml"/>
  <Override PartName="/ppt/charts/style160.xml" ContentType="application/vnd.ms-office.chartstyle+xml"/>
  <Override PartName="/ppt/charts/style113.xml" ContentType="application/vnd.ms-office.chartstyle+xml"/>
  <Override PartName="/ppt/charts/style77.xml" ContentType="application/vnd.ms-office.chartstyle+xml"/>
  <Override PartName="/ppt/charts/chart237.xml" ContentType="application/vnd.openxmlformats-officedocument.drawingml.chart+xml"/>
  <Override PartName="/ppt/charts/chart284.xml" ContentType="application/vnd.openxmlformats-officedocument.drawingml.chart+xml"/>
  <Override PartName="/ppt/charts/style283.xml" ContentType="application/vnd.ms-office.chartstyle+xml"/>
  <Override PartName="/ppt/charts/style236.xml" ContentType="application/vnd.ms-office.chartstyle+xml"/>
  <Override PartName="/ppt/charts/style55.xml" ContentType="application/vnd.ms-office.chartstyle+xml"/>
  <Override PartName="/ppt/charts/colors177.xml" ContentType="application/vnd.ms-office.chartcolorstyle+xml"/>
  <Override PartName="/ppt/slides/slide69.xml" ContentType="application/vnd.openxmlformats-officedocument.presentationml.slide+xml"/>
  <Override PartName="/ppt/charts/chart215.xml" ContentType="application/vnd.openxmlformats-officedocument.drawingml.chart+xml"/>
  <Override PartName="/ppt/charts/chart262.xml" ContentType="application/vnd.openxmlformats-officedocument.drawingml.chart+xml"/>
  <Override PartName="/ppt/charts/colors316.xml" ContentType="application/vnd.ms-office.chartcolorstyle+xml"/>
  <Override PartName="/ppt/charts/colors108.xml" ContentType="application/vnd.ms-office.chartcolorstyle+xml"/>
  <Override PartName="/ppt/charts/colors155.xml" ContentType="application/vnd.ms-office.chartcolorstyle+xml"/>
  <Override PartName="/ppt/charts/colors78.xml" ContentType="application/vnd.ms-office.chartcolorstyle+xml"/>
  <Override PartName="/ppt/charts/colors363.xml" ContentType="application/vnd.ms-office.chartcolorstyle+xml"/>
  <Override PartName="/ppt/slides/slide47.xml" ContentType="application/vnd.openxmlformats-officedocument.presentationml.slide+xml"/>
  <Override PartName="/ppt/charts/chart68.xml" ContentType="application/vnd.openxmlformats-officedocument.drawingml.chart+xml"/>
  <Override PartName="/ppt/charts/style261.xml" ContentType="application/vnd.ms-office.chartstyle+xml"/>
  <Override PartName="/ppt/charts/style33.xml" ContentType="application/vnd.ms-office.chartstyle+xml"/>
  <Override PartName="/ppt/charts/chart93.xml" ContentType="application/vnd.openxmlformats-officedocument.drawingml.chart+xml"/>
  <Override PartName="/ppt/charts/chart177.xml" ContentType="application/vnd.openxmlformats-officedocument.drawingml.chart+xml"/>
  <Override PartName="/ppt/charts/colors278.xml" ContentType="application/vnd.ms-office.chartcolorstyle+xml"/>
  <Override PartName="/ppt/charts/colors133.xml" ContentType="application/vnd.ms-office.chartcolorstyle+xml"/>
  <Override PartName="/ppt/charts/colors56.xml" ContentType="application/vnd.ms-office.chartcolorstyle+xml"/>
  <Override PartName="/ppt/slides/slide72.xml" ContentType="application/vnd.openxmlformats-officedocument.presentationml.slide+xml"/>
  <Override PartName="/ppt/charts/style176.xml" ContentType="application/vnd.ms-office.chartstyle+xml"/>
  <Override PartName="/ppt/charts/colors209.xml" ContentType="application/vnd.ms-office.chartcolorstyle+xml"/>
  <Override PartName="/ppt/charts/colors81.xml" ContentType="application/vnd.ms-office.chartcolorstyle+xml"/>
  <Override PartName="/ppt/charts/chart24.xml" ContentType="application/vnd.openxmlformats-officedocument.drawingml.chart+xml"/>
  <Override PartName="/ppt/charts/chart108.xml" ContentType="application/vnd.openxmlformats-officedocument.drawingml.chart+xml"/>
  <Override PartName="/ppt/charts/style362.xml" ContentType="application/vnd.ms-office.chartstyle+xml"/>
  <Override PartName="/ppt/charts/chart133.xml" ContentType="application/vnd.openxmlformats-officedocument.drawingml.chart+xml"/>
  <Override PartName="/ppt/charts/chart278.xml" ContentType="application/vnd.openxmlformats-officedocument.drawingml.chart+xml"/>
  <Override PartName="/ppt/charts/style107.xml" ContentType="application/vnd.ms-office.chartstyle+xml"/>
  <Override PartName="/ppt/charts/colors234.xml" ContentType="application/vnd.ms-office.chartcolorstyle+xml"/>
  <Override PartName="/ppt/charts/colors12.xml" ContentType="application/vnd.ms-office.chartcolorstyle+xml"/>
  <Override PartName="/ppt/charts/style277.xml" ContentType="application/vnd.ms-office.chartstyle+xml"/>
  <Override PartName="/ppt/charts/style132.xml" ContentType="application/vnd.ms-office.chartstyle+xml"/>
  <Override PartName="/ppt/charts/style49.xml" ContentType="application/vnd.ms-office.chartstyle+xml"/>
  <Override PartName="/ppt/diagrams/data2.xml" ContentType="application/vnd.openxmlformats-officedocument.drawingml.diagramData+xml"/>
  <Override PartName="/ppt/charts/chart209.xml" ContentType="application/vnd.openxmlformats-officedocument.drawingml.chart+xml"/>
  <Override PartName="/ppt/charts/style208.xml" ContentType="application/vnd.ms-office.chartstyle+xml"/>
  <Override PartName="/ppt/charts/style74.xml" ContentType="application/vnd.ms-office.chartstyle+xml"/>
  <Override PartName="/ppt/charts/colors149.xml" ContentType="application/vnd.ms-office.chartcolorstyle+xml"/>
  <Override PartName="/ppt/charts/chart234.xml" ContentType="application/vnd.openxmlformats-officedocument.drawingml.chart+xml"/>
  <Override PartName="/ppt/charts/colors174.xml" ContentType="application/vnd.ms-office.chartcolorstyle+xml"/>
  <Override PartName="/ppt/charts/colors97.xml" ContentType="application/vnd.ms-office.chartcolorstyle+xml"/>
  <Override PartName="/ppt/slides/slide19.xml" ContentType="application/vnd.openxmlformats-officedocument.presentationml.slide+xml"/>
  <Override PartName="/ppt/charts/style233.xml" ContentType="application/vnd.ms-office.chartstyle+xml"/>
  <Override PartName="/ppt/charts/colors360.xml" ContentType="application/vnd.ms-office.chartcolorstyle+xml"/>
  <Override PartName="/ppt/theme/theme2.xml" ContentType="application/vnd.openxmlformats-officedocument.theme+xml"/>
  <Override PartName="/ppt/charts/chart65.xml" ContentType="application/vnd.openxmlformats-officedocument.drawingml.chart+xml"/>
  <Override PartName="/ppt/charts/chart149.xml" ContentType="application/vnd.openxmlformats-officedocument.drawingml.chart+xml"/>
  <Override PartName="/ppt/charts/style30.xml" ContentType="application/vnd.ms-office.chartstyle+xml"/>
  <Override PartName="/ppt/charts/colors28.xml" ContentType="application/vnd.ms-office.chartcolorstyle+xml"/>
  <Override PartName="/ppt/slides/slide44.xml" ContentType="application/vnd.openxmlformats-officedocument.presentationml.slide+xml"/>
  <Default Extension="emf" ContentType="image/x-emf"/>
  <Override PartName="/ppt/charts/style148.xml" ContentType="application/vnd.ms-office.chartstyle+xml"/>
  <Override PartName="/ppt/charts/colors275.xml" ContentType="application/vnd.ms-office.chartcolorstyle+xml"/>
  <Override PartName="/ppt/charts/colors130.xml" ContentType="application/vnd.ms-office.chartcolorstyle+xml"/>
  <Override PartName="/ppt/charts/colors53.xml" ContentType="application/vnd.ms-office.chartcolorstyle+xml"/>
  <Override PartName="/ppt/charts/chart90.xml" ContentType="application/vnd.openxmlformats-officedocument.drawingml.chart+xml"/>
  <Override PartName="/ppt/charts/chart174.xml" ContentType="application/vnd.openxmlformats-officedocument.drawingml.chart+xml"/>
  <Override PartName="/ppt/charts/style173.xml" ContentType="application/vnd.ms-office.chartstyle+xml"/>
  <Override PartName="/ppt/charts/chart21.xml" ContentType="application/vnd.openxmlformats-officedocument.drawingml.chart+xml"/>
  <Override PartName="/ppt/charts/chart105.xml" ContentType="application/vnd.openxmlformats-officedocument.drawingml.chart+xml"/>
  <Override PartName="/ppt/charts/colors206.xml" ContentType="application/vnd.ms-office.chartcolorstyle+xml"/>
  <Override PartName="/ppt/charts/style249.xml" ContentType="application/vnd.ms-office.chartstyle+xml"/>
  <Override PartName="/ppt/charts/colors231.xml" ContentType="application/vnd.ms-office.chartcolorstyle+xml"/>
  <Override PartName="/ppt/charts/chart130.xml" ContentType="application/vnd.openxmlformats-officedocument.drawingml.chart+xml"/>
  <Override PartName="/ppt/charts/chart275.xml" ContentType="application/vnd.openxmlformats-officedocument.drawingml.chart+xml"/>
  <Override PartName="/ppt/charts/style274.xml" ContentType="application/vnd.ms-office.chartstyle+xml"/>
  <Override PartName="/ppt/charts/style46.xml" ContentType="application/vnd.ms-office.chartstyle+xml"/>
  <Override PartName="/ppt/charts/chart206.xml" ContentType="application/vnd.openxmlformats-officedocument.drawingml.chart+xml"/>
  <Override PartName="/ppt/charts/colors146.xml" ContentType="application/vnd.ms-office.chartcolorstyle+xml"/>
  <Override PartName="/ppt/charts/colors69.xml" ContentType="application/vnd.ms-office.chartcolorstyle+xml"/>
  <Override PartName="/ppt/diagrams/colors1.xml" ContentType="application/vnd.openxmlformats-officedocument.drawingml.diagramColors+xml"/>
  <Override PartName="/ppt/charts/style189.xml" ContentType="application/vnd.ms-office.chartstyle+xml"/>
  <Override PartName="/ppt/charts/style205.xml" ContentType="application/vnd.ms-office.chartstyle+xml"/>
  <Override PartName="/ppt/charts/style71.xml" ContentType="application/vnd.ms-office.chartstyle+xml"/>
  <Override PartName="/ppt/charts/chart37.xml" ContentType="application/vnd.openxmlformats-officedocument.drawingml.chart+xml"/>
  <Override PartName="/ppt/charts/chart231.xml" ContentType="application/vnd.openxmlformats-officedocument.drawingml.chart+xml"/>
  <Override PartName="/ppt/charts/style230.xml" ContentType="application/vnd.ms-office.chartstyle+xml"/>
  <Override PartName="/ppt/charts/colors171.xml" ContentType="application/vnd.ms-office.chartcolorstyle+xml"/>
  <Override PartName="/ppt/charts/colors94.xml" ContentType="application/vnd.ms-office.chartcolorstyl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307.xml" ContentType="application/vnd.openxmlformats-officedocument.drawingml.chart+xml"/>
  <Override PartName="/ppt/charts/colors102.xml" ContentType="application/vnd.ms-office.chartcolorstyle+xml"/>
  <Override PartName="/ppt/charts/style306.xml" ContentType="application/vnd.ms-office.chartstyle+xml"/>
  <Override PartName="/ppt/charts/colors247.xml" ContentType="application/vnd.ms-office.chartcolorstyle+xml"/>
  <Override PartName="/ppt/charts/colors25.xml" ContentType="application/vnd.ms-office.chartcolorstyle+xml"/>
  <Override PartName="/ppt/slides/slide41.xml" ContentType="application/vnd.openxmlformats-officedocument.presentationml.slide+xml"/>
  <Override PartName="/ppt/charts/chart62.xml" ContentType="application/vnd.openxmlformats-officedocument.drawingml.chart+xml"/>
  <Override PartName="/ppt/charts/chart146.xml" ContentType="application/vnd.openxmlformats-officedocument.drawingml.chart+xml"/>
  <Override PartName="/ppt/charts/chart332.xml" ContentType="application/vnd.openxmlformats-officedocument.drawingml.chart+xml"/>
  <Override PartName="/ppt/charts/style145.xml" ContentType="application/vnd.ms-office.chartstyle+xml"/>
  <Override PartName="/ppt/charts/chart171.xml" ContentType="application/vnd.openxmlformats-officedocument.drawingml.chart+xml"/>
  <Override PartName="/ppt/charts/colors272.xml" ContentType="application/vnd.ms-office.chartcolorstyle+xml"/>
  <Override PartName="/ppt/charts/colors50.xml" ContentType="application/vnd.ms-office.chartcolorstyle+xml"/>
  <Override PartName="/ppt/charts/chart247.xml" ContentType="application/vnd.openxmlformats-officedocument.drawingml.chart+xml"/>
  <Override PartName="/ppt/charts/colors348.xml" ContentType="application/vnd.ms-office.chartcolorstyle+xml"/>
  <Override PartName="/ppt/charts/style170.xml" ContentType="application/vnd.ms-office.chartstyle+xml"/>
  <Override PartName="/ppt/charts/style87.xml" ContentType="application/vnd.ms-office.chartstyle+xml"/>
  <Override PartName="/ppt/charts/colors203.xml" ContentType="application/vnd.ms-office.chartcolorstyle+xml"/>
  <Override PartName="/ppt/charts/chart102.xml" ContentType="application/vnd.openxmlformats-officedocument.drawingml.chart+xml"/>
  <Override PartName="/ppt/charts/style101.xml" ContentType="application/vnd.ms-office.chartstyle+xml"/>
  <Override PartName="/ppt/charts/style18.xml" ContentType="application/vnd.ms-office.chartstyle+xml"/>
  <Override PartName="/ppt/charts/colors187.xml" ContentType="application/vnd.ms-office.chartcolor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78.xml" ContentType="application/vnd.openxmlformats-officedocument.drawingml.chart+xml"/>
  <Override PartName="/ppt/charts/chart272.xml" ContentType="application/vnd.openxmlformats-officedocument.drawingml.chart+xml"/>
  <Override PartName="/ppt/charts/colors118.xml" ContentType="application/vnd.ms-office.chartcolorstyle+xml"/>
  <Override PartName="/ppt/slides/slide57.xml" ContentType="application/vnd.openxmlformats-officedocument.presentationml.slide+xml"/>
  <Override PartName="/ppt/charts/chart203.xml" ContentType="application/vnd.openxmlformats-officedocument.drawingml.chart+xml"/>
  <Override PartName="/ppt/charts/style271.xml" ContentType="application/vnd.ms-office.chartstyle+xml"/>
  <Override PartName="/ppt/charts/style43.xml" ContentType="application/vnd.ms-office.chartstyle+xml"/>
  <Override PartName="/ppt/charts/colors288.xml" ContentType="application/vnd.ms-office.chartcolorstyle+xml"/>
  <Override PartName="/ppt/charts/colors304.xml" ContentType="application/vnd.ms-office.chartcolorstyle+xml"/>
  <Override PartName="/ppt/charts/chart187.xml" ContentType="application/vnd.openxmlformats-officedocument.drawingml.chart+xml"/>
  <Override PartName="/ppt/charts/style202.xml" ContentType="application/vnd.ms-office.chartstyle+xml"/>
  <Override PartName="/ppt/charts/style347.xml" ContentType="application/vnd.ms-office.chartstyle+xml"/>
  <Override PartName="/ppt/charts/colors143.xml" ContentType="application/vnd.ms-office.chartcolorstyle+xml"/>
  <Override PartName="/ppt/charts/colors66.xml" ContentType="application/vnd.ms-office.chartcolorstyle+xml"/>
  <Override PartName="/ppt/charts/chart34.xml" ContentType="application/vnd.openxmlformats-officedocument.drawingml.chart+xml"/>
  <Override PartName="/ppt/charts/style186.xml" ContentType="application/vnd.ms-office.chartstyle+xml"/>
  <Override PartName="/ppt/charts/style372.xml" ContentType="application/vnd.ms-office.chartstyle+xml"/>
  <Override PartName="/ppt/charts/colors219.xml" ContentType="application/vnd.ms-office.chartcolorstyle+xml"/>
  <Override PartName="/ppt/charts/colors91.xml" ContentType="application/vnd.ms-office.chartcolorstyle+xml"/>
  <Override PartName="/ppt/slides/slide13.xml" ContentType="application/vnd.openxmlformats-officedocument.presentationml.slide+xml"/>
  <Override PartName="/ppt/charts/chart118.xml" ContentType="application/vnd.openxmlformats-officedocument.drawingml.chart+xml"/>
  <Override PartName="/ppt/charts/chart304.xml" ContentType="application/vnd.openxmlformats-officedocument.drawingml.chart+xml"/>
  <Override PartName="/ppt/charts/style117.xml" ContentType="application/vnd.ms-office.chartstyle+xml"/>
  <Override PartName="/ppt/slideLayouts/slideLayout12.xml" ContentType="application/vnd.openxmlformats-officedocument.presentationml.slideLayout+xml"/>
  <Override PartName="/ppt/charts/chart143.xml" ContentType="application/vnd.openxmlformats-officedocument.drawingml.chart+xml"/>
  <Override PartName="/ppt/charts/chart288.xml" ContentType="application/vnd.openxmlformats-officedocument.drawingml.chart+xml"/>
  <Override PartName="/ppt/charts/style287.xml" ContentType="application/vnd.ms-office.chartstyle+xml"/>
  <Override PartName="/ppt/charts/style303.xml" ContentType="application/vnd.ms-office.chartstyle+xml"/>
  <Override PartName="/ppt/charts/colors22.xml" ContentType="application/vnd.ms-office.chartcolorstyle+xml"/>
  <Override PartName="/ppt/charts/chart219.xml" ContentType="application/vnd.openxmlformats-officedocument.drawingml.chart+xml"/>
  <Override PartName="/ppt/charts/style142.xml" ContentType="application/vnd.ms-office.chartstyle+xml"/>
  <Override PartName="/ppt/charts/style59.xml" ContentType="application/vnd.ms-office.chartstyle+xml"/>
  <Override PartName="/ppt/charts/colors345.xml" ContentType="application/vnd.ms-office.chartcolorstyle+xml"/>
  <Override PartName="/ppt/charts/style218.xml" ContentType="application/vnd.ms-office.chartstyle+xml"/>
  <Override PartName="/ppt/charts/style84.xml" ContentType="application/vnd.ms-office.chartstyle+xml"/>
  <Override PartName="/ppt/charts/colors159.xml" ContentType="application/vnd.ms-office.chartcolorstyle+xml"/>
  <Override PartName="/ppt/charts/colors200.xml" ContentType="application/vnd.ms-office.chartcolorstyle+xml"/>
  <Override PartName="/ppt/charts/chart244.xml" ContentType="application/vnd.openxmlformats-officedocument.drawingml.chart+xml"/>
  <Override PartName="/ppt/charts/colors184.xml" ContentType="application/vnd.ms-office.chartcolorstyle+xml"/>
  <Override PartName="/ppt/slides/slide29.xml" ContentType="application/vnd.openxmlformats-officedocument.presentationml.slide+xml"/>
  <Override PartName="/ppt/charts/colors370.xml" ContentType="application/vnd.ms-office.chartcolorstyle+xml"/>
  <Override PartName="/ppt/charts/style15.xml" ContentType="application/vnd.ms-office.chartstyle+xml"/>
  <Override PartName="/ppt/charts/colors38.xml" ContentType="application/vnd.ms-office.chartcolorstyle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75.xml" ContentType="application/vnd.openxmlformats-officedocument.drawingml.chart+xml"/>
  <Override PartName="/ppt/charts/chart159.xml" ContentType="application/vnd.openxmlformats-officedocument.drawingml.chart+xml"/>
  <Override PartName="/ppt/charts/style40.xml" ContentType="application/vnd.ms-office.chartstyle+xml"/>
  <Override PartName="/ppt/charts/colors301.xml" ContentType="application/vnd.ms-office.chartcolorstyle+xml"/>
  <Override PartName="/ppt/charts/colors115.xml" ContentType="application/vnd.ms-office.chartcolorstyle+xml"/>
  <Override PartName="/ppt/charts/chart200.xml" ContentType="application/vnd.openxmlformats-officedocument.drawingml.chart+xml"/>
  <Override PartName="/ppt/charts/style158.xml" ContentType="application/vnd.ms-office.chartstyle+xml"/>
  <Override PartName="/ppt/charts/colors285.xml" ContentType="application/vnd.ms-office.chartcolorstyle+xml"/>
  <Override PartName="/ppt/charts/style344.xml" ContentType="application/vnd.ms-office.chartstyle+xml"/>
  <Override PartName="/ppt/charts/colors140.xml" ContentType="application/vnd.ms-office.chartcolorstyle+xml"/>
  <Override PartName="/ppt/charts/colors63.xml" ContentType="application/vnd.ms-office.chartcolorstyle+xml"/>
  <Override PartName="/ppt/charts/chart184.xml" ContentType="application/vnd.openxmlformats-officedocument.drawingml.chart+xml"/>
  <Override PartName="/ppt/charts/style183.xml" ContentType="application/vnd.ms-office.chartstyle+xml"/>
  <Override PartName="/ppt/charts/colors216.xml" ContentType="application/vnd.ms-office.chartcolorstyle+xml"/>
  <Override PartName="/ppt/slides/slide10.xml" ContentType="application/vnd.openxmlformats-officedocument.presentationml.slide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charts/style259.xml" ContentType="application/vnd.ms-office.chartstyle+xml"/>
  <Override PartName="/ppt/charts/chart7.xml" ContentType="application/vnd.openxmlformats-officedocument.drawingml.chart+xml"/>
  <Override PartName="/ppt/charts/chart285.xml" ContentType="application/vnd.openxmlformats-officedocument.drawingml.chart+xml"/>
  <Override PartName="/ppt/charts/chart301.xml" ContentType="application/vnd.openxmlformats-officedocument.drawingml.chart+xml"/>
  <Override PartName="/ppt/charts/style300.xml" ContentType="application/vnd.ms-office.chartstyle+xml"/>
  <Override PartName="/ppt/charts/style114.xml" ContentType="application/vnd.ms-office.chartstyle+xml"/>
  <Override PartName="/ppt/charts/chart140.xml" ContentType="application/vnd.openxmlformats-officedocument.drawingml.chart+xml"/>
  <Override PartName="/ppt/charts/style284.xml" ContentType="application/vnd.ms-office.chartstyle+xml"/>
  <Override PartName="/ppt/charts/colors317.xml" ContentType="application/vnd.ms-office.chartcolorstyle+xml"/>
  <Override PartName="/ppt/charts/style56.xml" ContentType="application/vnd.ms-office.chartstyle+xml"/>
  <Override PartName="/ppt/charts/chart216.xml" ContentType="application/vnd.openxmlformats-officedocument.drawingml.chart+xml"/>
  <Override PartName="/ppt/charts/colors79.xml" ContentType="application/vnd.ms-office.chartcolorstyle+xml"/>
  <Override PartName="/ppt/charts/style215.xml" ContentType="application/vnd.ms-office.chartstyle+xml"/>
  <Override PartName="/ppt/charts/colors156.xml" ContentType="application/vnd.ms-office.chartcolorstyle+xml"/>
  <Override PartName="/ppt/charts/chart241.xml" ContentType="application/vnd.openxmlformats-officedocument.drawingml.chart+xml"/>
  <Override PartName="/ppt/charts/style199.xml" ContentType="application/vnd.ms-office.chartstyle+xml"/>
  <Override PartName="/ppt/charts/style81.xml" ContentType="application/vnd.ms-office.chartstyle+xml"/>
  <Override PartName="/ppt/slides/slide26.xml" ContentType="application/vnd.openxmlformats-officedocument.presentationml.slide+xml"/>
  <Override PartName="/ppt/charts/chart47.xml" ContentType="application/vnd.openxmlformats-officedocument.drawingml.chart+xml"/>
  <Override PartName="/ppt/charts/chart317.xml" ContentType="application/vnd.openxmlformats-officedocument.drawingml.chart+xml"/>
  <Override PartName="/ppt/charts/style12.xml" ContentType="application/vnd.ms-office.chartstyle+xml"/>
  <Override PartName="/ppt/charts/colors181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72.xml" ContentType="application/vnd.openxmlformats-officedocument.drawingml.chart+xml"/>
  <Override PartName="/ppt/charts/chart156.xml" ContentType="application/vnd.openxmlformats-officedocument.drawingml.chart+xml"/>
  <Override PartName="/ppt/charts/colors35.xml" ContentType="application/vnd.ms-office.chartcolorstyle+xml"/>
  <Override PartName="/ppt/charts/style316.xml" ContentType="application/vnd.ms-office.chartstyle+xml"/>
  <Override PartName="/ppt/charts/colors257.xml" ContentType="application/vnd.ms-office.chartcolorstyle+xml"/>
  <Override PartName="/ppt/charts/colors112.xml" ContentType="application/vnd.ms-office.chartcolorstyle+xml"/>
  <Override PartName="/ppt/slides/slide51.xml" ContentType="application/vnd.openxmlformats-officedocument.presentationml.slide+xml"/>
  <Override PartName="/ppt/charts/colors60.xml" ContentType="application/vnd.ms-office.chartcolorstyle+xml"/>
  <Override PartName="/ppt/charts/style155.xml" ContentType="application/vnd.ms-office.chartstyle+xml"/>
  <Override PartName="/ppt/charts/colors282.xml" ContentType="application/vnd.ms-office.chartcolorstyle+xml"/>
  <Override PartName="/ppt/charts/chart181.xml" ContentType="application/vnd.openxmlformats-officedocument.drawingml.chart+xml"/>
  <Override PartName="/ppt/charts/colors358.xml" ContentType="application/vnd.ms-office.chartcolorstyle+xml"/>
  <Override PartName="/ppt/charts/style97.xml" ContentType="application/vnd.ms-office.chartstyle+xml"/>
  <Override PartName="/ppt/charts/chart112.xml" ContentType="application/vnd.openxmlformats-officedocument.drawingml.chart+xml"/>
  <Override PartName="/ppt/charts/chart257.xml" ContentType="application/vnd.openxmlformats-officedocument.drawingml.chart+xml"/>
  <Override PartName="/ppt/charts/colors197.xml" ContentType="application/vnd.ms-office.chartcolorstyle+xml"/>
  <Override PartName="/ppt/charts/colors213.xml" ContentType="application/vnd.ms-office.chartcolorstyle+xml"/>
  <Override PartName="/ppt/charts/style180.xml" ContentType="application/vnd.ms-office.chartstyle+xml"/>
  <Override PartName="/ppt/charts/chart4.xml" ContentType="application/vnd.openxmlformats-officedocument.drawingml.chart+xml"/>
  <Override PartName="/ppt/charts/style256.xml" ContentType="application/vnd.ms-office.chartstyle+xml"/>
  <Override PartName="/ppt/charts/style111.xml" ContentType="application/vnd.ms-office.chartstyle+xml"/>
  <Override PartName="/ppt/charts/style28.xml" ContentType="application/vnd.ms-office.chartstyle+xml"/>
  <Override PartName="/ppt/handoutMasters/handoutMaster1.xml" ContentType="application/vnd.openxmlformats-officedocument.presentationml.handoutMaster+xml"/>
  <Override PartName="/ppt/charts/chart88.xml" ContentType="application/vnd.openxmlformats-officedocument.drawingml.chart+xml"/>
  <Override PartName="/ppt/charts/chart282.xml" ContentType="application/vnd.openxmlformats-officedocument.drawingml.chart+xml"/>
  <Override PartName="/ppt/charts/colors128.xml" ContentType="application/vnd.ms-office.chartcolorstyle+xml"/>
  <Override PartName="/ppt/charts/style281.xml" ContentType="application/vnd.ms-office.chartstyle+xml"/>
  <Override PartName="/ppt/charts/colors314.xml" ContentType="application/vnd.ms-office.chartcolorstyle+xml"/>
  <Override PartName="/ppt/charts/style53.xml" ContentType="application/vnd.ms-office.chartstyle+xml"/>
  <Override PartName="/ppt/slides/slide67.xml" ContentType="application/vnd.openxmlformats-officedocument.presentationml.slide+xml"/>
  <Override PartName="/ppt/charts/chart213.xml" ContentType="application/vnd.openxmlformats-officedocument.drawingml.chart+xml"/>
  <Override PartName="/ppt/charts/colors153.xml" ContentType="application/vnd.ms-office.chartcolorstyle+xml"/>
  <Override PartName="/ppt/charts/colors76.xml" ContentType="application/vnd.ms-office.chartcolorstyle+xml"/>
  <Override PartName="/ppt/charts/colors298.xml" ContentType="application/vnd.ms-office.chartcolorstyle+xml"/>
  <Override PartName="/ppt/charts/style357.xml" ContentType="application/vnd.ms-office.chartstyle+xml"/>
  <Override PartName="/ppt/charts/chart19.xml" ContentType="application/vnd.openxmlformats-officedocument.drawingml.chart+xml"/>
  <Override PartName="/ppt/charts/chart197.xml" ContentType="application/vnd.openxmlformats-officedocument.drawingml.chart+xml"/>
  <Override PartName="/ppt/charts/style212.xml" ContentType="application/vnd.ms-office.chartstyle+xml"/>
  <Override PartName="/ppt/charts/style196.xml" ContentType="application/vnd.ms-office.chartstyle+xml"/>
  <Override PartName="/ppt/charts/chart44.xml" ContentType="application/vnd.openxmlformats-officedocument.drawingml.chart+xml"/>
  <Override PartName="/ppt/charts/chart128.xml" ContentType="application/vnd.openxmlformats-officedocument.drawingml.chart+xml"/>
  <Override PartName="/ppt/charts/colors229.xml" ContentType="application/vnd.ms-office.chartcolorstyle+xml"/>
  <Override PartName="/ppt/slides/slide23.xml" ContentType="application/vnd.openxmlformats-officedocument.presentationml.slide+xml"/>
  <Override PartName="/ppt/charts/chart314.xml" ContentType="application/vnd.openxmlformats-officedocument.drawingml.chart+xml"/>
  <Override PartName="/ppt/charts/colors32.xml" ContentType="application/vnd.ms-office.chartcolorstyle+xml"/>
  <Override PartName="/ppt/charts/style127.xml" ContentType="application/vnd.ms-office.chartstyle+xml"/>
  <Override PartName="/ppt/charts/colors254.xml" ContentType="application/vnd.ms-office.chartcolorstyle+xml"/>
  <Override PartName="/ppt/charts/chart153.xml" ContentType="application/vnd.openxmlformats-officedocument.drawingml.chart+xml"/>
  <Override PartName="/ppt/charts/chart298.xml" ContentType="application/vnd.openxmlformats-officedocument.drawingml.chart+xml"/>
  <Override PartName="/ppt/charts/style313.xml" ContentType="application/vnd.ms-office.chartstyle+xml"/>
  <Override PartName="/ppt/charts/style297.xml" ContentType="application/vnd.ms-office.chartstyle+xml"/>
  <Override PartName="/ppt/charts/style69.xml" ContentType="application/vnd.ms-office.chartstyle+xml"/>
  <Override PartName="/ppt/charts/chart229.xml" ContentType="application/vnd.openxmlformats-officedocument.drawingml.chart+xml"/>
  <Override PartName="/ppt/charts/colors169.xml" ContentType="application/vnd.ms-office.chartcolorstyle+xml"/>
  <Override PartName="/ppt/charts/style152.xml" ContentType="application/vnd.ms-office.chartstyle+xml"/>
  <Override PartName="/ppt/charts/colors210.xml" ContentType="application/vnd.ms-office.chartcolorstyle+xml"/>
  <Override PartName="/ppt/charts/colors355.xml" ContentType="application/vnd.ms-office.chartcolorstyle+xml"/>
  <Override PartName="/ppt/charts/style228.xml" ContentType="application/vnd.ms-office.chartstyle+xml"/>
  <Override PartName="/ppt/charts/style94.xml" ContentType="application/vnd.ms-office.chartstyle+xml"/>
  <Override PartName="/ppt/charts/chart1.xml" ContentType="application/vnd.openxmlformats-officedocument.drawingml.chart+xml"/>
  <Override PartName="/ppt/charts/chart254.xml" ContentType="application/vnd.openxmlformats-officedocument.drawingml.chart+xml"/>
  <Override PartName="/ppt/charts/colors194.xml" ContentType="application/vnd.ms-office.chartcolorstyle+xml"/>
  <Override PartName="/ppt/charts/style253.xml" ContentType="application/vnd.ms-office.chartstyle+xml"/>
  <Override PartName="/ppt/charts/style25.xml" ContentType="application/vnd.ms-office.chartstyle+xml"/>
  <Override PartName="/ppt/slides/slide39.xml" ContentType="application/vnd.openxmlformats-officedocument.presentationml.slide+xml"/>
  <Override PartName="/ppt/charts/colors125.xml" ContentType="application/vnd.ms-office.chartcolorstyle+xml"/>
  <Override PartName="/ppt/charts/colors48.xml" ContentType="application/vnd.ms-office.chartcolorstyle+xml"/>
  <Override PartName="/ppt/charts/colors9.xml" ContentType="application/vnd.ms-office.chartcolorstyle+xml"/>
  <Override PartName="/ppt/slides/slide64.xml" ContentType="application/vnd.openxmlformats-officedocument.presentationml.slide+xml"/>
  <Override PartName="/ppt/charts/chart85.xml" ContentType="application/vnd.openxmlformats-officedocument.drawingml.chart+xml"/>
  <Override PartName="/ppt/drawings/drawing1.xml" ContentType="application/vnd.openxmlformats-officedocument.drawingml.chartshapes+xml"/>
  <Override PartName="/ppt/charts/chart169.xml" ContentType="application/vnd.openxmlformats-officedocument.drawingml.chart+xml"/>
  <Override PartName="/ppt/charts/colors311.xml" ContentType="application/vnd.ms-office.chartcolorstyle+xml"/>
  <Override PartName="/ppt/charts/style168.xml" ContentType="application/vnd.ms-office.chartstyle+xml"/>
  <Override PartName="/ppt/charts/style50.xml" ContentType="application/vnd.ms-office.chartstyle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194.xml" ContentType="application/vnd.openxmlformats-officedocument.drawingml.chart+xml"/>
  <Override PartName="/ppt/charts/chart210.xml" ContentType="application/vnd.openxmlformats-officedocument.drawingml.chart+xml"/>
  <Override PartName="/ppt/charts/colors150.xml" ContentType="application/vnd.ms-office.chartcolorstyle+xml"/>
  <Override PartName="/ppt/charts/colors73.xml" ContentType="application/vnd.ms-office.chartcolorstyle+xml"/>
  <Override PartName="/ppt/charts/colors295.xml" ContentType="application/vnd.ms-office.chartcolorstyle+xml"/>
  <Override PartName="/ppt/charts/style354.xml" ContentType="application/vnd.ms-office.chartstyle+xml"/>
  <Override PartName="/ppt/charts/colors226.xml" ContentType="application/vnd.ms-office.chartcolorstyle+xml"/>
  <Override PartName="/ppt/charts/style19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639" r:id="rId2"/>
    <p:sldId id="818" r:id="rId3"/>
    <p:sldId id="821" r:id="rId4"/>
    <p:sldId id="700" r:id="rId5"/>
    <p:sldId id="771" r:id="rId6"/>
    <p:sldId id="772" r:id="rId7"/>
    <p:sldId id="701" r:id="rId8"/>
    <p:sldId id="699" r:id="rId9"/>
    <p:sldId id="703" r:id="rId10"/>
    <p:sldId id="761" r:id="rId11"/>
    <p:sldId id="819" r:id="rId12"/>
    <p:sldId id="810" r:id="rId13"/>
    <p:sldId id="806" r:id="rId14"/>
    <p:sldId id="797" r:id="rId15"/>
    <p:sldId id="711" r:id="rId16"/>
    <p:sldId id="708" r:id="rId17"/>
    <p:sldId id="707" r:id="rId18"/>
    <p:sldId id="709" r:id="rId19"/>
    <p:sldId id="790" r:id="rId20"/>
    <p:sldId id="710" r:id="rId21"/>
    <p:sldId id="767" r:id="rId22"/>
    <p:sldId id="788" r:id="rId23"/>
    <p:sldId id="791" r:id="rId24"/>
    <p:sldId id="715" r:id="rId25"/>
    <p:sldId id="801" r:id="rId26"/>
    <p:sldId id="717" r:id="rId27"/>
    <p:sldId id="792" r:id="rId28"/>
    <p:sldId id="719" r:id="rId29"/>
    <p:sldId id="720" r:id="rId30"/>
    <p:sldId id="793" r:id="rId31"/>
    <p:sldId id="721" r:id="rId32"/>
    <p:sldId id="722" r:id="rId33"/>
    <p:sldId id="798" r:id="rId34"/>
    <p:sldId id="799" r:id="rId35"/>
    <p:sldId id="723" r:id="rId36"/>
    <p:sldId id="724" r:id="rId37"/>
    <p:sldId id="778" r:id="rId38"/>
    <p:sldId id="726" r:id="rId39"/>
    <p:sldId id="727" r:id="rId40"/>
    <p:sldId id="728" r:id="rId41"/>
    <p:sldId id="732" r:id="rId42"/>
    <p:sldId id="733" r:id="rId43"/>
    <p:sldId id="734" r:id="rId44"/>
    <p:sldId id="735" r:id="rId45"/>
    <p:sldId id="738" r:id="rId46"/>
    <p:sldId id="739" r:id="rId47"/>
    <p:sldId id="776" r:id="rId48"/>
    <p:sldId id="795" r:id="rId49"/>
    <p:sldId id="805" r:id="rId50"/>
    <p:sldId id="781" r:id="rId51"/>
    <p:sldId id="769" r:id="rId52"/>
    <p:sldId id="807" r:id="rId53"/>
    <p:sldId id="808" r:id="rId54"/>
    <p:sldId id="742" r:id="rId55"/>
    <p:sldId id="777" r:id="rId56"/>
    <p:sldId id="740" r:id="rId57"/>
    <p:sldId id="750" r:id="rId58"/>
    <p:sldId id="751" r:id="rId59"/>
    <p:sldId id="802" r:id="rId60"/>
    <p:sldId id="770" r:id="rId61"/>
    <p:sldId id="754" r:id="rId62"/>
    <p:sldId id="783" r:id="rId63"/>
    <p:sldId id="804" r:id="rId64"/>
    <p:sldId id="757" r:id="rId65"/>
    <p:sldId id="759" r:id="rId66"/>
    <p:sldId id="803" r:id="rId67"/>
    <p:sldId id="812" r:id="rId68"/>
    <p:sldId id="820" r:id="rId69"/>
    <p:sldId id="813" r:id="rId70"/>
    <p:sldId id="814" r:id="rId71"/>
    <p:sldId id="815" r:id="rId72"/>
    <p:sldId id="816" r:id="rId73"/>
    <p:sldId id="817" r:id="rId74"/>
    <p:sldId id="796" r:id="rId75"/>
    <p:sldId id="656" r:id="rId76"/>
    <p:sldId id="657" r:id="rId7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B751"/>
    <a:srgbClr val="42ED21"/>
    <a:srgbClr val="0BCF01"/>
    <a:srgbClr val="079701"/>
    <a:srgbClr val="333F50"/>
    <a:srgbClr val="C26269"/>
    <a:srgbClr val="F9F9F9"/>
    <a:srgbClr val="F3F3F3"/>
    <a:srgbClr val="A0A0A0"/>
    <a:srgbClr val="A5B7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5" autoAdjust="0"/>
    <p:restoredTop sz="94598" autoAdjust="0"/>
  </p:normalViewPr>
  <p:slideViewPr>
    <p:cSldViewPr snapToGrid="0">
      <p:cViewPr>
        <p:scale>
          <a:sx n="72" d="100"/>
          <a:sy n="72" d="100"/>
        </p:scale>
        <p:origin x="-53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euille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Feuille_Microsoft_Office_Excel10.xlsx"/></Relationships>
</file>

<file path=ppt/charts/_rels/chart100.xml.rels><?xml version="1.0" encoding="UTF-8" standalone="yes"?>
<Relationships xmlns="http://schemas.openxmlformats.org/package/2006/relationships"><Relationship Id="rId3" Type="http://schemas.microsoft.com/office/2011/relationships/chartStyle" Target="style99.xml"/><Relationship Id="rId2" Type="http://schemas.microsoft.com/office/2011/relationships/chartColorStyle" Target="colors99.xml"/><Relationship Id="rId1" Type="http://schemas.openxmlformats.org/officeDocument/2006/relationships/package" Target="../embeddings/Feuille_Microsoft_Office_Excel98.xlsx"/></Relationships>
</file>

<file path=ppt/charts/_rels/chart101.xml.rels><?xml version="1.0" encoding="UTF-8" standalone="yes"?>
<Relationships xmlns="http://schemas.openxmlformats.org/package/2006/relationships"><Relationship Id="rId3" Type="http://schemas.microsoft.com/office/2011/relationships/chartStyle" Target="style100.xml"/><Relationship Id="rId2" Type="http://schemas.microsoft.com/office/2011/relationships/chartColorStyle" Target="colors100.xml"/><Relationship Id="rId1" Type="http://schemas.openxmlformats.org/officeDocument/2006/relationships/package" Target="../embeddings/Feuille_Microsoft_Office_Excel99.xlsx"/></Relationships>
</file>

<file path=ppt/charts/_rels/chart102.xml.rels><?xml version="1.0" encoding="UTF-8" standalone="yes"?>
<Relationships xmlns="http://schemas.openxmlformats.org/package/2006/relationships"><Relationship Id="rId3" Type="http://schemas.microsoft.com/office/2011/relationships/chartStyle" Target="style101.xml"/><Relationship Id="rId2" Type="http://schemas.microsoft.com/office/2011/relationships/chartColorStyle" Target="colors101.xml"/><Relationship Id="rId1" Type="http://schemas.openxmlformats.org/officeDocument/2006/relationships/package" Target="../embeddings/Feuille_Microsoft_Office_Excel100.xlsx"/></Relationships>
</file>

<file path=ppt/charts/_rels/chart103.xml.rels><?xml version="1.0" encoding="UTF-8" standalone="yes"?>
<Relationships xmlns="http://schemas.openxmlformats.org/package/2006/relationships"><Relationship Id="rId3" Type="http://schemas.microsoft.com/office/2011/relationships/chartStyle" Target="style102.xml"/><Relationship Id="rId2" Type="http://schemas.microsoft.com/office/2011/relationships/chartColorStyle" Target="colors102.xml"/><Relationship Id="rId1" Type="http://schemas.openxmlformats.org/officeDocument/2006/relationships/package" Target="../embeddings/Feuille_Microsoft_Office_Excel101.xlsx"/></Relationships>
</file>

<file path=ppt/charts/_rels/chart104.xml.rels><?xml version="1.0" encoding="UTF-8" standalone="yes"?>
<Relationships xmlns="http://schemas.openxmlformats.org/package/2006/relationships"><Relationship Id="rId3" Type="http://schemas.microsoft.com/office/2011/relationships/chartStyle" Target="style103.xml"/><Relationship Id="rId2" Type="http://schemas.microsoft.com/office/2011/relationships/chartColorStyle" Target="colors103.xml"/><Relationship Id="rId1" Type="http://schemas.openxmlformats.org/officeDocument/2006/relationships/package" Target="../embeddings/Feuille_Microsoft_Office_Excel102.xlsx"/></Relationships>
</file>

<file path=ppt/charts/_rels/chart105.xml.rels><?xml version="1.0" encoding="UTF-8" standalone="yes"?>
<Relationships xmlns="http://schemas.openxmlformats.org/package/2006/relationships"><Relationship Id="rId3" Type="http://schemas.microsoft.com/office/2011/relationships/chartStyle" Target="style106.xml"/><Relationship Id="rId2" Type="http://schemas.microsoft.com/office/2011/relationships/chartColorStyle" Target="colors106.xml"/><Relationship Id="rId1" Type="http://schemas.openxmlformats.org/officeDocument/2006/relationships/package" Target="../embeddings/Feuille_Microsoft_Office_Excel103.xlsx"/></Relationships>
</file>

<file path=ppt/charts/_rels/chart106.xml.rels><?xml version="1.0" encoding="UTF-8" standalone="yes"?>
<Relationships xmlns="http://schemas.openxmlformats.org/package/2006/relationships"><Relationship Id="rId3" Type="http://schemas.microsoft.com/office/2011/relationships/chartStyle" Target="style107.xml"/><Relationship Id="rId2" Type="http://schemas.microsoft.com/office/2011/relationships/chartColorStyle" Target="colors107.xml"/><Relationship Id="rId1" Type="http://schemas.openxmlformats.org/officeDocument/2006/relationships/package" Target="../embeddings/Feuille_Microsoft_Office_Excel104.xlsx"/></Relationships>
</file>

<file path=ppt/charts/_rels/chart107.xml.rels><?xml version="1.0" encoding="UTF-8" standalone="yes"?>
<Relationships xmlns="http://schemas.openxmlformats.org/package/2006/relationships"><Relationship Id="rId3" Type="http://schemas.microsoft.com/office/2011/relationships/chartStyle" Target="style108.xml"/><Relationship Id="rId2" Type="http://schemas.microsoft.com/office/2011/relationships/chartColorStyle" Target="colors108.xml"/><Relationship Id="rId1" Type="http://schemas.openxmlformats.org/officeDocument/2006/relationships/package" Target="../embeddings/Feuille_Microsoft_Office_Excel105.xlsx"/></Relationships>
</file>

<file path=ppt/charts/_rels/chart108.xml.rels><?xml version="1.0" encoding="UTF-8" standalone="yes"?>
<Relationships xmlns="http://schemas.openxmlformats.org/package/2006/relationships"><Relationship Id="rId3" Type="http://schemas.microsoft.com/office/2011/relationships/chartColorStyle" Target="colors109.xml"/><Relationship Id="rId2" Type="http://schemas.openxmlformats.org/officeDocument/2006/relationships/chartUserShapes" Target="../drawings/drawing1.xml"/><Relationship Id="rId1" Type="http://schemas.openxmlformats.org/officeDocument/2006/relationships/oleObject" Target="Classeur29" TargetMode="External"/><Relationship Id="rId4" Type="http://schemas.microsoft.com/office/2011/relationships/chartStyle" Target="style109.xml"/></Relationships>
</file>

<file path=ppt/charts/_rels/chart109.xml.rels><?xml version="1.0" encoding="UTF-8" standalone="yes"?>
<Relationships xmlns="http://schemas.openxmlformats.org/package/2006/relationships"><Relationship Id="rId3" Type="http://schemas.microsoft.com/office/2011/relationships/chartColorStyle" Target="colors110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Microsoft_Office_Excel106.xlsx"/><Relationship Id="rId4" Type="http://schemas.microsoft.com/office/2011/relationships/chartStyle" Target="style1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Feuille_Microsoft_Office_Excel11.xlsx"/></Relationships>
</file>

<file path=ppt/charts/_rels/chart110.xml.rels><?xml version="1.0" encoding="UTF-8" standalone="yes"?>
<Relationships xmlns="http://schemas.openxmlformats.org/package/2006/relationships"><Relationship Id="rId3" Type="http://schemas.microsoft.com/office/2011/relationships/chartStyle" Target="style111.xml"/><Relationship Id="rId2" Type="http://schemas.microsoft.com/office/2011/relationships/chartColorStyle" Target="colors111.xml"/><Relationship Id="rId1" Type="http://schemas.openxmlformats.org/officeDocument/2006/relationships/package" Target="../embeddings/Feuille_Microsoft_Office_Excel107.xlsx"/></Relationships>
</file>

<file path=ppt/charts/_rels/chart111.xml.rels><?xml version="1.0" encoding="UTF-8" standalone="yes"?>
<Relationships xmlns="http://schemas.openxmlformats.org/package/2006/relationships"><Relationship Id="rId3" Type="http://schemas.microsoft.com/office/2011/relationships/chartStyle" Target="style112.xml"/><Relationship Id="rId2" Type="http://schemas.microsoft.com/office/2011/relationships/chartColorStyle" Target="colors112.xml"/><Relationship Id="rId1" Type="http://schemas.openxmlformats.org/officeDocument/2006/relationships/package" Target="../embeddings/Feuille_Microsoft_Office_Excel108.xlsx"/></Relationships>
</file>

<file path=ppt/charts/_rels/chart112.xml.rels><?xml version="1.0" encoding="UTF-8" standalone="yes"?>
<Relationships xmlns="http://schemas.openxmlformats.org/package/2006/relationships"><Relationship Id="rId3" Type="http://schemas.microsoft.com/office/2011/relationships/chartStyle" Target="style113.xml"/><Relationship Id="rId2" Type="http://schemas.microsoft.com/office/2011/relationships/chartColorStyle" Target="colors113.xml"/><Relationship Id="rId1" Type="http://schemas.openxmlformats.org/officeDocument/2006/relationships/package" Target="../embeddings/Feuille_Microsoft_Office_Excel109.xlsx"/></Relationships>
</file>

<file path=ppt/charts/_rels/chart113.xml.rels><?xml version="1.0" encoding="UTF-8" standalone="yes"?>
<Relationships xmlns="http://schemas.openxmlformats.org/package/2006/relationships"><Relationship Id="rId3" Type="http://schemas.microsoft.com/office/2011/relationships/chartStyle" Target="style114.xml"/><Relationship Id="rId2" Type="http://schemas.microsoft.com/office/2011/relationships/chartColorStyle" Target="colors114.xml"/><Relationship Id="rId1" Type="http://schemas.openxmlformats.org/officeDocument/2006/relationships/package" Target="../embeddings/Feuille_Microsoft_Office_Excel110.xlsx"/></Relationships>
</file>

<file path=ppt/charts/_rels/chart114.xml.rels><?xml version="1.0" encoding="UTF-8" standalone="yes"?>
<Relationships xmlns="http://schemas.openxmlformats.org/package/2006/relationships"><Relationship Id="rId3" Type="http://schemas.microsoft.com/office/2011/relationships/chartStyle" Target="style115.xml"/><Relationship Id="rId2" Type="http://schemas.microsoft.com/office/2011/relationships/chartColorStyle" Target="colors115.xml"/><Relationship Id="rId1" Type="http://schemas.openxmlformats.org/officeDocument/2006/relationships/package" Target="../embeddings/Feuille_Microsoft_Office_Excel111.xlsx"/></Relationships>
</file>

<file path=ppt/charts/_rels/chart115.xml.rels><?xml version="1.0" encoding="UTF-8" standalone="yes"?>
<Relationships xmlns="http://schemas.openxmlformats.org/package/2006/relationships"><Relationship Id="rId3" Type="http://schemas.microsoft.com/office/2011/relationships/chartStyle" Target="style116.xml"/><Relationship Id="rId2" Type="http://schemas.microsoft.com/office/2011/relationships/chartColorStyle" Target="colors116.xml"/><Relationship Id="rId1" Type="http://schemas.openxmlformats.org/officeDocument/2006/relationships/package" Target="../embeddings/Feuille_Microsoft_Office_Excel112.xlsx"/></Relationships>
</file>

<file path=ppt/charts/_rels/chart116.xml.rels><?xml version="1.0" encoding="UTF-8" standalone="yes"?>
<Relationships xmlns="http://schemas.openxmlformats.org/package/2006/relationships"><Relationship Id="rId3" Type="http://schemas.microsoft.com/office/2011/relationships/chartStyle" Target="style117.xml"/><Relationship Id="rId2" Type="http://schemas.microsoft.com/office/2011/relationships/chartColorStyle" Target="colors117.xml"/><Relationship Id="rId1" Type="http://schemas.openxmlformats.org/officeDocument/2006/relationships/package" Target="../embeddings/Feuille_Microsoft_Office_Excel113.xlsx"/></Relationships>
</file>

<file path=ppt/charts/_rels/chart117.xml.rels><?xml version="1.0" encoding="UTF-8" standalone="yes"?>
<Relationships xmlns="http://schemas.openxmlformats.org/package/2006/relationships"><Relationship Id="rId3" Type="http://schemas.microsoft.com/office/2011/relationships/chartStyle" Target="style118.xml"/><Relationship Id="rId2" Type="http://schemas.microsoft.com/office/2011/relationships/chartColorStyle" Target="colors118.xml"/><Relationship Id="rId1" Type="http://schemas.openxmlformats.org/officeDocument/2006/relationships/package" Target="../embeddings/Feuille_Microsoft_Office_Excel114.xlsx"/></Relationships>
</file>

<file path=ppt/charts/_rels/chart118.xml.rels><?xml version="1.0" encoding="UTF-8" standalone="yes"?>
<Relationships xmlns="http://schemas.openxmlformats.org/package/2006/relationships"><Relationship Id="rId3" Type="http://schemas.microsoft.com/office/2011/relationships/chartStyle" Target="style119.xml"/><Relationship Id="rId2" Type="http://schemas.microsoft.com/office/2011/relationships/chartColorStyle" Target="colors119.xml"/><Relationship Id="rId1" Type="http://schemas.openxmlformats.org/officeDocument/2006/relationships/package" Target="../embeddings/Feuille_Microsoft_Office_Excel115.xlsx"/></Relationships>
</file>

<file path=ppt/charts/_rels/chart119.xml.rels><?xml version="1.0" encoding="UTF-8" standalone="yes"?>
<Relationships xmlns="http://schemas.openxmlformats.org/package/2006/relationships"><Relationship Id="rId3" Type="http://schemas.microsoft.com/office/2011/relationships/chartStyle" Target="style120.xml"/><Relationship Id="rId2" Type="http://schemas.microsoft.com/office/2011/relationships/chartColorStyle" Target="colors120.xml"/><Relationship Id="rId1" Type="http://schemas.openxmlformats.org/officeDocument/2006/relationships/package" Target="../embeddings/Feuille_Microsoft_Office_Excel116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Feuille_Microsoft_Office_Excel12.xlsx"/></Relationships>
</file>

<file path=ppt/charts/_rels/chart120.xml.rels><?xml version="1.0" encoding="UTF-8" standalone="yes"?>
<Relationships xmlns="http://schemas.openxmlformats.org/package/2006/relationships"><Relationship Id="rId3" Type="http://schemas.microsoft.com/office/2011/relationships/chartStyle" Target="style121.xml"/><Relationship Id="rId2" Type="http://schemas.microsoft.com/office/2011/relationships/chartColorStyle" Target="colors121.xml"/><Relationship Id="rId1" Type="http://schemas.openxmlformats.org/officeDocument/2006/relationships/package" Target="../embeddings/Feuille_Microsoft_Office_Excel117.xlsx"/></Relationships>
</file>

<file path=ppt/charts/_rels/chart121.xml.rels><?xml version="1.0" encoding="UTF-8" standalone="yes"?>
<Relationships xmlns="http://schemas.openxmlformats.org/package/2006/relationships"><Relationship Id="rId3" Type="http://schemas.microsoft.com/office/2011/relationships/chartStyle" Target="style122.xml"/><Relationship Id="rId2" Type="http://schemas.microsoft.com/office/2011/relationships/chartColorStyle" Target="colors122.xml"/><Relationship Id="rId1" Type="http://schemas.openxmlformats.org/officeDocument/2006/relationships/package" Target="../embeddings/Feuille_Microsoft_Office_Excel118.xlsx"/></Relationships>
</file>

<file path=ppt/charts/_rels/chart122.xml.rels><?xml version="1.0" encoding="UTF-8" standalone="yes"?>
<Relationships xmlns="http://schemas.openxmlformats.org/package/2006/relationships"><Relationship Id="rId3" Type="http://schemas.microsoft.com/office/2011/relationships/chartStyle" Target="style123.xml"/><Relationship Id="rId2" Type="http://schemas.microsoft.com/office/2011/relationships/chartColorStyle" Target="colors123.xml"/><Relationship Id="rId1" Type="http://schemas.openxmlformats.org/officeDocument/2006/relationships/package" Target="../embeddings/Feuille_Microsoft_Office_Excel119.xlsx"/></Relationships>
</file>

<file path=ppt/charts/_rels/chart123.xml.rels><?xml version="1.0" encoding="UTF-8" standalone="yes"?>
<Relationships xmlns="http://schemas.openxmlformats.org/package/2006/relationships"><Relationship Id="rId3" Type="http://schemas.microsoft.com/office/2011/relationships/chartStyle" Target="style124.xml"/><Relationship Id="rId2" Type="http://schemas.microsoft.com/office/2011/relationships/chartColorStyle" Target="colors124.xml"/><Relationship Id="rId1" Type="http://schemas.openxmlformats.org/officeDocument/2006/relationships/package" Target="../embeddings/Feuille_Microsoft_Office_Excel120.xlsx"/></Relationships>
</file>

<file path=ppt/charts/_rels/chart124.xml.rels><?xml version="1.0" encoding="UTF-8" standalone="yes"?>
<Relationships xmlns="http://schemas.openxmlformats.org/package/2006/relationships"><Relationship Id="rId3" Type="http://schemas.microsoft.com/office/2011/relationships/chartStyle" Target="style125.xml"/><Relationship Id="rId2" Type="http://schemas.microsoft.com/office/2011/relationships/chartColorStyle" Target="colors125.xml"/><Relationship Id="rId1" Type="http://schemas.openxmlformats.org/officeDocument/2006/relationships/package" Target="../embeddings/Feuille_Microsoft_Office_Excel121.xlsx"/></Relationships>
</file>

<file path=ppt/charts/_rels/chart125.xml.rels><?xml version="1.0" encoding="UTF-8" standalone="yes"?>
<Relationships xmlns="http://schemas.openxmlformats.org/package/2006/relationships"><Relationship Id="rId3" Type="http://schemas.microsoft.com/office/2011/relationships/chartStyle" Target="style126.xml"/><Relationship Id="rId2" Type="http://schemas.microsoft.com/office/2011/relationships/chartColorStyle" Target="colors126.xml"/><Relationship Id="rId1" Type="http://schemas.openxmlformats.org/officeDocument/2006/relationships/package" Target="../embeddings/Feuille_Microsoft_Office_Excel122.xlsx"/></Relationships>
</file>

<file path=ppt/charts/_rels/chart126.xml.rels><?xml version="1.0" encoding="UTF-8" standalone="yes"?>
<Relationships xmlns="http://schemas.openxmlformats.org/package/2006/relationships"><Relationship Id="rId3" Type="http://schemas.microsoft.com/office/2011/relationships/chartStyle" Target="style127.xml"/><Relationship Id="rId2" Type="http://schemas.microsoft.com/office/2011/relationships/chartColorStyle" Target="colors127.xml"/><Relationship Id="rId1" Type="http://schemas.openxmlformats.org/officeDocument/2006/relationships/package" Target="../embeddings/Feuille_Microsoft_Office_Excel123.xlsx"/></Relationships>
</file>

<file path=ppt/charts/_rels/chart127.xml.rels><?xml version="1.0" encoding="UTF-8" standalone="yes"?>
<Relationships xmlns="http://schemas.openxmlformats.org/package/2006/relationships"><Relationship Id="rId3" Type="http://schemas.microsoft.com/office/2011/relationships/chartStyle" Target="style128.xml"/><Relationship Id="rId2" Type="http://schemas.microsoft.com/office/2011/relationships/chartColorStyle" Target="colors128.xml"/><Relationship Id="rId1" Type="http://schemas.openxmlformats.org/officeDocument/2006/relationships/package" Target="../embeddings/Feuille_Microsoft_Office_Excel124.xlsx"/></Relationships>
</file>

<file path=ppt/charts/_rels/chart128.xml.rels><?xml version="1.0" encoding="UTF-8" standalone="yes"?>
<Relationships xmlns="http://schemas.openxmlformats.org/package/2006/relationships"><Relationship Id="rId3" Type="http://schemas.microsoft.com/office/2011/relationships/chartStyle" Target="style129.xml"/><Relationship Id="rId2" Type="http://schemas.microsoft.com/office/2011/relationships/chartColorStyle" Target="colors129.xml"/><Relationship Id="rId1" Type="http://schemas.openxmlformats.org/officeDocument/2006/relationships/package" Target="../embeddings/Feuille_Microsoft_Office_Excel125.xlsx"/></Relationships>
</file>

<file path=ppt/charts/_rels/chart129.xml.rels><?xml version="1.0" encoding="UTF-8" standalone="yes"?>
<Relationships xmlns="http://schemas.openxmlformats.org/package/2006/relationships"><Relationship Id="rId3" Type="http://schemas.microsoft.com/office/2011/relationships/chartStyle" Target="style130.xml"/><Relationship Id="rId2" Type="http://schemas.microsoft.com/office/2011/relationships/chartColorStyle" Target="colors130.xml"/><Relationship Id="rId1" Type="http://schemas.openxmlformats.org/officeDocument/2006/relationships/package" Target="../embeddings/Feuille_Microsoft_Office_Excel126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Feuille_Microsoft_Office_Excel13.xlsx"/></Relationships>
</file>

<file path=ppt/charts/_rels/chart130.xml.rels><?xml version="1.0" encoding="UTF-8" standalone="yes"?>
<Relationships xmlns="http://schemas.openxmlformats.org/package/2006/relationships"><Relationship Id="rId3" Type="http://schemas.microsoft.com/office/2011/relationships/chartStyle" Target="style131.xml"/><Relationship Id="rId2" Type="http://schemas.microsoft.com/office/2011/relationships/chartColorStyle" Target="colors131.xml"/><Relationship Id="rId1" Type="http://schemas.openxmlformats.org/officeDocument/2006/relationships/package" Target="../embeddings/Feuille_Microsoft_Office_Excel127.xlsx"/></Relationships>
</file>

<file path=ppt/charts/_rels/chart131.xml.rels><?xml version="1.0" encoding="UTF-8" standalone="yes"?>
<Relationships xmlns="http://schemas.openxmlformats.org/package/2006/relationships"><Relationship Id="rId3" Type="http://schemas.microsoft.com/office/2011/relationships/chartStyle" Target="style132.xml"/><Relationship Id="rId2" Type="http://schemas.microsoft.com/office/2011/relationships/chartColorStyle" Target="colors132.xml"/><Relationship Id="rId1" Type="http://schemas.openxmlformats.org/officeDocument/2006/relationships/package" Target="../embeddings/Feuille_Microsoft_Office_Excel128.xlsx"/></Relationships>
</file>

<file path=ppt/charts/_rels/chart132.xml.rels><?xml version="1.0" encoding="UTF-8" standalone="yes"?>
<Relationships xmlns="http://schemas.openxmlformats.org/package/2006/relationships"><Relationship Id="rId3" Type="http://schemas.microsoft.com/office/2011/relationships/chartStyle" Target="style133.xml"/><Relationship Id="rId2" Type="http://schemas.microsoft.com/office/2011/relationships/chartColorStyle" Target="colors133.xml"/><Relationship Id="rId1" Type="http://schemas.openxmlformats.org/officeDocument/2006/relationships/package" Target="../embeddings/Feuille_Microsoft_Office_Excel129.xlsx"/></Relationships>
</file>

<file path=ppt/charts/_rels/chart133.xml.rels><?xml version="1.0" encoding="UTF-8" standalone="yes"?>
<Relationships xmlns="http://schemas.openxmlformats.org/package/2006/relationships"><Relationship Id="rId3" Type="http://schemas.microsoft.com/office/2011/relationships/chartStyle" Target="style134.xml"/><Relationship Id="rId2" Type="http://schemas.microsoft.com/office/2011/relationships/chartColorStyle" Target="colors134.xml"/><Relationship Id="rId1" Type="http://schemas.openxmlformats.org/officeDocument/2006/relationships/package" Target="../embeddings/Feuille_Microsoft_Office_Excel130.xlsx"/></Relationships>
</file>

<file path=ppt/charts/_rels/chart134.xml.rels><?xml version="1.0" encoding="UTF-8" standalone="yes"?>
<Relationships xmlns="http://schemas.openxmlformats.org/package/2006/relationships"><Relationship Id="rId3" Type="http://schemas.microsoft.com/office/2011/relationships/chartStyle" Target="style135.xml"/><Relationship Id="rId2" Type="http://schemas.microsoft.com/office/2011/relationships/chartColorStyle" Target="colors135.xml"/><Relationship Id="rId1" Type="http://schemas.openxmlformats.org/officeDocument/2006/relationships/package" Target="../embeddings/Feuille_Microsoft_Office_Excel131.xlsx"/></Relationships>
</file>

<file path=ppt/charts/_rels/chart135.xml.rels><?xml version="1.0" encoding="UTF-8" standalone="yes"?>
<Relationships xmlns="http://schemas.openxmlformats.org/package/2006/relationships"><Relationship Id="rId3" Type="http://schemas.microsoft.com/office/2011/relationships/chartStyle" Target="style136.xml"/><Relationship Id="rId2" Type="http://schemas.microsoft.com/office/2011/relationships/chartColorStyle" Target="colors136.xml"/><Relationship Id="rId1" Type="http://schemas.openxmlformats.org/officeDocument/2006/relationships/package" Target="../embeddings/Feuille_Microsoft_Office_Excel132.xlsx"/></Relationships>
</file>

<file path=ppt/charts/_rels/chart136.xml.rels><?xml version="1.0" encoding="UTF-8" standalone="yes"?>
<Relationships xmlns="http://schemas.openxmlformats.org/package/2006/relationships"><Relationship Id="rId3" Type="http://schemas.microsoft.com/office/2011/relationships/chartStyle" Target="style137.xml"/><Relationship Id="rId2" Type="http://schemas.microsoft.com/office/2011/relationships/chartColorStyle" Target="colors137.xml"/><Relationship Id="rId1" Type="http://schemas.openxmlformats.org/officeDocument/2006/relationships/package" Target="../embeddings/Feuille_Microsoft_Office_Excel133.xlsx"/></Relationships>
</file>

<file path=ppt/charts/_rels/chart137.xml.rels><?xml version="1.0" encoding="UTF-8" standalone="yes"?>
<Relationships xmlns="http://schemas.openxmlformats.org/package/2006/relationships"><Relationship Id="rId3" Type="http://schemas.microsoft.com/office/2011/relationships/chartStyle" Target="style138.xml"/><Relationship Id="rId2" Type="http://schemas.microsoft.com/office/2011/relationships/chartColorStyle" Target="colors138.xml"/><Relationship Id="rId1" Type="http://schemas.openxmlformats.org/officeDocument/2006/relationships/package" Target="../embeddings/Feuille_Microsoft_Office_Excel134.xlsx"/></Relationships>
</file>

<file path=ppt/charts/_rels/chart138.xml.rels><?xml version="1.0" encoding="UTF-8" standalone="yes"?>
<Relationships xmlns="http://schemas.openxmlformats.org/package/2006/relationships"><Relationship Id="rId3" Type="http://schemas.microsoft.com/office/2011/relationships/chartStyle" Target="style139.xml"/><Relationship Id="rId2" Type="http://schemas.microsoft.com/office/2011/relationships/chartColorStyle" Target="colors139.xml"/><Relationship Id="rId1" Type="http://schemas.openxmlformats.org/officeDocument/2006/relationships/package" Target="../embeddings/Feuille_Microsoft_Office_Excel135.xlsx"/></Relationships>
</file>

<file path=ppt/charts/_rels/chart139.xml.rels><?xml version="1.0" encoding="UTF-8" standalone="yes"?>
<Relationships xmlns="http://schemas.openxmlformats.org/package/2006/relationships"><Relationship Id="rId3" Type="http://schemas.microsoft.com/office/2011/relationships/chartStyle" Target="style140.xml"/><Relationship Id="rId2" Type="http://schemas.microsoft.com/office/2011/relationships/chartColorStyle" Target="colors140.xml"/><Relationship Id="rId1" Type="http://schemas.openxmlformats.org/officeDocument/2006/relationships/package" Target="../embeddings/Feuille_Microsoft_Office_Excel136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Feuille_Microsoft_Office_Excel14.xlsx"/></Relationships>
</file>

<file path=ppt/charts/_rels/chart140.xml.rels><?xml version="1.0" encoding="UTF-8" standalone="yes"?>
<Relationships xmlns="http://schemas.openxmlformats.org/package/2006/relationships"><Relationship Id="rId3" Type="http://schemas.microsoft.com/office/2011/relationships/chartStyle" Target="style141.xml"/><Relationship Id="rId2" Type="http://schemas.microsoft.com/office/2011/relationships/chartColorStyle" Target="colors141.xml"/><Relationship Id="rId1" Type="http://schemas.openxmlformats.org/officeDocument/2006/relationships/package" Target="../embeddings/Feuille_Microsoft_Office_Excel137.xlsx"/></Relationships>
</file>

<file path=ppt/charts/_rels/chart141.xml.rels><?xml version="1.0" encoding="UTF-8" standalone="yes"?>
<Relationships xmlns="http://schemas.openxmlformats.org/package/2006/relationships"><Relationship Id="rId3" Type="http://schemas.microsoft.com/office/2011/relationships/chartStyle" Target="style142.xml"/><Relationship Id="rId2" Type="http://schemas.microsoft.com/office/2011/relationships/chartColorStyle" Target="colors142.xml"/><Relationship Id="rId1" Type="http://schemas.openxmlformats.org/officeDocument/2006/relationships/package" Target="../embeddings/Feuille_Microsoft_Office_Excel138.xlsx"/></Relationships>
</file>

<file path=ppt/charts/_rels/chart142.xml.rels><?xml version="1.0" encoding="UTF-8" standalone="yes"?>
<Relationships xmlns="http://schemas.openxmlformats.org/package/2006/relationships"><Relationship Id="rId3" Type="http://schemas.microsoft.com/office/2011/relationships/chartStyle" Target="style143.xml"/><Relationship Id="rId2" Type="http://schemas.microsoft.com/office/2011/relationships/chartColorStyle" Target="colors143.xml"/><Relationship Id="rId1" Type="http://schemas.openxmlformats.org/officeDocument/2006/relationships/package" Target="../embeddings/Feuille_Microsoft_Office_Excel139.xlsx"/></Relationships>
</file>

<file path=ppt/charts/_rels/chart143.xml.rels><?xml version="1.0" encoding="UTF-8" standalone="yes"?>
<Relationships xmlns="http://schemas.openxmlformats.org/package/2006/relationships"><Relationship Id="rId3" Type="http://schemas.microsoft.com/office/2011/relationships/chartStyle" Target="style144.xml"/><Relationship Id="rId2" Type="http://schemas.microsoft.com/office/2011/relationships/chartColorStyle" Target="colors144.xml"/><Relationship Id="rId1" Type="http://schemas.openxmlformats.org/officeDocument/2006/relationships/package" Target="../embeddings/Feuille_Microsoft_Office_Excel140.xlsx"/></Relationships>
</file>

<file path=ppt/charts/_rels/chart144.xml.rels><?xml version="1.0" encoding="UTF-8" standalone="yes"?>
<Relationships xmlns="http://schemas.openxmlformats.org/package/2006/relationships"><Relationship Id="rId3" Type="http://schemas.microsoft.com/office/2011/relationships/chartStyle" Target="style145.xml"/><Relationship Id="rId2" Type="http://schemas.microsoft.com/office/2011/relationships/chartColorStyle" Target="colors145.xml"/><Relationship Id="rId1" Type="http://schemas.openxmlformats.org/officeDocument/2006/relationships/package" Target="../embeddings/Feuille_Microsoft_Office_Excel141.xlsx"/></Relationships>
</file>

<file path=ppt/charts/_rels/chart145.xml.rels><?xml version="1.0" encoding="UTF-8" standalone="yes"?>
<Relationships xmlns="http://schemas.openxmlformats.org/package/2006/relationships"><Relationship Id="rId3" Type="http://schemas.microsoft.com/office/2011/relationships/chartStyle" Target="style146.xml"/><Relationship Id="rId2" Type="http://schemas.microsoft.com/office/2011/relationships/chartColorStyle" Target="colors146.xml"/><Relationship Id="rId1" Type="http://schemas.openxmlformats.org/officeDocument/2006/relationships/package" Target="../embeddings/Feuille_Microsoft_Office_Excel142.xlsx"/></Relationships>
</file>

<file path=ppt/charts/_rels/chart146.xml.rels><?xml version="1.0" encoding="UTF-8" standalone="yes"?>
<Relationships xmlns="http://schemas.openxmlformats.org/package/2006/relationships"><Relationship Id="rId3" Type="http://schemas.microsoft.com/office/2011/relationships/chartStyle" Target="style147.xml"/><Relationship Id="rId2" Type="http://schemas.microsoft.com/office/2011/relationships/chartColorStyle" Target="colors147.xml"/><Relationship Id="rId1" Type="http://schemas.openxmlformats.org/officeDocument/2006/relationships/package" Target="../embeddings/Feuille_Microsoft_Office_Excel143.xlsx"/></Relationships>
</file>

<file path=ppt/charts/_rels/chart147.xml.rels><?xml version="1.0" encoding="UTF-8" standalone="yes"?>
<Relationships xmlns="http://schemas.openxmlformats.org/package/2006/relationships"><Relationship Id="rId3" Type="http://schemas.microsoft.com/office/2011/relationships/chartStyle" Target="style148.xml"/><Relationship Id="rId2" Type="http://schemas.microsoft.com/office/2011/relationships/chartColorStyle" Target="colors148.xml"/><Relationship Id="rId1" Type="http://schemas.openxmlformats.org/officeDocument/2006/relationships/package" Target="../embeddings/Feuille_Microsoft_Office_Excel144.xlsx"/></Relationships>
</file>

<file path=ppt/charts/_rels/chart148.xml.rels><?xml version="1.0" encoding="UTF-8" standalone="yes"?>
<Relationships xmlns="http://schemas.openxmlformats.org/package/2006/relationships"><Relationship Id="rId3" Type="http://schemas.microsoft.com/office/2011/relationships/chartStyle" Target="style149.xml"/><Relationship Id="rId2" Type="http://schemas.microsoft.com/office/2011/relationships/chartColorStyle" Target="colors149.xml"/><Relationship Id="rId1" Type="http://schemas.openxmlformats.org/officeDocument/2006/relationships/package" Target="../embeddings/Feuille_Microsoft_Office_Excel145.xlsx"/></Relationships>
</file>

<file path=ppt/charts/_rels/chart149.xml.rels><?xml version="1.0" encoding="UTF-8" standalone="yes"?>
<Relationships xmlns="http://schemas.openxmlformats.org/package/2006/relationships"><Relationship Id="rId3" Type="http://schemas.microsoft.com/office/2011/relationships/chartStyle" Target="style150.xml"/><Relationship Id="rId2" Type="http://schemas.microsoft.com/office/2011/relationships/chartColorStyle" Target="colors150.xml"/><Relationship Id="rId1" Type="http://schemas.openxmlformats.org/officeDocument/2006/relationships/package" Target="../embeddings/Feuille_Microsoft_Office_Excel146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Feuille_Microsoft_Office_Excel15.xlsx"/></Relationships>
</file>

<file path=ppt/charts/_rels/chart150.xml.rels><?xml version="1.0" encoding="UTF-8" standalone="yes"?>
<Relationships xmlns="http://schemas.openxmlformats.org/package/2006/relationships"><Relationship Id="rId3" Type="http://schemas.microsoft.com/office/2011/relationships/chartStyle" Target="style151.xml"/><Relationship Id="rId2" Type="http://schemas.microsoft.com/office/2011/relationships/chartColorStyle" Target="colors151.xml"/><Relationship Id="rId1" Type="http://schemas.openxmlformats.org/officeDocument/2006/relationships/package" Target="../embeddings/Feuille_Microsoft_Office_Excel147.xlsx"/></Relationships>
</file>

<file path=ppt/charts/_rels/chart151.xml.rels><?xml version="1.0" encoding="UTF-8" standalone="yes"?>
<Relationships xmlns="http://schemas.openxmlformats.org/package/2006/relationships"><Relationship Id="rId3" Type="http://schemas.microsoft.com/office/2011/relationships/chartStyle" Target="style152.xml"/><Relationship Id="rId2" Type="http://schemas.microsoft.com/office/2011/relationships/chartColorStyle" Target="colors152.xml"/><Relationship Id="rId1" Type="http://schemas.openxmlformats.org/officeDocument/2006/relationships/package" Target="../embeddings/Feuille_Microsoft_Office_Excel148.xlsx"/></Relationships>
</file>

<file path=ppt/charts/_rels/chart152.xml.rels><?xml version="1.0" encoding="UTF-8" standalone="yes"?>
<Relationships xmlns="http://schemas.openxmlformats.org/package/2006/relationships"><Relationship Id="rId3" Type="http://schemas.microsoft.com/office/2011/relationships/chartStyle" Target="style153.xml"/><Relationship Id="rId2" Type="http://schemas.microsoft.com/office/2011/relationships/chartColorStyle" Target="colors153.xml"/><Relationship Id="rId1" Type="http://schemas.openxmlformats.org/officeDocument/2006/relationships/package" Target="../embeddings/Feuille_Microsoft_Office_Excel149.xlsx"/></Relationships>
</file>

<file path=ppt/charts/_rels/chart153.xml.rels><?xml version="1.0" encoding="UTF-8" standalone="yes"?>
<Relationships xmlns="http://schemas.openxmlformats.org/package/2006/relationships"><Relationship Id="rId3" Type="http://schemas.microsoft.com/office/2011/relationships/chartStyle" Target="style154.xml"/><Relationship Id="rId2" Type="http://schemas.microsoft.com/office/2011/relationships/chartColorStyle" Target="colors154.xml"/><Relationship Id="rId1" Type="http://schemas.openxmlformats.org/officeDocument/2006/relationships/package" Target="../embeddings/Feuille_Microsoft_Office_Excel150.xlsx"/></Relationships>
</file>

<file path=ppt/charts/_rels/chart154.xml.rels><?xml version="1.0" encoding="UTF-8" standalone="yes"?>
<Relationships xmlns="http://schemas.openxmlformats.org/package/2006/relationships"><Relationship Id="rId3" Type="http://schemas.microsoft.com/office/2011/relationships/chartStyle" Target="style155.xml"/><Relationship Id="rId2" Type="http://schemas.microsoft.com/office/2011/relationships/chartColorStyle" Target="colors155.xml"/><Relationship Id="rId1" Type="http://schemas.openxmlformats.org/officeDocument/2006/relationships/package" Target="../embeddings/Feuille_Microsoft_Office_Excel151.xlsx"/></Relationships>
</file>

<file path=ppt/charts/_rels/chart155.xml.rels><?xml version="1.0" encoding="UTF-8" standalone="yes"?>
<Relationships xmlns="http://schemas.openxmlformats.org/package/2006/relationships"><Relationship Id="rId3" Type="http://schemas.microsoft.com/office/2011/relationships/chartStyle" Target="style156.xml"/><Relationship Id="rId2" Type="http://schemas.microsoft.com/office/2011/relationships/chartColorStyle" Target="colors156.xml"/><Relationship Id="rId1" Type="http://schemas.openxmlformats.org/officeDocument/2006/relationships/package" Target="../embeddings/Feuille_Microsoft_Office_Excel152.xlsx"/></Relationships>
</file>

<file path=ppt/charts/_rels/chart156.xml.rels><?xml version="1.0" encoding="UTF-8" standalone="yes"?>
<Relationships xmlns="http://schemas.openxmlformats.org/package/2006/relationships"><Relationship Id="rId3" Type="http://schemas.microsoft.com/office/2011/relationships/chartStyle" Target="style157.xml"/><Relationship Id="rId2" Type="http://schemas.microsoft.com/office/2011/relationships/chartColorStyle" Target="colors157.xml"/><Relationship Id="rId1" Type="http://schemas.openxmlformats.org/officeDocument/2006/relationships/package" Target="../embeddings/Feuille_Microsoft_Office_Excel153.xlsx"/></Relationships>
</file>

<file path=ppt/charts/_rels/chart157.xml.rels><?xml version="1.0" encoding="UTF-8" standalone="yes"?>
<Relationships xmlns="http://schemas.openxmlformats.org/package/2006/relationships"><Relationship Id="rId3" Type="http://schemas.microsoft.com/office/2011/relationships/chartStyle" Target="style158.xml"/><Relationship Id="rId2" Type="http://schemas.microsoft.com/office/2011/relationships/chartColorStyle" Target="colors158.xml"/><Relationship Id="rId1" Type="http://schemas.openxmlformats.org/officeDocument/2006/relationships/package" Target="../embeddings/Feuille_Microsoft_Office_Excel154.xlsx"/></Relationships>
</file>

<file path=ppt/charts/_rels/chart158.xml.rels><?xml version="1.0" encoding="UTF-8" standalone="yes"?>
<Relationships xmlns="http://schemas.openxmlformats.org/package/2006/relationships"><Relationship Id="rId3" Type="http://schemas.microsoft.com/office/2011/relationships/chartStyle" Target="style159.xml"/><Relationship Id="rId2" Type="http://schemas.microsoft.com/office/2011/relationships/chartColorStyle" Target="colors159.xml"/><Relationship Id="rId1" Type="http://schemas.openxmlformats.org/officeDocument/2006/relationships/package" Target="../embeddings/Feuille_Microsoft_Office_Excel155.xlsx"/></Relationships>
</file>

<file path=ppt/charts/_rels/chart159.xml.rels><?xml version="1.0" encoding="UTF-8" standalone="yes"?>
<Relationships xmlns="http://schemas.openxmlformats.org/package/2006/relationships"><Relationship Id="rId3" Type="http://schemas.microsoft.com/office/2011/relationships/chartStyle" Target="style160.xml"/><Relationship Id="rId2" Type="http://schemas.microsoft.com/office/2011/relationships/chartColorStyle" Target="colors160.xml"/><Relationship Id="rId1" Type="http://schemas.openxmlformats.org/officeDocument/2006/relationships/package" Target="../embeddings/Feuille_Microsoft_Office_Excel156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Feuille_Microsoft_Office_Excel16.xlsx"/></Relationships>
</file>

<file path=ppt/charts/_rels/chart160.xml.rels><?xml version="1.0" encoding="UTF-8" standalone="yes"?>
<Relationships xmlns="http://schemas.openxmlformats.org/package/2006/relationships"><Relationship Id="rId3" Type="http://schemas.microsoft.com/office/2011/relationships/chartStyle" Target="style161.xml"/><Relationship Id="rId2" Type="http://schemas.microsoft.com/office/2011/relationships/chartColorStyle" Target="colors161.xml"/><Relationship Id="rId1" Type="http://schemas.openxmlformats.org/officeDocument/2006/relationships/package" Target="../embeddings/Feuille_Microsoft_Office_Excel157.xlsx"/></Relationships>
</file>

<file path=ppt/charts/_rels/chart161.xml.rels><?xml version="1.0" encoding="UTF-8" standalone="yes"?>
<Relationships xmlns="http://schemas.openxmlformats.org/package/2006/relationships"><Relationship Id="rId3" Type="http://schemas.microsoft.com/office/2011/relationships/chartStyle" Target="style162.xml"/><Relationship Id="rId2" Type="http://schemas.microsoft.com/office/2011/relationships/chartColorStyle" Target="colors162.xml"/><Relationship Id="rId1" Type="http://schemas.openxmlformats.org/officeDocument/2006/relationships/package" Target="../embeddings/Feuille_Microsoft_Office_Excel158.xlsx"/></Relationships>
</file>

<file path=ppt/charts/_rels/chart162.xml.rels><?xml version="1.0" encoding="UTF-8" standalone="yes"?>
<Relationships xmlns="http://schemas.openxmlformats.org/package/2006/relationships"><Relationship Id="rId3" Type="http://schemas.microsoft.com/office/2011/relationships/chartStyle" Target="style163.xml"/><Relationship Id="rId2" Type="http://schemas.microsoft.com/office/2011/relationships/chartColorStyle" Target="colors163.xml"/><Relationship Id="rId1" Type="http://schemas.openxmlformats.org/officeDocument/2006/relationships/package" Target="../embeddings/Feuille_Microsoft_Office_Excel159.xlsx"/></Relationships>
</file>

<file path=ppt/charts/_rels/chart163.xml.rels><?xml version="1.0" encoding="UTF-8" standalone="yes"?>
<Relationships xmlns="http://schemas.openxmlformats.org/package/2006/relationships"><Relationship Id="rId3" Type="http://schemas.microsoft.com/office/2011/relationships/chartStyle" Target="style164.xml"/><Relationship Id="rId2" Type="http://schemas.microsoft.com/office/2011/relationships/chartColorStyle" Target="colors164.xml"/><Relationship Id="rId1" Type="http://schemas.openxmlformats.org/officeDocument/2006/relationships/package" Target="../embeddings/Feuille_Microsoft_Office_Excel160.xlsx"/></Relationships>
</file>

<file path=ppt/charts/_rels/chart164.xml.rels><?xml version="1.0" encoding="UTF-8" standalone="yes"?>
<Relationships xmlns="http://schemas.openxmlformats.org/package/2006/relationships"><Relationship Id="rId3" Type="http://schemas.microsoft.com/office/2011/relationships/chartStyle" Target="style165.xml"/><Relationship Id="rId2" Type="http://schemas.microsoft.com/office/2011/relationships/chartColorStyle" Target="colors165.xml"/><Relationship Id="rId1" Type="http://schemas.openxmlformats.org/officeDocument/2006/relationships/package" Target="../embeddings/Feuille_Microsoft_Office_Excel161.xlsx"/></Relationships>
</file>

<file path=ppt/charts/_rels/chart165.xml.rels><?xml version="1.0" encoding="UTF-8" standalone="yes"?>
<Relationships xmlns="http://schemas.openxmlformats.org/package/2006/relationships"><Relationship Id="rId3" Type="http://schemas.microsoft.com/office/2011/relationships/chartStyle" Target="style166.xml"/><Relationship Id="rId2" Type="http://schemas.microsoft.com/office/2011/relationships/chartColorStyle" Target="colors166.xml"/><Relationship Id="rId1" Type="http://schemas.openxmlformats.org/officeDocument/2006/relationships/package" Target="../embeddings/Feuille_Microsoft_Office_Excel162.xlsx"/></Relationships>
</file>

<file path=ppt/charts/_rels/chart166.xml.rels><?xml version="1.0" encoding="UTF-8" standalone="yes"?>
<Relationships xmlns="http://schemas.openxmlformats.org/package/2006/relationships"><Relationship Id="rId3" Type="http://schemas.microsoft.com/office/2011/relationships/chartStyle" Target="style167.xml"/><Relationship Id="rId2" Type="http://schemas.microsoft.com/office/2011/relationships/chartColorStyle" Target="colors167.xml"/><Relationship Id="rId1" Type="http://schemas.openxmlformats.org/officeDocument/2006/relationships/package" Target="../embeddings/Feuille_Microsoft_Office_Excel163.xlsx"/></Relationships>
</file>

<file path=ppt/charts/_rels/chart167.xml.rels><?xml version="1.0" encoding="UTF-8" standalone="yes"?>
<Relationships xmlns="http://schemas.openxmlformats.org/package/2006/relationships"><Relationship Id="rId3" Type="http://schemas.microsoft.com/office/2011/relationships/chartStyle" Target="style168.xml"/><Relationship Id="rId2" Type="http://schemas.microsoft.com/office/2011/relationships/chartColorStyle" Target="colors168.xml"/><Relationship Id="rId1" Type="http://schemas.openxmlformats.org/officeDocument/2006/relationships/package" Target="../embeddings/Feuille_Microsoft_Office_Excel164.xlsx"/></Relationships>
</file>

<file path=ppt/charts/_rels/chart168.xml.rels><?xml version="1.0" encoding="UTF-8" standalone="yes"?>
<Relationships xmlns="http://schemas.openxmlformats.org/package/2006/relationships"><Relationship Id="rId3" Type="http://schemas.microsoft.com/office/2011/relationships/chartStyle" Target="style169.xml"/><Relationship Id="rId2" Type="http://schemas.microsoft.com/office/2011/relationships/chartColorStyle" Target="colors169.xml"/><Relationship Id="rId1" Type="http://schemas.openxmlformats.org/officeDocument/2006/relationships/package" Target="../embeddings/Feuille_Microsoft_Office_Excel165.xlsx"/></Relationships>
</file>

<file path=ppt/charts/_rels/chart169.xml.rels><?xml version="1.0" encoding="UTF-8" standalone="yes"?>
<Relationships xmlns="http://schemas.openxmlformats.org/package/2006/relationships"><Relationship Id="rId3" Type="http://schemas.microsoft.com/office/2011/relationships/chartStyle" Target="style170.xml"/><Relationship Id="rId2" Type="http://schemas.microsoft.com/office/2011/relationships/chartColorStyle" Target="colors170.xml"/><Relationship Id="rId1" Type="http://schemas.openxmlformats.org/officeDocument/2006/relationships/package" Target="../embeddings/Feuille_Microsoft_Office_Excel16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Feuille_Microsoft_Office_Excel17.xlsx"/></Relationships>
</file>

<file path=ppt/charts/_rels/chart170.xml.rels><?xml version="1.0" encoding="UTF-8" standalone="yes"?>
<Relationships xmlns="http://schemas.openxmlformats.org/package/2006/relationships"><Relationship Id="rId3" Type="http://schemas.microsoft.com/office/2011/relationships/chartStyle" Target="style171.xml"/><Relationship Id="rId2" Type="http://schemas.microsoft.com/office/2011/relationships/chartColorStyle" Target="colors171.xml"/><Relationship Id="rId1" Type="http://schemas.openxmlformats.org/officeDocument/2006/relationships/package" Target="../embeddings/Feuille_Microsoft_Office_Excel167.xlsx"/></Relationships>
</file>

<file path=ppt/charts/_rels/chart171.xml.rels><?xml version="1.0" encoding="UTF-8" standalone="yes"?>
<Relationships xmlns="http://schemas.openxmlformats.org/package/2006/relationships"><Relationship Id="rId3" Type="http://schemas.microsoft.com/office/2011/relationships/chartStyle" Target="style172.xml"/><Relationship Id="rId2" Type="http://schemas.microsoft.com/office/2011/relationships/chartColorStyle" Target="colors172.xml"/><Relationship Id="rId1" Type="http://schemas.openxmlformats.org/officeDocument/2006/relationships/package" Target="../embeddings/Feuille_Microsoft_Office_Excel168.xlsx"/></Relationships>
</file>

<file path=ppt/charts/_rels/chart172.xml.rels><?xml version="1.0" encoding="UTF-8" standalone="yes"?>
<Relationships xmlns="http://schemas.openxmlformats.org/package/2006/relationships"><Relationship Id="rId3" Type="http://schemas.microsoft.com/office/2011/relationships/chartStyle" Target="style173.xml"/><Relationship Id="rId2" Type="http://schemas.microsoft.com/office/2011/relationships/chartColorStyle" Target="colors173.xml"/><Relationship Id="rId1" Type="http://schemas.openxmlformats.org/officeDocument/2006/relationships/package" Target="../embeddings/Feuille_Microsoft_Office_Excel169.xlsx"/></Relationships>
</file>

<file path=ppt/charts/_rels/chart173.xml.rels><?xml version="1.0" encoding="UTF-8" standalone="yes"?>
<Relationships xmlns="http://schemas.openxmlformats.org/package/2006/relationships"><Relationship Id="rId3" Type="http://schemas.microsoft.com/office/2011/relationships/chartStyle" Target="style174.xml"/><Relationship Id="rId2" Type="http://schemas.microsoft.com/office/2011/relationships/chartColorStyle" Target="colors174.xml"/><Relationship Id="rId1" Type="http://schemas.openxmlformats.org/officeDocument/2006/relationships/package" Target="../embeddings/Feuille_Microsoft_Office_Excel170.xlsx"/></Relationships>
</file>

<file path=ppt/charts/_rels/chart174.xml.rels><?xml version="1.0" encoding="UTF-8" standalone="yes"?>
<Relationships xmlns="http://schemas.openxmlformats.org/package/2006/relationships"><Relationship Id="rId3" Type="http://schemas.microsoft.com/office/2011/relationships/chartStyle" Target="style175.xml"/><Relationship Id="rId2" Type="http://schemas.microsoft.com/office/2011/relationships/chartColorStyle" Target="colors175.xml"/><Relationship Id="rId1" Type="http://schemas.openxmlformats.org/officeDocument/2006/relationships/package" Target="../embeddings/Feuille_Microsoft_Office_Excel171.xlsx"/></Relationships>
</file>

<file path=ppt/charts/_rels/chart175.xml.rels><?xml version="1.0" encoding="UTF-8" standalone="yes"?>
<Relationships xmlns="http://schemas.openxmlformats.org/package/2006/relationships"><Relationship Id="rId3" Type="http://schemas.microsoft.com/office/2011/relationships/chartStyle" Target="style176.xml"/><Relationship Id="rId2" Type="http://schemas.microsoft.com/office/2011/relationships/chartColorStyle" Target="colors176.xml"/><Relationship Id="rId1" Type="http://schemas.openxmlformats.org/officeDocument/2006/relationships/package" Target="../embeddings/Feuille_Microsoft_Office_Excel172.xlsx"/></Relationships>
</file>

<file path=ppt/charts/_rels/chart176.xml.rels><?xml version="1.0" encoding="UTF-8" standalone="yes"?>
<Relationships xmlns="http://schemas.openxmlformats.org/package/2006/relationships"><Relationship Id="rId3" Type="http://schemas.microsoft.com/office/2011/relationships/chartStyle" Target="style177.xml"/><Relationship Id="rId2" Type="http://schemas.microsoft.com/office/2011/relationships/chartColorStyle" Target="colors177.xml"/><Relationship Id="rId1" Type="http://schemas.openxmlformats.org/officeDocument/2006/relationships/package" Target="../embeddings/Feuille_Microsoft_Office_Excel173.xlsx"/></Relationships>
</file>

<file path=ppt/charts/_rels/chart177.xml.rels><?xml version="1.0" encoding="UTF-8" standalone="yes"?>
<Relationships xmlns="http://schemas.openxmlformats.org/package/2006/relationships"><Relationship Id="rId3" Type="http://schemas.microsoft.com/office/2011/relationships/chartStyle" Target="style178.xml"/><Relationship Id="rId2" Type="http://schemas.microsoft.com/office/2011/relationships/chartColorStyle" Target="colors178.xml"/><Relationship Id="rId1" Type="http://schemas.openxmlformats.org/officeDocument/2006/relationships/package" Target="../embeddings/Feuille_Microsoft_Office_Excel174.xlsx"/></Relationships>
</file>

<file path=ppt/charts/_rels/chart178.xml.rels><?xml version="1.0" encoding="UTF-8" standalone="yes"?>
<Relationships xmlns="http://schemas.openxmlformats.org/package/2006/relationships"><Relationship Id="rId3" Type="http://schemas.microsoft.com/office/2011/relationships/chartStyle" Target="style179.xml"/><Relationship Id="rId2" Type="http://schemas.microsoft.com/office/2011/relationships/chartColorStyle" Target="colors179.xml"/><Relationship Id="rId1" Type="http://schemas.openxmlformats.org/officeDocument/2006/relationships/package" Target="../embeddings/Feuille_Microsoft_Office_Excel175.xlsx"/></Relationships>
</file>

<file path=ppt/charts/_rels/chart179.xml.rels><?xml version="1.0" encoding="UTF-8" standalone="yes"?>
<Relationships xmlns="http://schemas.openxmlformats.org/package/2006/relationships"><Relationship Id="rId3" Type="http://schemas.microsoft.com/office/2011/relationships/chartStyle" Target="style180.xml"/><Relationship Id="rId2" Type="http://schemas.microsoft.com/office/2011/relationships/chartColorStyle" Target="colors180.xml"/><Relationship Id="rId1" Type="http://schemas.openxmlformats.org/officeDocument/2006/relationships/package" Target="../embeddings/Feuille_Microsoft_Office_Excel176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Feuille_Microsoft_Office_Excel18.xlsx"/></Relationships>
</file>

<file path=ppt/charts/_rels/chart180.xml.rels><?xml version="1.0" encoding="UTF-8" standalone="yes"?>
<Relationships xmlns="http://schemas.openxmlformats.org/package/2006/relationships"><Relationship Id="rId3" Type="http://schemas.microsoft.com/office/2011/relationships/chartStyle" Target="style181.xml"/><Relationship Id="rId2" Type="http://schemas.microsoft.com/office/2011/relationships/chartColorStyle" Target="colors181.xml"/><Relationship Id="rId1" Type="http://schemas.openxmlformats.org/officeDocument/2006/relationships/package" Target="../embeddings/Feuille_Microsoft_Office_Excel177.xlsx"/></Relationships>
</file>

<file path=ppt/charts/_rels/chart181.xml.rels><?xml version="1.0" encoding="UTF-8" standalone="yes"?>
<Relationships xmlns="http://schemas.openxmlformats.org/package/2006/relationships"><Relationship Id="rId3" Type="http://schemas.microsoft.com/office/2011/relationships/chartStyle" Target="style182.xml"/><Relationship Id="rId2" Type="http://schemas.microsoft.com/office/2011/relationships/chartColorStyle" Target="colors182.xml"/><Relationship Id="rId1" Type="http://schemas.openxmlformats.org/officeDocument/2006/relationships/package" Target="../embeddings/Feuille_Microsoft_Office_Excel178.xlsx"/></Relationships>
</file>

<file path=ppt/charts/_rels/chart182.xml.rels><?xml version="1.0" encoding="UTF-8" standalone="yes"?>
<Relationships xmlns="http://schemas.openxmlformats.org/package/2006/relationships"><Relationship Id="rId3" Type="http://schemas.microsoft.com/office/2011/relationships/chartStyle" Target="style183.xml"/><Relationship Id="rId2" Type="http://schemas.microsoft.com/office/2011/relationships/chartColorStyle" Target="colors183.xml"/><Relationship Id="rId1" Type="http://schemas.openxmlformats.org/officeDocument/2006/relationships/package" Target="../embeddings/Feuille_Microsoft_Office_Excel179.xlsx"/></Relationships>
</file>

<file path=ppt/charts/_rels/chart183.xml.rels><?xml version="1.0" encoding="UTF-8" standalone="yes"?>
<Relationships xmlns="http://schemas.openxmlformats.org/package/2006/relationships"><Relationship Id="rId3" Type="http://schemas.microsoft.com/office/2011/relationships/chartStyle" Target="style184.xml"/><Relationship Id="rId2" Type="http://schemas.microsoft.com/office/2011/relationships/chartColorStyle" Target="colors184.xml"/><Relationship Id="rId1" Type="http://schemas.openxmlformats.org/officeDocument/2006/relationships/package" Target="../embeddings/Feuille_Microsoft_Office_Excel180.xlsx"/></Relationships>
</file>

<file path=ppt/charts/_rels/chart184.xml.rels><?xml version="1.0" encoding="UTF-8" standalone="yes"?>
<Relationships xmlns="http://schemas.openxmlformats.org/package/2006/relationships"><Relationship Id="rId3" Type="http://schemas.microsoft.com/office/2011/relationships/chartStyle" Target="style185.xml"/><Relationship Id="rId2" Type="http://schemas.microsoft.com/office/2011/relationships/chartColorStyle" Target="colors185.xml"/><Relationship Id="rId1" Type="http://schemas.openxmlformats.org/officeDocument/2006/relationships/package" Target="../embeddings/Feuille_Microsoft_Office_Excel181.xlsx"/></Relationships>
</file>

<file path=ppt/charts/_rels/chart185.xml.rels><?xml version="1.0" encoding="UTF-8" standalone="yes"?>
<Relationships xmlns="http://schemas.openxmlformats.org/package/2006/relationships"><Relationship Id="rId3" Type="http://schemas.microsoft.com/office/2011/relationships/chartStyle" Target="style186.xml"/><Relationship Id="rId2" Type="http://schemas.microsoft.com/office/2011/relationships/chartColorStyle" Target="colors186.xml"/><Relationship Id="rId1" Type="http://schemas.openxmlformats.org/officeDocument/2006/relationships/package" Target="../embeddings/Feuille_Microsoft_Office_Excel182.xlsx"/></Relationships>
</file>

<file path=ppt/charts/_rels/chart186.xml.rels><?xml version="1.0" encoding="UTF-8" standalone="yes"?>
<Relationships xmlns="http://schemas.openxmlformats.org/package/2006/relationships"><Relationship Id="rId3" Type="http://schemas.microsoft.com/office/2011/relationships/chartStyle" Target="style187.xml"/><Relationship Id="rId2" Type="http://schemas.microsoft.com/office/2011/relationships/chartColorStyle" Target="colors187.xml"/><Relationship Id="rId1" Type="http://schemas.openxmlformats.org/officeDocument/2006/relationships/package" Target="../embeddings/Feuille_Microsoft_Office_Excel183.xlsx"/></Relationships>
</file>

<file path=ppt/charts/_rels/chart187.xml.rels><?xml version="1.0" encoding="UTF-8" standalone="yes"?>
<Relationships xmlns="http://schemas.openxmlformats.org/package/2006/relationships"><Relationship Id="rId3" Type="http://schemas.microsoft.com/office/2011/relationships/chartStyle" Target="style188.xml"/><Relationship Id="rId2" Type="http://schemas.microsoft.com/office/2011/relationships/chartColorStyle" Target="colors188.xml"/><Relationship Id="rId1" Type="http://schemas.openxmlformats.org/officeDocument/2006/relationships/package" Target="../embeddings/Feuille_Microsoft_Office_Excel184.xlsx"/></Relationships>
</file>

<file path=ppt/charts/_rels/chart188.xml.rels><?xml version="1.0" encoding="UTF-8" standalone="yes"?>
<Relationships xmlns="http://schemas.openxmlformats.org/package/2006/relationships"><Relationship Id="rId3" Type="http://schemas.microsoft.com/office/2011/relationships/chartStyle" Target="style189.xml"/><Relationship Id="rId2" Type="http://schemas.microsoft.com/office/2011/relationships/chartColorStyle" Target="colors189.xml"/><Relationship Id="rId1" Type="http://schemas.openxmlformats.org/officeDocument/2006/relationships/package" Target="../embeddings/Feuille_Microsoft_Office_Excel185.xlsx"/></Relationships>
</file>

<file path=ppt/charts/_rels/chart189.xml.rels><?xml version="1.0" encoding="UTF-8" standalone="yes"?>
<Relationships xmlns="http://schemas.openxmlformats.org/package/2006/relationships"><Relationship Id="rId3" Type="http://schemas.microsoft.com/office/2011/relationships/chartStyle" Target="style190.xml"/><Relationship Id="rId2" Type="http://schemas.microsoft.com/office/2011/relationships/chartColorStyle" Target="colors190.xml"/><Relationship Id="rId1" Type="http://schemas.openxmlformats.org/officeDocument/2006/relationships/package" Target="../embeddings/Feuille_Microsoft_Office_Excel186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Feuille_Microsoft_Office_Excel19.xlsx"/></Relationships>
</file>

<file path=ppt/charts/_rels/chart190.xml.rels><?xml version="1.0" encoding="UTF-8" standalone="yes"?>
<Relationships xmlns="http://schemas.openxmlformats.org/package/2006/relationships"><Relationship Id="rId3" Type="http://schemas.microsoft.com/office/2011/relationships/chartStyle" Target="style191.xml"/><Relationship Id="rId2" Type="http://schemas.microsoft.com/office/2011/relationships/chartColorStyle" Target="colors191.xml"/><Relationship Id="rId1" Type="http://schemas.openxmlformats.org/officeDocument/2006/relationships/package" Target="../embeddings/Feuille_Microsoft_Office_Excel187.xlsx"/></Relationships>
</file>

<file path=ppt/charts/_rels/chart191.xml.rels><?xml version="1.0" encoding="UTF-8" standalone="yes"?>
<Relationships xmlns="http://schemas.openxmlformats.org/package/2006/relationships"><Relationship Id="rId3" Type="http://schemas.microsoft.com/office/2011/relationships/chartStyle" Target="style192.xml"/><Relationship Id="rId2" Type="http://schemas.microsoft.com/office/2011/relationships/chartColorStyle" Target="colors192.xml"/><Relationship Id="rId1" Type="http://schemas.openxmlformats.org/officeDocument/2006/relationships/package" Target="../embeddings/Feuille_Microsoft_Office_Excel188.xlsx"/></Relationships>
</file>

<file path=ppt/charts/_rels/chart192.xml.rels><?xml version="1.0" encoding="UTF-8" standalone="yes"?>
<Relationships xmlns="http://schemas.openxmlformats.org/package/2006/relationships"><Relationship Id="rId3" Type="http://schemas.microsoft.com/office/2011/relationships/chartStyle" Target="style193.xml"/><Relationship Id="rId2" Type="http://schemas.microsoft.com/office/2011/relationships/chartColorStyle" Target="colors193.xml"/><Relationship Id="rId1" Type="http://schemas.openxmlformats.org/officeDocument/2006/relationships/package" Target="../embeddings/Feuille_Microsoft_Office_Excel189.xlsx"/></Relationships>
</file>

<file path=ppt/charts/_rels/chart193.xml.rels><?xml version="1.0" encoding="UTF-8" standalone="yes"?>
<Relationships xmlns="http://schemas.openxmlformats.org/package/2006/relationships"><Relationship Id="rId3" Type="http://schemas.microsoft.com/office/2011/relationships/chartStyle" Target="style194.xml"/><Relationship Id="rId2" Type="http://schemas.microsoft.com/office/2011/relationships/chartColorStyle" Target="colors194.xml"/><Relationship Id="rId1" Type="http://schemas.openxmlformats.org/officeDocument/2006/relationships/package" Target="../embeddings/Feuille_Microsoft_Office_Excel190.xlsx"/></Relationships>
</file>

<file path=ppt/charts/_rels/chart194.xml.rels><?xml version="1.0" encoding="UTF-8" standalone="yes"?>
<Relationships xmlns="http://schemas.openxmlformats.org/package/2006/relationships"><Relationship Id="rId3" Type="http://schemas.microsoft.com/office/2011/relationships/chartStyle" Target="style195.xml"/><Relationship Id="rId2" Type="http://schemas.microsoft.com/office/2011/relationships/chartColorStyle" Target="colors195.xml"/><Relationship Id="rId1" Type="http://schemas.openxmlformats.org/officeDocument/2006/relationships/package" Target="../embeddings/Feuille_Microsoft_Office_Excel191.xlsx"/></Relationships>
</file>

<file path=ppt/charts/_rels/chart195.xml.rels><?xml version="1.0" encoding="UTF-8" standalone="yes"?>
<Relationships xmlns="http://schemas.openxmlformats.org/package/2006/relationships"><Relationship Id="rId3" Type="http://schemas.microsoft.com/office/2011/relationships/chartStyle" Target="style196.xml"/><Relationship Id="rId2" Type="http://schemas.microsoft.com/office/2011/relationships/chartColorStyle" Target="colors196.xml"/><Relationship Id="rId1" Type="http://schemas.openxmlformats.org/officeDocument/2006/relationships/package" Target="../embeddings/Feuille_Microsoft_Office_Excel192.xlsx"/></Relationships>
</file>

<file path=ppt/charts/_rels/chart196.xml.rels><?xml version="1.0" encoding="UTF-8" standalone="yes"?>
<Relationships xmlns="http://schemas.openxmlformats.org/package/2006/relationships"><Relationship Id="rId3" Type="http://schemas.microsoft.com/office/2011/relationships/chartStyle" Target="style197.xml"/><Relationship Id="rId2" Type="http://schemas.microsoft.com/office/2011/relationships/chartColorStyle" Target="colors197.xml"/><Relationship Id="rId1" Type="http://schemas.openxmlformats.org/officeDocument/2006/relationships/package" Target="../embeddings/Feuille_Microsoft_Office_Excel193.xlsx"/></Relationships>
</file>

<file path=ppt/charts/_rels/chart197.xml.rels><?xml version="1.0" encoding="UTF-8" standalone="yes"?>
<Relationships xmlns="http://schemas.openxmlformats.org/package/2006/relationships"><Relationship Id="rId3" Type="http://schemas.microsoft.com/office/2011/relationships/chartStyle" Target="style198.xml"/><Relationship Id="rId2" Type="http://schemas.microsoft.com/office/2011/relationships/chartColorStyle" Target="colors198.xml"/><Relationship Id="rId1" Type="http://schemas.openxmlformats.org/officeDocument/2006/relationships/package" Target="../embeddings/Feuille_Microsoft_Office_Excel194.xlsx"/></Relationships>
</file>

<file path=ppt/charts/_rels/chart198.xml.rels><?xml version="1.0" encoding="UTF-8" standalone="yes"?>
<Relationships xmlns="http://schemas.openxmlformats.org/package/2006/relationships"><Relationship Id="rId3" Type="http://schemas.microsoft.com/office/2011/relationships/chartStyle" Target="style199.xml"/><Relationship Id="rId2" Type="http://schemas.microsoft.com/office/2011/relationships/chartColorStyle" Target="colors199.xml"/><Relationship Id="rId1" Type="http://schemas.openxmlformats.org/officeDocument/2006/relationships/package" Target="../embeddings/Feuille_Microsoft_Office_Excel195.xlsx"/></Relationships>
</file>

<file path=ppt/charts/_rels/chart199.xml.rels><?xml version="1.0" encoding="UTF-8" standalone="yes"?>
<Relationships xmlns="http://schemas.openxmlformats.org/package/2006/relationships"><Relationship Id="rId3" Type="http://schemas.microsoft.com/office/2011/relationships/chartStyle" Target="style200.xml"/><Relationship Id="rId2" Type="http://schemas.microsoft.com/office/2011/relationships/chartColorStyle" Target="colors200.xml"/><Relationship Id="rId1" Type="http://schemas.openxmlformats.org/officeDocument/2006/relationships/package" Target="../embeddings/Feuille_Microsoft_Office_Excel19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euille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Feuille_Microsoft_Office_Excel20.xlsx"/></Relationships>
</file>

<file path=ppt/charts/_rels/chart200.xml.rels><?xml version="1.0" encoding="UTF-8" standalone="yes"?>
<Relationships xmlns="http://schemas.openxmlformats.org/package/2006/relationships"><Relationship Id="rId3" Type="http://schemas.microsoft.com/office/2011/relationships/chartStyle" Target="style201.xml"/><Relationship Id="rId2" Type="http://schemas.microsoft.com/office/2011/relationships/chartColorStyle" Target="colors201.xml"/><Relationship Id="rId1" Type="http://schemas.openxmlformats.org/officeDocument/2006/relationships/package" Target="../embeddings/Feuille_Microsoft_Office_Excel197.xlsx"/></Relationships>
</file>

<file path=ppt/charts/_rels/chart201.xml.rels><?xml version="1.0" encoding="UTF-8" standalone="yes"?>
<Relationships xmlns="http://schemas.openxmlformats.org/package/2006/relationships"><Relationship Id="rId3" Type="http://schemas.microsoft.com/office/2011/relationships/chartStyle" Target="style202.xml"/><Relationship Id="rId2" Type="http://schemas.microsoft.com/office/2011/relationships/chartColorStyle" Target="colors202.xml"/><Relationship Id="rId1" Type="http://schemas.openxmlformats.org/officeDocument/2006/relationships/package" Target="../embeddings/Feuille_Microsoft_Office_Excel198.xlsx"/></Relationships>
</file>

<file path=ppt/charts/_rels/chart202.xml.rels><?xml version="1.0" encoding="UTF-8" standalone="yes"?>
<Relationships xmlns="http://schemas.openxmlformats.org/package/2006/relationships"><Relationship Id="rId3" Type="http://schemas.microsoft.com/office/2011/relationships/chartStyle" Target="style203.xml"/><Relationship Id="rId2" Type="http://schemas.microsoft.com/office/2011/relationships/chartColorStyle" Target="colors203.xml"/><Relationship Id="rId1" Type="http://schemas.openxmlformats.org/officeDocument/2006/relationships/package" Target="../embeddings/Feuille_Microsoft_Office_Excel199.xlsx"/></Relationships>
</file>

<file path=ppt/charts/_rels/chart203.xml.rels><?xml version="1.0" encoding="UTF-8" standalone="yes"?>
<Relationships xmlns="http://schemas.openxmlformats.org/package/2006/relationships"><Relationship Id="rId3" Type="http://schemas.microsoft.com/office/2011/relationships/chartStyle" Target="style204.xml"/><Relationship Id="rId2" Type="http://schemas.microsoft.com/office/2011/relationships/chartColorStyle" Target="colors204.xml"/><Relationship Id="rId1" Type="http://schemas.openxmlformats.org/officeDocument/2006/relationships/package" Target="../embeddings/Feuille_Microsoft_Office_Excel200.xlsx"/></Relationships>
</file>

<file path=ppt/charts/_rels/chart204.xml.rels><?xml version="1.0" encoding="UTF-8" standalone="yes"?>
<Relationships xmlns="http://schemas.openxmlformats.org/package/2006/relationships"><Relationship Id="rId3" Type="http://schemas.microsoft.com/office/2011/relationships/chartStyle" Target="style205.xml"/><Relationship Id="rId2" Type="http://schemas.microsoft.com/office/2011/relationships/chartColorStyle" Target="colors205.xml"/><Relationship Id="rId1" Type="http://schemas.openxmlformats.org/officeDocument/2006/relationships/package" Target="../embeddings/Feuille_Microsoft_Office_Excel201.xlsx"/></Relationships>
</file>

<file path=ppt/charts/_rels/chart205.xml.rels><?xml version="1.0" encoding="UTF-8" standalone="yes"?>
<Relationships xmlns="http://schemas.openxmlformats.org/package/2006/relationships"><Relationship Id="rId3" Type="http://schemas.microsoft.com/office/2011/relationships/chartStyle" Target="style206.xml"/><Relationship Id="rId2" Type="http://schemas.microsoft.com/office/2011/relationships/chartColorStyle" Target="colors206.xml"/><Relationship Id="rId1" Type="http://schemas.openxmlformats.org/officeDocument/2006/relationships/package" Target="../embeddings/Feuille_Microsoft_Office_Excel202.xlsx"/></Relationships>
</file>

<file path=ppt/charts/_rels/chart206.xml.rels><?xml version="1.0" encoding="UTF-8" standalone="yes"?>
<Relationships xmlns="http://schemas.openxmlformats.org/package/2006/relationships"><Relationship Id="rId3" Type="http://schemas.microsoft.com/office/2011/relationships/chartStyle" Target="style207.xml"/><Relationship Id="rId2" Type="http://schemas.microsoft.com/office/2011/relationships/chartColorStyle" Target="colors207.xml"/><Relationship Id="rId1" Type="http://schemas.openxmlformats.org/officeDocument/2006/relationships/package" Target="../embeddings/Feuille_Microsoft_Office_Excel203.xlsx"/></Relationships>
</file>

<file path=ppt/charts/_rels/chart207.xml.rels><?xml version="1.0" encoding="UTF-8" standalone="yes"?>
<Relationships xmlns="http://schemas.openxmlformats.org/package/2006/relationships"><Relationship Id="rId3" Type="http://schemas.microsoft.com/office/2011/relationships/chartStyle" Target="style208.xml"/><Relationship Id="rId2" Type="http://schemas.microsoft.com/office/2011/relationships/chartColorStyle" Target="colors208.xml"/><Relationship Id="rId1" Type="http://schemas.openxmlformats.org/officeDocument/2006/relationships/package" Target="../embeddings/Feuille_Microsoft_Office_Excel204.xlsx"/></Relationships>
</file>

<file path=ppt/charts/_rels/chart208.xml.rels><?xml version="1.0" encoding="UTF-8" standalone="yes"?>
<Relationships xmlns="http://schemas.openxmlformats.org/package/2006/relationships"><Relationship Id="rId3" Type="http://schemas.microsoft.com/office/2011/relationships/chartStyle" Target="style209.xml"/><Relationship Id="rId2" Type="http://schemas.microsoft.com/office/2011/relationships/chartColorStyle" Target="colors209.xml"/><Relationship Id="rId1" Type="http://schemas.openxmlformats.org/officeDocument/2006/relationships/package" Target="../embeddings/Feuille_Microsoft_Office_Excel205.xlsx"/></Relationships>
</file>

<file path=ppt/charts/_rels/chart209.xml.rels><?xml version="1.0" encoding="UTF-8" standalone="yes"?>
<Relationships xmlns="http://schemas.openxmlformats.org/package/2006/relationships"><Relationship Id="rId3" Type="http://schemas.microsoft.com/office/2011/relationships/chartStyle" Target="style210.xml"/><Relationship Id="rId2" Type="http://schemas.microsoft.com/office/2011/relationships/chartColorStyle" Target="colors210.xml"/><Relationship Id="rId1" Type="http://schemas.openxmlformats.org/officeDocument/2006/relationships/package" Target="../embeddings/Feuille_Microsoft_Office_Excel206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Feuille_Microsoft_Office_Excel21.xlsx"/></Relationships>
</file>

<file path=ppt/charts/_rels/chart210.xml.rels><?xml version="1.0" encoding="UTF-8" standalone="yes"?>
<Relationships xmlns="http://schemas.openxmlformats.org/package/2006/relationships"><Relationship Id="rId3" Type="http://schemas.microsoft.com/office/2011/relationships/chartStyle" Target="style211.xml"/><Relationship Id="rId2" Type="http://schemas.microsoft.com/office/2011/relationships/chartColorStyle" Target="colors211.xml"/><Relationship Id="rId1" Type="http://schemas.openxmlformats.org/officeDocument/2006/relationships/package" Target="../embeddings/Feuille_Microsoft_Office_Excel207.xlsx"/></Relationships>
</file>

<file path=ppt/charts/_rels/chart211.xml.rels><?xml version="1.0" encoding="UTF-8" standalone="yes"?>
<Relationships xmlns="http://schemas.openxmlformats.org/package/2006/relationships"><Relationship Id="rId3" Type="http://schemas.microsoft.com/office/2011/relationships/chartStyle" Target="style212.xml"/><Relationship Id="rId2" Type="http://schemas.microsoft.com/office/2011/relationships/chartColorStyle" Target="colors212.xml"/><Relationship Id="rId1" Type="http://schemas.openxmlformats.org/officeDocument/2006/relationships/package" Target="../embeddings/Feuille_Microsoft_Office_Excel208.xlsx"/></Relationships>
</file>

<file path=ppt/charts/_rels/chart212.xml.rels><?xml version="1.0" encoding="UTF-8" standalone="yes"?>
<Relationships xmlns="http://schemas.openxmlformats.org/package/2006/relationships"><Relationship Id="rId3" Type="http://schemas.microsoft.com/office/2011/relationships/chartStyle" Target="style213.xml"/><Relationship Id="rId2" Type="http://schemas.microsoft.com/office/2011/relationships/chartColorStyle" Target="colors213.xml"/><Relationship Id="rId1" Type="http://schemas.openxmlformats.org/officeDocument/2006/relationships/package" Target="../embeddings/Feuille_Microsoft_Office_Excel209.xlsx"/></Relationships>
</file>

<file path=ppt/charts/_rels/chart213.xml.rels><?xml version="1.0" encoding="UTF-8" standalone="yes"?>
<Relationships xmlns="http://schemas.openxmlformats.org/package/2006/relationships"><Relationship Id="rId3" Type="http://schemas.microsoft.com/office/2011/relationships/chartStyle" Target="style214.xml"/><Relationship Id="rId2" Type="http://schemas.microsoft.com/office/2011/relationships/chartColorStyle" Target="colors214.xml"/><Relationship Id="rId1" Type="http://schemas.openxmlformats.org/officeDocument/2006/relationships/package" Target="../embeddings/Feuille_Microsoft_Office_Excel210.xlsx"/></Relationships>
</file>

<file path=ppt/charts/_rels/chart214.xml.rels><?xml version="1.0" encoding="UTF-8" standalone="yes"?>
<Relationships xmlns="http://schemas.openxmlformats.org/package/2006/relationships"><Relationship Id="rId3" Type="http://schemas.microsoft.com/office/2011/relationships/chartStyle" Target="style215.xml"/><Relationship Id="rId2" Type="http://schemas.microsoft.com/office/2011/relationships/chartColorStyle" Target="colors215.xml"/><Relationship Id="rId1" Type="http://schemas.openxmlformats.org/officeDocument/2006/relationships/package" Target="../embeddings/Feuille_Microsoft_Office_Excel211.xlsx"/></Relationships>
</file>

<file path=ppt/charts/_rels/chart215.xml.rels><?xml version="1.0" encoding="UTF-8" standalone="yes"?>
<Relationships xmlns="http://schemas.openxmlformats.org/package/2006/relationships"><Relationship Id="rId3" Type="http://schemas.microsoft.com/office/2011/relationships/chartStyle" Target="style216.xml"/><Relationship Id="rId2" Type="http://schemas.microsoft.com/office/2011/relationships/chartColorStyle" Target="colors216.xml"/><Relationship Id="rId1" Type="http://schemas.openxmlformats.org/officeDocument/2006/relationships/package" Target="../embeddings/Feuille_Microsoft_Office_Excel212.xlsx"/></Relationships>
</file>

<file path=ppt/charts/_rels/chart216.xml.rels><?xml version="1.0" encoding="UTF-8" standalone="yes"?>
<Relationships xmlns="http://schemas.openxmlformats.org/package/2006/relationships"><Relationship Id="rId3" Type="http://schemas.microsoft.com/office/2011/relationships/chartStyle" Target="style217.xml"/><Relationship Id="rId2" Type="http://schemas.microsoft.com/office/2011/relationships/chartColorStyle" Target="colors217.xml"/><Relationship Id="rId1" Type="http://schemas.openxmlformats.org/officeDocument/2006/relationships/package" Target="../embeddings/Feuille_Microsoft_Office_Excel213.xlsx"/></Relationships>
</file>

<file path=ppt/charts/_rels/chart217.xml.rels><?xml version="1.0" encoding="UTF-8" standalone="yes"?>
<Relationships xmlns="http://schemas.openxmlformats.org/package/2006/relationships"><Relationship Id="rId3" Type="http://schemas.microsoft.com/office/2011/relationships/chartStyle" Target="style218.xml"/><Relationship Id="rId2" Type="http://schemas.microsoft.com/office/2011/relationships/chartColorStyle" Target="colors218.xml"/><Relationship Id="rId1" Type="http://schemas.openxmlformats.org/officeDocument/2006/relationships/package" Target="../embeddings/Feuille_Microsoft_Office_Excel214.xlsx"/></Relationships>
</file>

<file path=ppt/charts/_rels/chart218.xml.rels><?xml version="1.0" encoding="UTF-8" standalone="yes"?>
<Relationships xmlns="http://schemas.openxmlformats.org/package/2006/relationships"><Relationship Id="rId3" Type="http://schemas.microsoft.com/office/2011/relationships/chartStyle" Target="style219.xml"/><Relationship Id="rId2" Type="http://schemas.microsoft.com/office/2011/relationships/chartColorStyle" Target="colors219.xml"/><Relationship Id="rId1" Type="http://schemas.openxmlformats.org/officeDocument/2006/relationships/package" Target="../embeddings/Feuille_Microsoft_Office_Excel215.xlsx"/></Relationships>
</file>

<file path=ppt/charts/_rels/chart219.xml.rels><?xml version="1.0" encoding="UTF-8" standalone="yes"?>
<Relationships xmlns="http://schemas.openxmlformats.org/package/2006/relationships"><Relationship Id="rId3" Type="http://schemas.microsoft.com/office/2011/relationships/chartStyle" Target="style220.xml"/><Relationship Id="rId2" Type="http://schemas.microsoft.com/office/2011/relationships/chartColorStyle" Target="colors220.xml"/><Relationship Id="rId1" Type="http://schemas.openxmlformats.org/officeDocument/2006/relationships/package" Target="../embeddings/Feuille_Microsoft_Office_Excel216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Feuille_Microsoft_Office_Excel22.xlsx"/></Relationships>
</file>

<file path=ppt/charts/_rels/chart220.xml.rels><?xml version="1.0" encoding="UTF-8" standalone="yes"?>
<Relationships xmlns="http://schemas.openxmlformats.org/package/2006/relationships"><Relationship Id="rId3" Type="http://schemas.microsoft.com/office/2011/relationships/chartStyle" Target="style221.xml"/><Relationship Id="rId2" Type="http://schemas.microsoft.com/office/2011/relationships/chartColorStyle" Target="colors221.xml"/><Relationship Id="rId1" Type="http://schemas.openxmlformats.org/officeDocument/2006/relationships/package" Target="../embeddings/Feuille_Microsoft_Office_Excel217.xlsx"/></Relationships>
</file>

<file path=ppt/charts/_rels/chart221.xml.rels><?xml version="1.0" encoding="UTF-8" standalone="yes"?>
<Relationships xmlns="http://schemas.openxmlformats.org/package/2006/relationships"><Relationship Id="rId3" Type="http://schemas.microsoft.com/office/2011/relationships/chartStyle" Target="style222.xml"/><Relationship Id="rId2" Type="http://schemas.microsoft.com/office/2011/relationships/chartColorStyle" Target="colors222.xml"/><Relationship Id="rId1" Type="http://schemas.openxmlformats.org/officeDocument/2006/relationships/package" Target="../embeddings/Feuille_Microsoft_Office_Excel218.xlsx"/></Relationships>
</file>

<file path=ppt/charts/_rels/chart222.xml.rels><?xml version="1.0" encoding="UTF-8" standalone="yes"?>
<Relationships xmlns="http://schemas.openxmlformats.org/package/2006/relationships"><Relationship Id="rId3" Type="http://schemas.microsoft.com/office/2011/relationships/chartStyle" Target="style223.xml"/><Relationship Id="rId2" Type="http://schemas.microsoft.com/office/2011/relationships/chartColorStyle" Target="colors223.xml"/><Relationship Id="rId1" Type="http://schemas.openxmlformats.org/officeDocument/2006/relationships/package" Target="../embeddings/Feuille_Microsoft_Office_Excel219.xlsx"/></Relationships>
</file>

<file path=ppt/charts/_rels/chart223.xml.rels><?xml version="1.0" encoding="UTF-8" standalone="yes"?>
<Relationships xmlns="http://schemas.openxmlformats.org/package/2006/relationships"><Relationship Id="rId3" Type="http://schemas.microsoft.com/office/2011/relationships/chartStyle" Target="style224.xml"/><Relationship Id="rId2" Type="http://schemas.microsoft.com/office/2011/relationships/chartColorStyle" Target="colors224.xml"/><Relationship Id="rId1" Type="http://schemas.openxmlformats.org/officeDocument/2006/relationships/package" Target="../embeddings/Feuille_Microsoft_Office_Excel220.xlsx"/></Relationships>
</file>

<file path=ppt/charts/_rels/chart224.xml.rels><?xml version="1.0" encoding="UTF-8" standalone="yes"?>
<Relationships xmlns="http://schemas.openxmlformats.org/package/2006/relationships"><Relationship Id="rId3" Type="http://schemas.microsoft.com/office/2011/relationships/chartStyle" Target="style225.xml"/><Relationship Id="rId2" Type="http://schemas.microsoft.com/office/2011/relationships/chartColorStyle" Target="colors225.xml"/><Relationship Id="rId1" Type="http://schemas.openxmlformats.org/officeDocument/2006/relationships/package" Target="../embeddings/Feuille_Microsoft_Office_Excel221.xlsx"/></Relationships>
</file>

<file path=ppt/charts/_rels/chart225.xml.rels><?xml version="1.0" encoding="UTF-8" standalone="yes"?>
<Relationships xmlns="http://schemas.openxmlformats.org/package/2006/relationships"><Relationship Id="rId3" Type="http://schemas.microsoft.com/office/2011/relationships/chartStyle" Target="style226.xml"/><Relationship Id="rId2" Type="http://schemas.microsoft.com/office/2011/relationships/chartColorStyle" Target="colors226.xml"/><Relationship Id="rId1" Type="http://schemas.openxmlformats.org/officeDocument/2006/relationships/package" Target="../embeddings/Feuille_Microsoft_Office_Excel222.xlsx"/></Relationships>
</file>

<file path=ppt/charts/_rels/chart226.xml.rels><?xml version="1.0" encoding="UTF-8" standalone="yes"?>
<Relationships xmlns="http://schemas.openxmlformats.org/package/2006/relationships"><Relationship Id="rId3" Type="http://schemas.microsoft.com/office/2011/relationships/chartStyle" Target="style227.xml"/><Relationship Id="rId2" Type="http://schemas.microsoft.com/office/2011/relationships/chartColorStyle" Target="colors227.xml"/><Relationship Id="rId1" Type="http://schemas.openxmlformats.org/officeDocument/2006/relationships/package" Target="../embeddings/Feuille_Microsoft_Office_Excel223.xlsx"/></Relationships>
</file>

<file path=ppt/charts/_rels/chart227.xml.rels><?xml version="1.0" encoding="UTF-8" standalone="yes"?>
<Relationships xmlns="http://schemas.openxmlformats.org/package/2006/relationships"><Relationship Id="rId3" Type="http://schemas.microsoft.com/office/2011/relationships/chartStyle" Target="style228.xml"/><Relationship Id="rId2" Type="http://schemas.microsoft.com/office/2011/relationships/chartColorStyle" Target="colors228.xml"/><Relationship Id="rId1" Type="http://schemas.openxmlformats.org/officeDocument/2006/relationships/package" Target="../embeddings/Feuille_Microsoft_Office_Excel224.xlsx"/></Relationships>
</file>

<file path=ppt/charts/_rels/chart228.xml.rels><?xml version="1.0" encoding="UTF-8" standalone="yes"?>
<Relationships xmlns="http://schemas.openxmlformats.org/package/2006/relationships"><Relationship Id="rId3" Type="http://schemas.microsoft.com/office/2011/relationships/chartStyle" Target="style229.xml"/><Relationship Id="rId2" Type="http://schemas.microsoft.com/office/2011/relationships/chartColorStyle" Target="colors229.xml"/><Relationship Id="rId1" Type="http://schemas.openxmlformats.org/officeDocument/2006/relationships/package" Target="../embeddings/Feuille_Microsoft_Office_Excel225.xlsx"/></Relationships>
</file>

<file path=ppt/charts/_rels/chart229.xml.rels><?xml version="1.0" encoding="UTF-8" standalone="yes"?>
<Relationships xmlns="http://schemas.openxmlformats.org/package/2006/relationships"><Relationship Id="rId3" Type="http://schemas.microsoft.com/office/2011/relationships/chartStyle" Target="style230.xml"/><Relationship Id="rId2" Type="http://schemas.microsoft.com/office/2011/relationships/chartColorStyle" Target="colors230.xml"/><Relationship Id="rId1" Type="http://schemas.openxmlformats.org/officeDocument/2006/relationships/package" Target="../embeddings/Feuille_Microsoft_Office_Excel226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Feuille_Microsoft_Office_Excel23.xlsx"/></Relationships>
</file>

<file path=ppt/charts/_rels/chart230.xml.rels><?xml version="1.0" encoding="UTF-8" standalone="yes"?>
<Relationships xmlns="http://schemas.openxmlformats.org/package/2006/relationships"><Relationship Id="rId3" Type="http://schemas.microsoft.com/office/2011/relationships/chartStyle" Target="style231.xml"/><Relationship Id="rId2" Type="http://schemas.microsoft.com/office/2011/relationships/chartColorStyle" Target="colors231.xml"/><Relationship Id="rId1" Type="http://schemas.openxmlformats.org/officeDocument/2006/relationships/package" Target="../embeddings/Feuille_Microsoft_Office_Excel227.xlsx"/></Relationships>
</file>

<file path=ppt/charts/_rels/chart231.xml.rels><?xml version="1.0" encoding="UTF-8" standalone="yes"?>
<Relationships xmlns="http://schemas.openxmlformats.org/package/2006/relationships"><Relationship Id="rId3" Type="http://schemas.microsoft.com/office/2011/relationships/chartStyle" Target="style232.xml"/><Relationship Id="rId2" Type="http://schemas.microsoft.com/office/2011/relationships/chartColorStyle" Target="colors232.xml"/><Relationship Id="rId1" Type="http://schemas.openxmlformats.org/officeDocument/2006/relationships/package" Target="../embeddings/Feuille_Microsoft_Office_Excel228.xlsx"/></Relationships>
</file>

<file path=ppt/charts/_rels/chart232.xml.rels><?xml version="1.0" encoding="UTF-8" standalone="yes"?>
<Relationships xmlns="http://schemas.openxmlformats.org/package/2006/relationships"><Relationship Id="rId3" Type="http://schemas.microsoft.com/office/2011/relationships/chartStyle" Target="style233.xml"/><Relationship Id="rId2" Type="http://schemas.microsoft.com/office/2011/relationships/chartColorStyle" Target="colors233.xml"/><Relationship Id="rId1" Type="http://schemas.openxmlformats.org/officeDocument/2006/relationships/package" Target="../embeddings/Feuille_Microsoft_Office_Excel229.xlsx"/></Relationships>
</file>

<file path=ppt/charts/_rels/chart233.xml.rels><?xml version="1.0" encoding="UTF-8" standalone="yes"?>
<Relationships xmlns="http://schemas.openxmlformats.org/package/2006/relationships"><Relationship Id="rId3" Type="http://schemas.microsoft.com/office/2011/relationships/chartStyle" Target="style234.xml"/><Relationship Id="rId2" Type="http://schemas.microsoft.com/office/2011/relationships/chartColorStyle" Target="colors234.xml"/><Relationship Id="rId1" Type="http://schemas.openxmlformats.org/officeDocument/2006/relationships/package" Target="../embeddings/Feuille_Microsoft_Office_Excel230.xlsx"/></Relationships>
</file>

<file path=ppt/charts/_rels/chart234.xml.rels><?xml version="1.0" encoding="UTF-8" standalone="yes"?>
<Relationships xmlns="http://schemas.openxmlformats.org/package/2006/relationships"><Relationship Id="rId3" Type="http://schemas.microsoft.com/office/2011/relationships/chartStyle" Target="style235.xml"/><Relationship Id="rId2" Type="http://schemas.microsoft.com/office/2011/relationships/chartColorStyle" Target="colors235.xml"/><Relationship Id="rId1" Type="http://schemas.openxmlformats.org/officeDocument/2006/relationships/package" Target="../embeddings/Feuille_Microsoft_Office_Excel231.xlsx"/></Relationships>
</file>

<file path=ppt/charts/_rels/chart235.xml.rels><?xml version="1.0" encoding="UTF-8" standalone="yes"?>
<Relationships xmlns="http://schemas.openxmlformats.org/package/2006/relationships"><Relationship Id="rId3" Type="http://schemas.microsoft.com/office/2011/relationships/chartStyle" Target="style236.xml"/><Relationship Id="rId2" Type="http://schemas.microsoft.com/office/2011/relationships/chartColorStyle" Target="colors236.xml"/><Relationship Id="rId1" Type="http://schemas.openxmlformats.org/officeDocument/2006/relationships/package" Target="../embeddings/Feuille_Microsoft_Office_Excel232.xlsx"/></Relationships>
</file>

<file path=ppt/charts/_rels/chart236.xml.rels><?xml version="1.0" encoding="UTF-8" standalone="yes"?>
<Relationships xmlns="http://schemas.openxmlformats.org/package/2006/relationships"><Relationship Id="rId3" Type="http://schemas.microsoft.com/office/2011/relationships/chartStyle" Target="style247.xml"/><Relationship Id="rId2" Type="http://schemas.microsoft.com/office/2011/relationships/chartColorStyle" Target="colors247.xml"/><Relationship Id="rId1" Type="http://schemas.openxmlformats.org/officeDocument/2006/relationships/package" Target="../embeddings/Feuille_Microsoft_Office_Excel233.xlsx"/></Relationships>
</file>

<file path=ppt/charts/_rels/chart237.xml.rels><?xml version="1.0" encoding="UTF-8" standalone="yes"?>
<Relationships xmlns="http://schemas.openxmlformats.org/package/2006/relationships"><Relationship Id="rId3" Type="http://schemas.microsoft.com/office/2011/relationships/chartStyle" Target="style248.xml"/><Relationship Id="rId2" Type="http://schemas.microsoft.com/office/2011/relationships/chartColorStyle" Target="colors248.xml"/><Relationship Id="rId1" Type="http://schemas.openxmlformats.org/officeDocument/2006/relationships/package" Target="../embeddings/Feuille_Microsoft_Office_Excel234.xlsx"/></Relationships>
</file>

<file path=ppt/charts/_rels/chart238.xml.rels><?xml version="1.0" encoding="UTF-8" standalone="yes"?>
<Relationships xmlns="http://schemas.openxmlformats.org/package/2006/relationships"><Relationship Id="rId3" Type="http://schemas.microsoft.com/office/2011/relationships/chartStyle" Target="style249.xml"/><Relationship Id="rId2" Type="http://schemas.microsoft.com/office/2011/relationships/chartColorStyle" Target="colors249.xml"/><Relationship Id="rId1" Type="http://schemas.openxmlformats.org/officeDocument/2006/relationships/package" Target="../embeddings/Feuille_Microsoft_Office_Excel235.xlsx"/></Relationships>
</file>

<file path=ppt/charts/_rels/chart239.xml.rels><?xml version="1.0" encoding="UTF-8" standalone="yes"?>
<Relationships xmlns="http://schemas.openxmlformats.org/package/2006/relationships"><Relationship Id="rId3" Type="http://schemas.microsoft.com/office/2011/relationships/chartStyle" Target="style250.xml"/><Relationship Id="rId2" Type="http://schemas.microsoft.com/office/2011/relationships/chartColorStyle" Target="colors250.xml"/><Relationship Id="rId1" Type="http://schemas.openxmlformats.org/officeDocument/2006/relationships/package" Target="../embeddings/Feuille_Microsoft_Office_Excel236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D:\Etude%202018\UNOP\AFC%20UNOP\Mapping%20UNOP_niveau%20d'istruction_Pub.xls" TargetMode="External"/></Relationships>
</file>

<file path=ppt/charts/_rels/chart240.xml.rels><?xml version="1.0" encoding="UTF-8" standalone="yes"?>
<Relationships xmlns="http://schemas.openxmlformats.org/package/2006/relationships"><Relationship Id="rId3" Type="http://schemas.microsoft.com/office/2011/relationships/chartStyle" Target="style251.xml"/><Relationship Id="rId2" Type="http://schemas.microsoft.com/office/2011/relationships/chartColorStyle" Target="colors251.xml"/><Relationship Id="rId1" Type="http://schemas.openxmlformats.org/officeDocument/2006/relationships/package" Target="../embeddings/Feuille_Microsoft_Office_Excel237.xlsx"/></Relationships>
</file>

<file path=ppt/charts/_rels/chart241.xml.rels><?xml version="1.0" encoding="UTF-8" standalone="yes"?>
<Relationships xmlns="http://schemas.openxmlformats.org/package/2006/relationships"><Relationship Id="rId3" Type="http://schemas.microsoft.com/office/2011/relationships/chartStyle" Target="style252.xml"/><Relationship Id="rId2" Type="http://schemas.microsoft.com/office/2011/relationships/chartColorStyle" Target="colors252.xml"/><Relationship Id="rId1" Type="http://schemas.openxmlformats.org/officeDocument/2006/relationships/package" Target="../embeddings/Feuille_Microsoft_Office_Excel238.xlsx"/></Relationships>
</file>

<file path=ppt/charts/_rels/chart242.xml.rels><?xml version="1.0" encoding="UTF-8" standalone="yes"?>
<Relationships xmlns="http://schemas.openxmlformats.org/package/2006/relationships"><Relationship Id="rId3" Type="http://schemas.microsoft.com/office/2011/relationships/chartStyle" Target="style253.xml"/><Relationship Id="rId2" Type="http://schemas.microsoft.com/office/2011/relationships/chartColorStyle" Target="colors253.xml"/><Relationship Id="rId1" Type="http://schemas.openxmlformats.org/officeDocument/2006/relationships/package" Target="../embeddings/Feuille_Microsoft_Office_Excel239.xlsx"/></Relationships>
</file>

<file path=ppt/charts/_rels/chart243.xml.rels><?xml version="1.0" encoding="UTF-8" standalone="yes"?>
<Relationships xmlns="http://schemas.openxmlformats.org/package/2006/relationships"><Relationship Id="rId3" Type="http://schemas.microsoft.com/office/2011/relationships/chartStyle" Target="style254.xml"/><Relationship Id="rId2" Type="http://schemas.microsoft.com/office/2011/relationships/chartColorStyle" Target="colors254.xml"/><Relationship Id="rId1" Type="http://schemas.openxmlformats.org/officeDocument/2006/relationships/package" Target="../embeddings/Feuille_Microsoft_Office_Excel240.xlsx"/></Relationships>
</file>

<file path=ppt/charts/_rels/chart244.xml.rels><?xml version="1.0" encoding="UTF-8" standalone="yes"?>
<Relationships xmlns="http://schemas.openxmlformats.org/package/2006/relationships"><Relationship Id="rId3" Type="http://schemas.microsoft.com/office/2011/relationships/chartStyle" Target="style255.xml"/><Relationship Id="rId2" Type="http://schemas.microsoft.com/office/2011/relationships/chartColorStyle" Target="colors255.xml"/><Relationship Id="rId1" Type="http://schemas.openxmlformats.org/officeDocument/2006/relationships/package" Target="../embeddings/Feuille_Microsoft_Office_Excel241.xlsx"/></Relationships>
</file>

<file path=ppt/charts/_rels/chart245.xml.rels><?xml version="1.0" encoding="UTF-8" standalone="yes"?>
<Relationships xmlns="http://schemas.openxmlformats.org/package/2006/relationships"><Relationship Id="rId3" Type="http://schemas.microsoft.com/office/2011/relationships/chartStyle" Target="style256.xml"/><Relationship Id="rId2" Type="http://schemas.microsoft.com/office/2011/relationships/chartColorStyle" Target="colors256.xml"/><Relationship Id="rId1" Type="http://schemas.openxmlformats.org/officeDocument/2006/relationships/package" Target="../embeddings/Feuille_Microsoft_Office_Excel242.xlsx"/></Relationships>
</file>

<file path=ppt/charts/_rels/chart246.xml.rels><?xml version="1.0" encoding="UTF-8" standalone="yes"?>
<Relationships xmlns="http://schemas.openxmlformats.org/package/2006/relationships"><Relationship Id="rId3" Type="http://schemas.microsoft.com/office/2011/relationships/chartStyle" Target="style257.xml"/><Relationship Id="rId2" Type="http://schemas.microsoft.com/office/2011/relationships/chartColorStyle" Target="colors257.xml"/><Relationship Id="rId1" Type="http://schemas.openxmlformats.org/officeDocument/2006/relationships/package" Target="../embeddings/Feuille_Microsoft_Office_Excel243.xlsx"/></Relationships>
</file>

<file path=ppt/charts/_rels/chart247.xml.rels><?xml version="1.0" encoding="UTF-8" standalone="yes"?>
<Relationships xmlns="http://schemas.openxmlformats.org/package/2006/relationships"><Relationship Id="rId3" Type="http://schemas.microsoft.com/office/2011/relationships/chartStyle" Target="style258.xml"/><Relationship Id="rId2" Type="http://schemas.microsoft.com/office/2011/relationships/chartColorStyle" Target="colors258.xml"/><Relationship Id="rId1" Type="http://schemas.openxmlformats.org/officeDocument/2006/relationships/package" Target="../embeddings/Feuille_Microsoft_Office_Excel244.xlsx"/></Relationships>
</file>

<file path=ppt/charts/_rels/chart248.xml.rels><?xml version="1.0" encoding="UTF-8" standalone="yes"?>
<Relationships xmlns="http://schemas.openxmlformats.org/package/2006/relationships"><Relationship Id="rId3" Type="http://schemas.microsoft.com/office/2011/relationships/chartStyle" Target="style259.xml"/><Relationship Id="rId2" Type="http://schemas.microsoft.com/office/2011/relationships/chartColorStyle" Target="colors259.xml"/><Relationship Id="rId1" Type="http://schemas.openxmlformats.org/officeDocument/2006/relationships/package" Target="../embeddings/Feuille_Microsoft_Office_Excel245.xlsx"/></Relationships>
</file>

<file path=ppt/charts/_rels/chart249.xml.rels><?xml version="1.0" encoding="UTF-8" standalone="yes"?>
<Relationships xmlns="http://schemas.openxmlformats.org/package/2006/relationships"><Relationship Id="rId3" Type="http://schemas.microsoft.com/office/2011/relationships/chartStyle" Target="style260.xml"/><Relationship Id="rId2" Type="http://schemas.microsoft.com/office/2011/relationships/chartColorStyle" Target="colors260.xml"/><Relationship Id="rId1" Type="http://schemas.openxmlformats.org/officeDocument/2006/relationships/package" Target="../embeddings/Feuille_Microsoft_Office_Excel246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D:\Etude%202018\UNOP\AFC%20UNOP\Mapping%20UNOP_niveau%20d'istruction_Priv&#233;e.xls" TargetMode="External"/></Relationships>
</file>

<file path=ppt/charts/_rels/chart250.xml.rels><?xml version="1.0" encoding="UTF-8" standalone="yes"?>
<Relationships xmlns="http://schemas.openxmlformats.org/package/2006/relationships"><Relationship Id="rId3" Type="http://schemas.microsoft.com/office/2011/relationships/chartStyle" Target="style261.xml"/><Relationship Id="rId2" Type="http://schemas.microsoft.com/office/2011/relationships/chartColorStyle" Target="colors261.xml"/><Relationship Id="rId1" Type="http://schemas.openxmlformats.org/officeDocument/2006/relationships/package" Target="../embeddings/Feuille_Microsoft_Office_Excel247.xlsx"/></Relationships>
</file>

<file path=ppt/charts/_rels/chart251.xml.rels><?xml version="1.0" encoding="UTF-8" standalone="yes"?>
<Relationships xmlns="http://schemas.openxmlformats.org/package/2006/relationships"><Relationship Id="rId3" Type="http://schemas.microsoft.com/office/2011/relationships/chartStyle" Target="style262.xml"/><Relationship Id="rId2" Type="http://schemas.microsoft.com/office/2011/relationships/chartColorStyle" Target="colors262.xml"/><Relationship Id="rId1" Type="http://schemas.openxmlformats.org/officeDocument/2006/relationships/package" Target="../embeddings/Feuille_Microsoft_Office_Excel248.xlsx"/></Relationships>
</file>

<file path=ppt/charts/_rels/chart252.xml.rels><?xml version="1.0" encoding="UTF-8" standalone="yes"?>
<Relationships xmlns="http://schemas.openxmlformats.org/package/2006/relationships"><Relationship Id="rId3" Type="http://schemas.microsoft.com/office/2011/relationships/chartStyle" Target="style263.xml"/><Relationship Id="rId2" Type="http://schemas.microsoft.com/office/2011/relationships/chartColorStyle" Target="colors263.xml"/><Relationship Id="rId1" Type="http://schemas.openxmlformats.org/officeDocument/2006/relationships/package" Target="../embeddings/Feuille_Microsoft_Office_Excel249.xlsx"/></Relationships>
</file>

<file path=ppt/charts/_rels/chart253.xml.rels><?xml version="1.0" encoding="UTF-8" standalone="yes"?>
<Relationships xmlns="http://schemas.openxmlformats.org/package/2006/relationships"><Relationship Id="rId3" Type="http://schemas.microsoft.com/office/2011/relationships/chartStyle" Target="style264.xml"/><Relationship Id="rId2" Type="http://schemas.microsoft.com/office/2011/relationships/chartColorStyle" Target="colors264.xml"/><Relationship Id="rId1" Type="http://schemas.openxmlformats.org/officeDocument/2006/relationships/package" Target="../embeddings/Feuille_Microsoft_Office_Excel250.xlsx"/></Relationships>
</file>

<file path=ppt/charts/_rels/chart254.xml.rels><?xml version="1.0" encoding="UTF-8" standalone="yes"?>
<Relationships xmlns="http://schemas.openxmlformats.org/package/2006/relationships"><Relationship Id="rId3" Type="http://schemas.microsoft.com/office/2011/relationships/chartStyle" Target="style265.xml"/><Relationship Id="rId2" Type="http://schemas.microsoft.com/office/2011/relationships/chartColorStyle" Target="colors265.xml"/><Relationship Id="rId1" Type="http://schemas.openxmlformats.org/officeDocument/2006/relationships/package" Target="../embeddings/Feuille_Microsoft_Office_Excel251.xlsx"/></Relationships>
</file>

<file path=ppt/charts/_rels/chart255.xml.rels><?xml version="1.0" encoding="UTF-8" standalone="yes"?>
<Relationships xmlns="http://schemas.openxmlformats.org/package/2006/relationships"><Relationship Id="rId3" Type="http://schemas.microsoft.com/office/2011/relationships/chartStyle" Target="style266.xml"/><Relationship Id="rId2" Type="http://schemas.microsoft.com/office/2011/relationships/chartColorStyle" Target="colors266.xml"/><Relationship Id="rId1" Type="http://schemas.openxmlformats.org/officeDocument/2006/relationships/package" Target="../embeddings/Feuille_Microsoft_Office_Excel252.xlsx"/></Relationships>
</file>

<file path=ppt/charts/_rels/chart256.xml.rels><?xml version="1.0" encoding="UTF-8" standalone="yes"?>
<Relationships xmlns="http://schemas.openxmlformats.org/package/2006/relationships"><Relationship Id="rId3" Type="http://schemas.microsoft.com/office/2011/relationships/chartStyle" Target="style267.xml"/><Relationship Id="rId2" Type="http://schemas.microsoft.com/office/2011/relationships/chartColorStyle" Target="colors267.xml"/><Relationship Id="rId1" Type="http://schemas.openxmlformats.org/officeDocument/2006/relationships/package" Target="../embeddings/Feuille_Microsoft_Office_Excel253.xlsx"/></Relationships>
</file>

<file path=ppt/charts/_rels/chart257.xml.rels><?xml version="1.0" encoding="UTF-8" standalone="yes"?>
<Relationships xmlns="http://schemas.openxmlformats.org/package/2006/relationships"><Relationship Id="rId3" Type="http://schemas.microsoft.com/office/2011/relationships/chartStyle" Target="style268.xml"/><Relationship Id="rId2" Type="http://schemas.microsoft.com/office/2011/relationships/chartColorStyle" Target="colors268.xml"/><Relationship Id="rId1" Type="http://schemas.openxmlformats.org/officeDocument/2006/relationships/package" Target="../embeddings/Feuille_Microsoft_Office_Excel254.xlsx"/></Relationships>
</file>

<file path=ppt/charts/_rels/chart258.xml.rels><?xml version="1.0" encoding="UTF-8" standalone="yes"?>
<Relationships xmlns="http://schemas.openxmlformats.org/package/2006/relationships"><Relationship Id="rId3" Type="http://schemas.microsoft.com/office/2011/relationships/chartStyle" Target="style269.xml"/><Relationship Id="rId2" Type="http://schemas.microsoft.com/office/2011/relationships/chartColorStyle" Target="colors269.xml"/><Relationship Id="rId1" Type="http://schemas.openxmlformats.org/officeDocument/2006/relationships/package" Target="../embeddings/Feuille_Microsoft_Office_Excel255.xlsx"/></Relationships>
</file>

<file path=ppt/charts/_rels/chart259.xml.rels><?xml version="1.0" encoding="UTF-8" standalone="yes"?>
<Relationships xmlns="http://schemas.openxmlformats.org/package/2006/relationships"><Relationship Id="rId3" Type="http://schemas.microsoft.com/office/2011/relationships/chartStyle" Target="style270.xml"/><Relationship Id="rId2" Type="http://schemas.microsoft.com/office/2011/relationships/chartColorStyle" Target="colors270.xml"/><Relationship Id="rId1" Type="http://schemas.openxmlformats.org/officeDocument/2006/relationships/package" Target="../embeddings/Feuille_Microsoft_Office_Excel256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Feuille_Microsoft_Office_Excel24.xlsx"/></Relationships>
</file>

<file path=ppt/charts/_rels/chart260.xml.rels><?xml version="1.0" encoding="UTF-8" standalone="yes"?>
<Relationships xmlns="http://schemas.openxmlformats.org/package/2006/relationships"><Relationship Id="rId3" Type="http://schemas.microsoft.com/office/2011/relationships/chartStyle" Target="style271.xml"/><Relationship Id="rId2" Type="http://schemas.microsoft.com/office/2011/relationships/chartColorStyle" Target="colors271.xml"/><Relationship Id="rId1" Type="http://schemas.openxmlformats.org/officeDocument/2006/relationships/package" Target="../embeddings/Feuille_Microsoft_Office_Excel257.xlsx"/></Relationships>
</file>

<file path=ppt/charts/_rels/chart261.xml.rels><?xml version="1.0" encoding="UTF-8" standalone="yes"?>
<Relationships xmlns="http://schemas.openxmlformats.org/package/2006/relationships"><Relationship Id="rId3" Type="http://schemas.microsoft.com/office/2011/relationships/chartStyle" Target="style272.xml"/><Relationship Id="rId2" Type="http://schemas.microsoft.com/office/2011/relationships/chartColorStyle" Target="colors272.xml"/><Relationship Id="rId1" Type="http://schemas.openxmlformats.org/officeDocument/2006/relationships/package" Target="../embeddings/Feuille_Microsoft_Office_Excel258.xlsx"/></Relationships>
</file>

<file path=ppt/charts/_rels/chart262.xml.rels><?xml version="1.0" encoding="UTF-8" standalone="yes"?>
<Relationships xmlns="http://schemas.openxmlformats.org/package/2006/relationships"><Relationship Id="rId3" Type="http://schemas.microsoft.com/office/2011/relationships/chartStyle" Target="style273.xml"/><Relationship Id="rId2" Type="http://schemas.microsoft.com/office/2011/relationships/chartColorStyle" Target="colors273.xml"/><Relationship Id="rId1" Type="http://schemas.openxmlformats.org/officeDocument/2006/relationships/package" Target="../embeddings/Feuille_Microsoft_Office_Excel259.xlsx"/></Relationships>
</file>

<file path=ppt/charts/_rels/chart263.xml.rels><?xml version="1.0" encoding="UTF-8" standalone="yes"?>
<Relationships xmlns="http://schemas.openxmlformats.org/package/2006/relationships"><Relationship Id="rId3" Type="http://schemas.microsoft.com/office/2011/relationships/chartStyle" Target="style274.xml"/><Relationship Id="rId2" Type="http://schemas.microsoft.com/office/2011/relationships/chartColorStyle" Target="colors274.xml"/><Relationship Id="rId1" Type="http://schemas.openxmlformats.org/officeDocument/2006/relationships/package" Target="../embeddings/Feuille_Microsoft_Office_Excel260.xlsx"/></Relationships>
</file>

<file path=ppt/charts/_rels/chart264.xml.rels><?xml version="1.0" encoding="UTF-8" standalone="yes"?>
<Relationships xmlns="http://schemas.openxmlformats.org/package/2006/relationships"><Relationship Id="rId3" Type="http://schemas.microsoft.com/office/2011/relationships/chartStyle" Target="style275.xml"/><Relationship Id="rId2" Type="http://schemas.microsoft.com/office/2011/relationships/chartColorStyle" Target="colors275.xml"/><Relationship Id="rId1" Type="http://schemas.openxmlformats.org/officeDocument/2006/relationships/package" Target="../embeddings/Feuille_Microsoft_Office_Excel261.xlsx"/></Relationships>
</file>

<file path=ppt/charts/_rels/chart265.xml.rels><?xml version="1.0" encoding="UTF-8" standalone="yes"?>
<Relationships xmlns="http://schemas.openxmlformats.org/package/2006/relationships"><Relationship Id="rId3" Type="http://schemas.microsoft.com/office/2011/relationships/chartStyle" Target="style276.xml"/><Relationship Id="rId2" Type="http://schemas.microsoft.com/office/2011/relationships/chartColorStyle" Target="colors276.xml"/><Relationship Id="rId1" Type="http://schemas.openxmlformats.org/officeDocument/2006/relationships/package" Target="../embeddings/Feuille_Microsoft_Office_Excel262.xlsx"/></Relationships>
</file>

<file path=ppt/charts/_rels/chart266.xml.rels><?xml version="1.0" encoding="UTF-8" standalone="yes"?>
<Relationships xmlns="http://schemas.openxmlformats.org/package/2006/relationships"><Relationship Id="rId3" Type="http://schemas.microsoft.com/office/2011/relationships/chartStyle" Target="style277.xml"/><Relationship Id="rId2" Type="http://schemas.microsoft.com/office/2011/relationships/chartColorStyle" Target="colors277.xml"/><Relationship Id="rId1" Type="http://schemas.openxmlformats.org/officeDocument/2006/relationships/package" Target="../embeddings/Feuille_Microsoft_Office_Excel263.xlsx"/></Relationships>
</file>

<file path=ppt/charts/_rels/chart267.xml.rels><?xml version="1.0" encoding="UTF-8" standalone="yes"?>
<Relationships xmlns="http://schemas.openxmlformats.org/package/2006/relationships"><Relationship Id="rId3" Type="http://schemas.microsoft.com/office/2011/relationships/chartStyle" Target="style278.xml"/><Relationship Id="rId2" Type="http://schemas.microsoft.com/office/2011/relationships/chartColorStyle" Target="colors278.xml"/><Relationship Id="rId1" Type="http://schemas.openxmlformats.org/officeDocument/2006/relationships/package" Target="../embeddings/Feuille_Microsoft_Office_Excel264.xlsx"/></Relationships>
</file>

<file path=ppt/charts/_rels/chart268.xml.rels><?xml version="1.0" encoding="UTF-8" standalone="yes"?>
<Relationships xmlns="http://schemas.openxmlformats.org/package/2006/relationships"><Relationship Id="rId3" Type="http://schemas.microsoft.com/office/2011/relationships/chartStyle" Target="style279.xml"/><Relationship Id="rId2" Type="http://schemas.microsoft.com/office/2011/relationships/chartColorStyle" Target="colors279.xml"/><Relationship Id="rId1" Type="http://schemas.openxmlformats.org/officeDocument/2006/relationships/package" Target="../embeddings/Feuille_Microsoft_Office_Excel265.xlsx"/></Relationships>
</file>

<file path=ppt/charts/_rels/chart269.xml.rels><?xml version="1.0" encoding="UTF-8" standalone="yes"?>
<Relationships xmlns="http://schemas.openxmlformats.org/package/2006/relationships"><Relationship Id="rId3" Type="http://schemas.microsoft.com/office/2011/relationships/chartStyle" Target="style280.xml"/><Relationship Id="rId2" Type="http://schemas.microsoft.com/office/2011/relationships/chartColorStyle" Target="colors280.xml"/><Relationship Id="rId1" Type="http://schemas.openxmlformats.org/officeDocument/2006/relationships/package" Target="../embeddings/Feuille_Microsoft_Office_Excel26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Feuille_Microsoft_Office_Excel25.xlsx"/></Relationships>
</file>

<file path=ppt/charts/_rels/chart270.xml.rels><?xml version="1.0" encoding="UTF-8" standalone="yes"?>
<Relationships xmlns="http://schemas.openxmlformats.org/package/2006/relationships"><Relationship Id="rId3" Type="http://schemas.microsoft.com/office/2011/relationships/chartStyle" Target="style281.xml"/><Relationship Id="rId2" Type="http://schemas.microsoft.com/office/2011/relationships/chartColorStyle" Target="colors281.xml"/><Relationship Id="rId1" Type="http://schemas.openxmlformats.org/officeDocument/2006/relationships/package" Target="../embeddings/Feuille_Microsoft_Office_Excel267.xlsx"/></Relationships>
</file>

<file path=ppt/charts/_rels/chart271.xml.rels><?xml version="1.0" encoding="UTF-8" standalone="yes"?>
<Relationships xmlns="http://schemas.openxmlformats.org/package/2006/relationships"><Relationship Id="rId3" Type="http://schemas.microsoft.com/office/2011/relationships/chartStyle" Target="style282.xml"/><Relationship Id="rId2" Type="http://schemas.microsoft.com/office/2011/relationships/chartColorStyle" Target="colors282.xml"/><Relationship Id="rId1" Type="http://schemas.openxmlformats.org/officeDocument/2006/relationships/package" Target="../embeddings/Feuille_Microsoft_Office_Excel268.xlsx"/></Relationships>
</file>

<file path=ppt/charts/_rels/chart272.xml.rels><?xml version="1.0" encoding="UTF-8" standalone="yes"?>
<Relationships xmlns="http://schemas.openxmlformats.org/package/2006/relationships"><Relationship Id="rId3" Type="http://schemas.microsoft.com/office/2011/relationships/chartStyle" Target="style283.xml"/><Relationship Id="rId2" Type="http://schemas.microsoft.com/office/2011/relationships/chartColorStyle" Target="colors283.xml"/><Relationship Id="rId1" Type="http://schemas.openxmlformats.org/officeDocument/2006/relationships/package" Target="../embeddings/Feuille_Microsoft_Office_Excel269.xlsx"/></Relationships>
</file>

<file path=ppt/charts/_rels/chart273.xml.rels><?xml version="1.0" encoding="UTF-8" standalone="yes"?>
<Relationships xmlns="http://schemas.openxmlformats.org/package/2006/relationships"><Relationship Id="rId3" Type="http://schemas.microsoft.com/office/2011/relationships/chartStyle" Target="style284.xml"/><Relationship Id="rId2" Type="http://schemas.microsoft.com/office/2011/relationships/chartColorStyle" Target="colors284.xml"/><Relationship Id="rId1" Type="http://schemas.openxmlformats.org/officeDocument/2006/relationships/package" Target="../embeddings/Feuille_Microsoft_Office_Excel270.xlsx"/></Relationships>
</file>

<file path=ppt/charts/_rels/chart274.xml.rels><?xml version="1.0" encoding="UTF-8" standalone="yes"?>
<Relationships xmlns="http://schemas.openxmlformats.org/package/2006/relationships"><Relationship Id="rId3" Type="http://schemas.microsoft.com/office/2011/relationships/chartStyle" Target="style285.xml"/><Relationship Id="rId2" Type="http://schemas.microsoft.com/office/2011/relationships/chartColorStyle" Target="colors285.xml"/><Relationship Id="rId1" Type="http://schemas.openxmlformats.org/officeDocument/2006/relationships/package" Target="../embeddings/Feuille_Microsoft_Office_Excel271.xlsx"/></Relationships>
</file>

<file path=ppt/charts/_rels/chart275.xml.rels><?xml version="1.0" encoding="UTF-8" standalone="yes"?>
<Relationships xmlns="http://schemas.openxmlformats.org/package/2006/relationships"><Relationship Id="rId3" Type="http://schemas.microsoft.com/office/2011/relationships/chartStyle" Target="style286.xml"/><Relationship Id="rId2" Type="http://schemas.microsoft.com/office/2011/relationships/chartColorStyle" Target="colors286.xml"/><Relationship Id="rId1" Type="http://schemas.openxmlformats.org/officeDocument/2006/relationships/package" Target="../embeddings/Feuille_Microsoft_Office_Excel272.xlsx"/></Relationships>
</file>

<file path=ppt/charts/_rels/chart276.xml.rels><?xml version="1.0" encoding="UTF-8" standalone="yes"?>
<Relationships xmlns="http://schemas.openxmlformats.org/package/2006/relationships"><Relationship Id="rId3" Type="http://schemas.microsoft.com/office/2011/relationships/chartStyle" Target="style287.xml"/><Relationship Id="rId2" Type="http://schemas.microsoft.com/office/2011/relationships/chartColorStyle" Target="colors287.xml"/><Relationship Id="rId1" Type="http://schemas.openxmlformats.org/officeDocument/2006/relationships/package" Target="../embeddings/Feuille_Microsoft_Office_Excel273.xlsx"/></Relationships>
</file>

<file path=ppt/charts/_rels/chart277.xml.rels><?xml version="1.0" encoding="UTF-8" standalone="yes"?>
<Relationships xmlns="http://schemas.openxmlformats.org/package/2006/relationships"><Relationship Id="rId3" Type="http://schemas.microsoft.com/office/2011/relationships/chartStyle" Target="style288.xml"/><Relationship Id="rId2" Type="http://schemas.microsoft.com/office/2011/relationships/chartColorStyle" Target="colors288.xml"/><Relationship Id="rId1" Type="http://schemas.openxmlformats.org/officeDocument/2006/relationships/package" Target="../embeddings/Feuille_Microsoft_Office_Excel274.xlsx"/></Relationships>
</file>

<file path=ppt/charts/_rels/chart278.xml.rels><?xml version="1.0" encoding="UTF-8" standalone="yes"?>
<Relationships xmlns="http://schemas.openxmlformats.org/package/2006/relationships"><Relationship Id="rId3" Type="http://schemas.microsoft.com/office/2011/relationships/chartStyle" Target="style289.xml"/><Relationship Id="rId2" Type="http://schemas.microsoft.com/office/2011/relationships/chartColorStyle" Target="colors289.xml"/><Relationship Id="rId1" Type="http://schemas.openxmlformats.org/officeDocument/2006/relationships/package" Target="../embeddings/Feuille_Microsoft_Office_Excel275.xlsx"/></Relationships>
</file>

<file path=ppt/charts/_rels/chart279.xml.rels><?xml version="1.0" encoding="UTF-8" standalone="yes"?>
<Relationships xmlns="http://schemas.openxmlformats.org/package/2006/relationships"><Relationship Id="rId3" Type="http://schemas.microsoft.com/office/2011/relationships/chartStyle" Target="style290.xml"/><Relationship Id="rId2" Type="http://schemas.microsoft.com/office/2011/relationships/chartColorStyle" Target="colors290.xml"/><Relationship Id="rId1" Type="http://schemas.openxmlformats.org/officeDocument/2006/relationships/package" Target="../embeddings/Feuille_Microsoft_Office_Excel276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Feuille_Microsoft_Office_Excel26.xlsx"/></Relationships>
</file>

<file path=ppt/charts/_rels/chart280.xml.rels><?xml version="1.0" encoding="UTF-8" standalone="yes"?>
<Relationships xmlns="http://schemas.openxmlformats.org/package/2006/relationships"><Relationship Id="rId3" Type="http://schemas.microsoft.com/office/2011/relationships/chartStyle" Target="style291.xml"/><Relationship Id="rId2" Type="http://schemas.microsoft.com/office/2011/relationships/chartColorStyle" Target="colors291.xml"/><Relationship Id="rId1" Type="http://schemas.openxmlformats.org/officeDocument/2006/relationships/package" Target="../embeddings/Feuille_Microsoft_Office_Excel277.xlsx"/></Relationships>
</file>

<file path=ppt/charts/_rels/chart281.xml.rels><?xml version="1.0" encoding="UTF-8" standalone="yes"?>
<Relationships xmlns="http://schemas.openxmlformats.org/package/2006/relationships"><Relationship Id="rId3" Type="http://schemas.microsoft.com/office/2011/relationships/chartStyle" Target="style292.xml"/><Relationship Id="rId2" Type="http://schemas.microsoft.com/office/2011/relationships/chartColorStyle" Target="colors292.xml"/><Relationship Id="rId1" Type="http://schemas.openxmlformats.org/officeDocument/2006/relationships/package" Target="../embeddings/Feuille_Microsoft_Office_Excel278.xlsx"/></Relationships>
</file>

<file path=ppt/charts/_rels/chart282.xml.rels><?xml version="1.0" encoding="UTF-8" standalone="yes"?>
<Relationships xmlns="http://schemas.openxmlformats.org/package/2006/relationships"><Relationship Id="rId3" Type="http://schemas.microsoft.com/office/2011/relationships/chartStyle" Target="style293.xml"/><Relationship Id="rId2" Type="http://schemas.microsoft.com/office/2011/relationships/chartColorStyle" Target="colors293.xml"/><Relationship Id="rId1" Type="http://schemas.openxmlformats.org/officeDocument/2006/relationships/package" Target="../embeddings/Feuille_Microsoft_Office_Excel279.xlsx"/></Relationships>
</file>

<file path=ppt/charts/_rels/chart283.xml.rels><?xml version="1.0" encoding="UTF-8" standalone="yes"?>
<Relationships xmlns="http://schemas.openxmlformats.org/package/2006/relationships"><Relationship Id="rId3" Type="http://schemas.microsoft.com/office/2011/relationships/chartStyle" Target="style294.xml"/><Relationship Id="rId2" Type="http://schemas.microsoft.com/office/2011/relationships/chartColorStyle" Target="colors294.xml"/><Relationship Id="rId1" Type="http://schemas.openxmlformats.org/officeDocument/2006/relationships/package" Target="../embeddings/Feuille_Microsoft_Office_Excel280.xlsx"/></Relationships>
</file>

<file path=ppt/charts/_rels/chart284.xml.rels><?xml version="1.0" encoding="UTF-8" standalone="yes"?>
<Relationships xmlns="http://schemas.openxmlformats.org/package/2006/relationships"><Relationship Id="rId3" Type="http://schemas.microsoft.com/office/2011/relationships/chartStyle" Target="style295.xml"/><Relationship Id="rId2" Type="http://schemas.microsoft.com/office/2011/relationships/chartColorStyle" Target="colors295.xml"/><Relationship Id="rId1" Type="http://schemas.openxmlformats.org/officeDocument/2006/relationships/package" Target="../embeddings/Feuille_Microsoft_Office_Excel281.xlsx"/></Relationships>
</file>

<file path=ppt/charts/_rels/chart285.xml.rels><?xml version="1.0" encoding="UTF-8" standalone="yes"?>
<Relationships xmlns="http://schemas.openxmlformats.org/package/2006/relationships"><Relationship Id="rId3" Type="http://schemas.microsoft.com/office/2011/relationships/chartStyle" Target="style296.xml"/><Relationship Id="rId2" Type="http://schemas.microsoft.com/office/2011/relationships/chartColorStyle" Target="colors296.xml"/><Relationship Id="rId1" Type="http://schemas.openxmlformats.org/officeDocument/2006/relationships/package" Target="../embeddings/Feuille_Microsoft_Office_Excel282.xlsx"/></Relationships>
</file>

<file path=ppt/charts/_rels/chart286.xml.rels><?xml version="1.0" encoding="UTF-8" standalone="yes"?>
<Relationships xmlns="http://schemas.openxmlformats.org/package/2006/relationships"><Relationship Id="rId3" Type="http://schemas.microsoft.com/office/2011/relationships/chartStyle" Target="style297.xml"/><Relationship Id="rId2" Type="http://schemas.microsoft.com/office/2011/relationships/chartColorStyle" Target="colors297.xml"/><Relationship Id="rId1" Type="http://schemas.openxmlformats.org/officeDocument/2006/relationships/package" Target="../embeddings/Feuille_Microsoft_Office_Excel283.xlsx"/></Relationships>
</file>

<file path=ppt/charts/_rels/chart287.xml.rels><?xml version="1.0" encoding="UTF-8" standalone="yes"?>
<Relationships xmlns="http://schemas.openxmlformats.org/package/2006/relationships"><Relationship Id="rId3" Type="http://schemas.microsoft.com/office/2011/relationships/chartStyle" Target="style298.xml"/><Relationship Id="rId2" Type="http://schemas.microsoft.com/office/2011/relationships/chartColorStyle" Target="colors298.xml"/><Relationship Id="rId1" Type="http://schemas.openxmlformats.org/officeDocument/2006/relationships/package" Target="../embeddings/Feuille_Microsoft_Office_Excel284.xlsx"/></Relationships>
</file>

<file path=ppt/charts/_rels/chart288.xml.rels><?xml version="1.0" encoding="UTF-8" standalone="yes"?>
<Relationships xmlns="http://schemas.openxmlformats.org/package/2006/relationships"><Relationship Id="rId3" Type="http://schemas.microsoft.com/office/2011/relationships/chartStyle" Target="style299.xml"/><Relationship Id="rId2" Type="http://schemas.microsoft.com/office/2011/relationships/chartColorStyle" Target="colors299.xml"/><Relationship Id="rId1" Type="http://schemas.openxmlformats.org/officeDocument/2006/relationships/package" Target="../embeddings/Feuille_Microsoft_Office_Excel285.xlsx"/></Relationships>
</file>

<file path=ppt/charts/_rels/chart289.xml.rels><?xml version="1.0" encoding="UTF-8" standalone="yes"?>
<Relationships xmlns="http://schemas.openxmlformats.org/package/2006/relationships"><Relationship Id="rId3" Type="http://schemas.microsoft.com/office/2011/relationships/chartStyle" Target="style300.xml"/><Relationship Id="rId2" Type="http://schemas.microsoft.com/office/2011/relationships/chartColorStyle" Target="colors300.xml"/><Relationship Id="rId1" Type="http://schemas.openxmlformats.org/officeDocument/2006/relationships/package" Target="../embeddings/Feuille_Microsoft_Office_Excel286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Feuille_Microsoft_Office_Excel27.xlsx"/></Relationships>
</file>

<file path=ppt/charts/_rels/chart290.xml.rels><?xml version="1.0" encoding="UTF-8" standalone="yes"?>
<Relationships xmlns="http://schemas.openxmlformats.org/package/2006/relationships"><Relationship Id="rId3" Type="http://schemas.microsoft.com/office/2011/relationships/chartStyle" Target="style301.xml"/><Relationship Id="rId2" Type="http://schemas.microsoft.com/office/2011/relationships/chartColorStyle" Target="colors301.xml"/><Relationship Id="rId1" Type="http://schemas.openxmlformats.org/officeDocument/2006/relationships/package" Target="../embeddings/Feuille_Microsoft_Office_Excel287.xlsx"/></Relationships>
</file>

<file path=ppt/charts/_rels/chart291.xml.rels><?xml version="1.0" encoding="UTF-8" standalone="yes"?>
<Relationships xmlns="http://schemas.openxmlformats.org/package/2006/relationships"><Relationship Id="rId3" Type="http://schemas.microsoft.com/office/2011/relationships/chartStyle" Target="style302.xml"/><Relationship Id="rId2" Type="http://schemas.microsoft.com/office/2011/relationships/chartColorStyle" Target="colors302.xml"/><Relationship Id="rId1" Type="http://schemas.openxmlformats.org/officeDocument/2006/relationships/package" Target="../embeddings/Feuille_Microsoft_Office_Excel288.xlsx"/></Relationships>
</file>

<file path=ppt/charts/_rels/chart292.xml.rels><?xml version="1.0" encoding="UTF-8" standalone="yes"?>
<Relationships xmlns="http://schemas.openxmlformats.org/package/2006/relationships"><Relationship Id="rId3" Type="http://schemas.microsoft.com/office/2011/relationships/chartStyle" Target="style303.xml"/><Relationship Id="rId2" Type="http://schemas.microsoft.com/office/2011/relationships/chartColorStyle" Target="colors303.xml"/><Relationship Id="rId1" Type="http://schemas.openxmlformats.org/officeDocument/2006/relationships/package" Target="../embeddings/Feuille_Microsoft_Office_Excel289.xlsx"/></Relationships>
</file>

<file path=ppt/charts/_rels/chart293.xml.rels><?xml version="1.0" encoding="UTF-8" standalone="yes"?>
<Relationships xmlns="http://schemas.openxmlformats.org/package/2006/relationships"><Relationship Id="rId3" Type="http://schemas.microsoft.com/office/2011/relationships/chartStyle" Target="style304.xml"/><Relationship Id="rId2" Type="http://schemas.microsoft.com/office/2011/relationships/chartColorStyle" Target="colors304.xml"/><Relationship Id="rId1" Type="http://schemas.openxmlformats.org/officeDocument/2006/relationships/package" Target="../embeddings/Feuille_Microsoft_Office_Excel290.xlsx"/></Relationships>
</file>

<file path=ppt/charts/_rels/chart294.xml.rels><?xml version="1.0" encoding="UTF-8" standalone="yes"?>
<Relationships xmlns="http://schemas.openxmlformats.org/package/2006/relationships"><Relationship Id="rId3" Type="http://schemas.microsoft.com/office/2011/relationships/chartStyle" Target="style305.xml"/><Relationship Id="rId2" Type="http://schemas.microsoft.com/office/2011/relationships/chartColorStyle" Target="colors305.xml"/><Relationship Id="rId1" Type="http://schemas.openxmlformats.org/officeDocument/2006/relationships/package" Target="../embeddings/Feuille_Microsoft_Office_Excel291.xlsx"/></Relationships>
</file>

<file path=ppt/charts/_rels/chart295.xml.rels><?xml version="1.0" encoding="UTF-8" standalone="yes"?>
<Relationships xmlns="http://schemas.openxmlformats.org/package/2006/relationships"><Relationship Id="rId3" Type="http://schemas.microsoft.com/office/2011/relationships/chartStyle" Target="style306.xml"/><Relationship Id="rId2" Type="http://schemas.microsoft.com/office/2011/relationships/chartColorStyle" Target="colors306.xml"/><Relationship Id="rId1" Type="http://schemas.openxmlformats.org/officeDocument/2006/relationships/package" Target="../embeddings/Feuille_Microsoft_Office_Excel292.xlsx"/></Relationships>
</file>

<file path=ppt/charts/_rels/chart296.xml.rels><?xml version="1.0" encoding="UTF-8" standalone="yes"?>
<Relationships xmlns="http://schemas.openxmlformats.org/package/2006/relationships"><Relationship Id="rId3" Type="http://schemas.microsoft.com/office/2011/relationships/chartStyle" Target="style311.xml"/><Relationship Id="rId2" Type="http://schemas.microsoft.com/office/2011/relationships/chartColorStyle" Target="colors311.xml"/><Relationship Id="rId1" Type="http://schemas.openxmlformats.org/officeDocument/2006/relationships/oleObject" Target="file:///D:\Etude%202018\UNOP\AFC%20UNOP\AFC%20Q40%20r&#233;gion%20(1).xls" TargetMode="External"/></Relationships>
</file>

<file path=ppt/charts/_rels/chart297.xml.rels><?xml version="1.0" encoding="UTF-8" standalone="yes"?>
<Relationships xmlns="http://schemas.openxmlformats.org/package/2006/relationships"><Relationship Id="rId3" Type="http://schemas.microsoft.com/office/2011/relationships/chartStyle" Target="style312.xml"/><Relationship Id="rId2" Type="http://schemas.microsoft.com/office/2011/relationships/chartColorStyle" Target="colors312.xml"/><Relationship Id="rId1" Type="http://schemas.openxmlformats.org/officeDocument/2006/relationships/oleObject" Target="file:///D:\Etude%202018\UNOP\AFC%20UNOP\AFC%20Q40_Nivea%20d'instruction.xls" TargetMode="External"/></Relationships>
</file>

<file path=ppt/charts/_rels/chart298.xml.rels><?xml version="1.0" encoding="UTF-8" standalone="yes"?>
<Relationships xmlns="http://schemas.openxmlformats.org/package/2006/relationships"><Relationship Id="rId3" Type="http://schemas.microsoft.com/office/2011/relationships/chartStyle" Target="style313.xml"/><Relationship Id="rId2" Type="http://schemas.microsoft.com/office/2011/relationships/chartColorStyle" Target="colors313.xml"/><Relationship Id="rId1" Type="http://schemas.openxmlformats.org/officeDocument/2006/relationships/package" Target="../embeddings/Feuille_Microsoft_Office_Excel293.xlsx"/></Relationships>
</file>

<file path=ppt/charts/_rels/chart299.xml.rels><?xml version="1.0" encoding="UTF-8" standalone="yes"?>
<Relationships xmlns="http://schemas.openxmlformats.org/package/2006/relationships"><Relationship Id="rId3" Type="http://schemas.microsoft.com/office/2011/relationships/chartStyle" Target="style314.xml"/><Relationship Id="rId2" Type="http://schemas.microsoft.com/office/2011/relationships/chartColorStyle" Target="colors314.xml"/><Relationship Id="rId1" Type="http://schemas.openxmlformats.org/officeDocument/2006/relationships/package" Target="../embeddings/Feuille_Microsoft_Office_Excel294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euille_Microsoft_Office_Excel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Feuille_Microsoft_Office_Excel28.xlsx"/></Relationships>
</file>

<file path=ppt/charts/_rels/chart300.xml.rels><?xml version="1.0" encoding="UTF-8" standalone="yes"?>
<Relationships xmlns="http://schemas.openxmlformats.org/package/2006/relationships"><Relationship Id="rId3" Type="http://schemas.microsoft.com/office/2011/relationships/chartStyle" Target="style315.xml"/><Relationship Id="rId2" Type="http://schemas.microsoft.com/office/2011/relationships/chartColorStyle" Target="colors315.xml"/><Relationship Id="rId1" Type="http://schemas.openxmlformats.org/officeDocument/2006/relationships/package" Target="../embeddings/Feuille_Microsoft_Office_Excel295.xlsx"/></Relationships>
</file>

<file path=ppt/charts/_rels/chart301.xml.rels><?xml version="1.0" encoding="UTF-8" standalone="yes"?>
<Relationships xmlns="http://schemas.openxmlformats.org/package/2006/relationships"><Relationship Id="rId3" Type="http://schemas.microsoft.com/office/2011/relationships/chartStyle" Target="style316.xml"/><Relationship Id="rId2" Type="http://schemas.microsoft.com/office/2011/relationships/chartColorStyle" Target="colors316.xml"/><Relationship Id="rId1" Type="http://schemas.openxmlformats.org/officeDocument/2006/relationships/package" Target="../embeddings/Feuille_Microsoft_Office_Excel296.xlsx"/></Relationships>
</file>

<file path=ppt/charts/_rels/chart302.xml.rels><?xml version="1.0" encoding="UTF-8" standalone="yes"?>
<Relationships xmlns="http://schemas.openxmlformats.org/package/2006/relationships"><Relationship Id="rId3" Type="http://schemas.microsoft.com/office/2011/relationships/chartStyle" Target="style317.xml"/><Relationship Id="rId2" Type="http://schemas.microsoft.com/office/2011/relationships/chartColorStyle" Target="colors317.xml"/><Relationship Id="rId1" Type="http://schemas.openxmlformats.org/officeDocument/2006/relationships/package" Target="../embeddings/Feuille_Microsoft_Office_Excel297.xlsx"/></Relationships>
</file>

<file path=ppt/charts/_rels/chart303.xml.rels><?xml version="1.0" encoding="UTF-8" standalone="yes"?>
<Relationships xmlns="http://schemas.openxmlformats.org/package/2006/relationships"><Relationship Id="rId3" Type="http://schemas.microsoft.com/office/2011/relationships/chartStyle" Target="style318.xml"/><Relationship Id="rId2" Type="http://schemas.microsoft.com/office/2011/relationships/chartColorStyle" Target="colors318.xml"/><Relationship Id="rId1" Type="http://schemas.openxmlformats.org/officeDocument/2006/relationships/package" Target="../embeddings/Feuille_Microsoft_Office_Excel298.xlsx"/></Relationships>
</file>

<file path=ppt/charts/_rels/chart304.xml.rels><?xml version="1.0" encoding="UTF-8" standalone="yes"?>
<Relationships xmlns="http://schemas.openxmlformats.org/package/2006/relationships"><Relationship Id="rId3" Type="http://schemas.microsoft.com/office/2011/relationships/chartStyle" Target="style322.xml"/><Relationship Id="rId2" Type="http://schemas.microsoft.com/office/2011/relationships/chartColorStyle" Target="colors322.xml"/><Relationship Id="rId1" Type="http://schemas.openxmlformats.org/officeDocument/2006/relationships/package" Target="../embeddings/Feuille_Microsoft_Office_Excel299.xlsx"/></Relationships>
</file>

<file path=ppt/charts/_rels/chart305.xml.rels><?xml version="1.0" encoding="UTF-8" standalone="yes"?>
<Relationships xmlns="http://schemas.openxmlformats.org/package/2006/relationships"><Relationship Id="rId3" Type="http://schemas.microsoft.com/office/2011/relationships/chartStyle" Target="style323.xml"/><Relationship Id="rId2" Type="http://schemas.microsoft.com/office/2011/relationships/chartColorStyle" Target="colors323.xml"/><Relationship Id="rId1" Type="http://schemas.openxmlformats.org/officeDocument/2006/relationships/package" Target="../embeddings/Feuille_Microsoft_Office_Excel300.xlsx"/></Relationships>
</file>

<file path=ppt/charts/_rels/chart306.xml.rels><?xml version="1.0" encoding="UTF-8" standalone="yes"?>
<Relationships xmlns="http://schemas.openxmlformats.org/package/2006/relationships"><Relationship Id="rId3" Type="http://schemas.microsoft.com/office/2011/relationships/chartStyle" Target="style344.xml"/><Relationship Id="rId2" Type="http://schemas.microsoft.com/office/2011/relationships/chartColorStyle" Target="colors344.xml"/><Relationship Id="rId1" Type="http://schemas.openxmlformats.org/officeDocument/2006/relationships/package" Target="../embeddings/Feuille_Microsoft_Office_Excel301.xlsx"/></Relationships>
</file>

<file path=ppt/charts/_rels/chart307.xml.rels><?xml version="1.0" encoding="UTF-8" standalone="yes"?>
<Relationships xmlns="http://schemas.openxmlformats.org/package/2006/relationships"><Relationship Id="rId3" Type="http://schemas.microsoft.com/office/2011/relationships/chartStyle" Target="style345.xml"/><Relationship Id="rId2" Type="http://schemas.microsoft.com/office/2011/relationships/chartColorStyle" Target="colors345.xml"/><Relationship Id="rId1" Type="http://schemas.openxmlformats.org/officeDocument/2006/relationships/package" Target="../embeddings/Feuille_Microsoft_Office_Excel302.xlsx"/></Relationships>
</file>

<file path=ppt/charts/_rels/chart308.xml.rels><?xml version="1.0" encoding="UTF-8" standalone="yes"?>
<Relationships xmlns="http://schemas.openxmlformats.org/package/2006/relationships"><Relationship Id="rId3" Type="http://schemas.microsoft.com/office/2011/relationships/chartStyle" Target="style346.xml"/><Relationship Id="rId2" Type="http://schemas.microsoft.com/office/2011/relationships/chartColorStyle" Target="colors346.xml"/><Relationship Id="rId1" Type="http://schemas.openxmlformats.org/officeDocument/2006/relationships/package" Target="../embeddings/Feuille_Microsoft_Office_Excel303.xlsx"/></Relationships>
</file>

<file path=ppt/charts/_rels/chart309.xml.rels><?xml version="1.0" encoding="UTF-8" standalone="yes"?>
<Relationships xmlns="http://schemas.openxmlformats.org/package/2006/relationships"><Relationship Id="rId3" Type="http://schemas.microsoft.com/office/2011/relationships/chartStyle" Target="style347.xml"/><Relationship Id="rId2" Type="http://schemas.microsoft.com/office/2011/relationships/chartColorStyle" Target="colors347.xml"/><Relationship Id="rId1" Type="http://schemas.openxmlformats.org/officeDocument/2006/relationships/package" Target="../embeddings/Feuille_Microsoft_Office_Excel304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Feuille_Microsoft_Office_Excel29.xlsx"/></Relationships>
</file>

<file path=ppt/charts/_rels/chart310.xml.rels><?xml version="1.0" encoding="UTF-8" standalone="yes"?>
<Relationships xmlns="http://schemas.openxmlformats.org/package/2006/relationships"><Relationship Id="rId3" Type="http://schemas.microsoft.com/office/2011/relationships/chartStyle" Target="style348.xml"/><Relationship Id="rId2" Type="http://schemas.microsoft.com/office/2011/relationships/chartColorStyle" Target="colors348.xml"/><Relationship Id="rId1" Type="http://schemas.openxmlformats.org/officeDocument/2006/relationships/package" Target="../embeddings/Feuille_Microsoft_Office_Excel305.xlsx"/></Relationships>
</file>

<file path=ppt/charts/_rels/chart311.xml.rels><?xml version="1.0" encoding="UTF-8" standalone="yes"?>
<Relationships xmlns="http://schemas.openxmlformats.org/package/2006/relationships"><Relationship Id="rId3" Type="http://schemas.microsoft.com/office/2011/relationships/chartStyle" Target="style349.xml"/><Relationship Id="rId2" Type="http://schemas.microsoft.com/office/2011/relationships/chartColorStyle" Target="colors349.xml"/><Relationship Id="rId1" Type="http://schemas.openxmlformats.org/officeDocument/2006/relationships/package" Target="../embeddings/Feuille_Microsoft_Office_Excel306.xlsx"/></Relationships>
</file>

<file path=ppt/charts/_rels/chart312.xml.rels><?xml version="1.0" encoding="UTF-8" standalone="yes"?>
<Relationships xmlns="http://schemas.openxmlformats.org/package/2006/relationships"><Relationship Id="rId3" Type="http://schemas.microsoft.com/office/2011/relationships/chartStyle" Target="style350.xml"/><Relationship Id="rId2" Type="http://schemas.microsoft.com/office/2011/relationships/chartColorStyle" Target="colors350.xml"/><Relationship Id="rId1" Type="http://schemas.openxmlformats.org/officeDocument/2006/relationships/package" Target="../embeddings/Feuille_Microsoft_Office_Excel307.xlsx"/></Relationships>
</file>

<file path=ppt/charts/_rels/chart313.xml.rels><?xml version="1.0" encoding="UTF-8" standalone="yes"?>
<Relationships xmlns="http://schemas.openxmlformats.org/package/2006/relationships"><Relationship Id="rId3" Type="http://schemas.microsoft.com/office/2011/relationships/chartStyle" Target="style351.xml"/><Relationship Id="rId2" Type="http://schemas.microsoft.com/office/2011/relationships/chartColorStyle" Target="colors351.xml"/><Relationship Id="rId1" Type="http://schemas.openxmlformats.org/officeDocument/2006/relationships/package" Target="../embeddings/Feuille_Microsoft_Office_Excel308.xlsx"/></Relationships>
</file>

<file path=ppt/charts/_rels/chart314.xml.rels><?xml version="1.0" encoding="UTF-8" standalone="yes"?>
<Relationships xmlns="http://schemas.openxmlformats.org/package/2006/relationships"><Relationship Id="rId3" Type="http://schemas.microsoft.com/office/2011/relationships/chartStyle" Target="style352.xml"/><Relationship Id="rId2" Type="http://schemas.microsoft.com/office/2011/relationships/chartColorStyle" Target="colors352.xml"/><Relationship Id="rId1" Type="http://schemas.openxmlformats.org/officeDocument/2006/relationships/package" Target="../embeddings/Feuille_Microsoft_Office_Excel309.xlsx"/></Relationships>
</file>

<file path=ppt/charts/_rels/chart315.xml.rels><?xml version="1.0" encoding="UTF-8" standalone="yes"?>
<Relationships xmlns="http://schemas.openxmlformats.org/package/2006/relationships"><Relationship Id="rId3" Type="http://schemas.microsoft.com/office/2011/relationships/chartStyle" Target="style353.xml"/><Relationship Id="rId2" Type="http://schemas.microsoft.com/office/2011/relationships/chartColorStyle" Target="colors353.xml"/><Relationship Id="rId1" Type="http://schemas.openxmlformats.org/officeDocument/2006/relationships/package" Target="../embeddings/Feuille_Microsoft_Office_Excel310.xlsx"/></Relationships>
</file>

<file path=ppt/charts/_rels/chart316.xml.rels><?xml version="1.0" encoding="UTF-8" standalone="yes"?>
<Relationships xmlns="http://schemas.openxmlformats.org/package/2006/relationships"><Relationship Id="rId3" Type="http://schemas.microsoft.com/office/2011/relationships/chartStyle" Target="style354.xml"/><Relationship Id="rId2" Type="http://schemas.microsoft.com/office/2011/relationships/chartColorStyle" Target="colors354.xml"/><Relationship Id="rId1" Type="http://schemas.openxmlformats.org/officeDocument/2006/relationships/package" Target="../embeddings/Feuille_Microsoft_Office_Excel311.xlsx"/></Relationships>
</file>

<file path=ppt/charts/_rels/chart317.xml.rels><?xml version="1.0" encoding="UTF-8" standalone="yes"?>
<Relationships xmlns="http://schemas.openxmlformats.org/package/2006/relationships"><Relationship Id="rId3" Type="http://schemas.microsoft.com/office/2011/relationships/chartStyle" Target="style355.xml"/><Relationship Id="rId2" Type="http://schemas.microsoft.com/office/2011/relationships/chartColorStyle" Target="colors355.xml"/><Relationship Id="rId1" Type="http://schemas.openxmlformats.org/officeDocument/2006/relationships/package" Target="../embeddings/Feuille_Microsoft_Office_Excel312.xlsx"/></Relationships>
</file>

<file path=ppt/charts/_rels/chart318.xml.rels><?xml version="1.0" encoding="UTF-8" standalone="yes"?>
<Relationships xmlns="http://schemas.openxmlformats.org/package/2006/relationships"><Relationship Id="rId3" Type="http://schemas.microsoft.com/office/2011/relationships/chartStyle" Target="style356.xml"/><Relationship Id="rId2" Type="http://schemas.microsoft.com/office/2011/relationships/chartColorStyle" Target="colors356.xml"/><Relationship Id="rId1" Type="http://schemas.openxmlformats.org/officeDocument/2006/relationships/package" Target="../embeddings/Feuille_Microsoft_Office_Excel313.xlsx"/></Relationships>
</file>

<file path=ppt/charts/_rels/chart319.xml.rels><?xml version="1.0" encoding="UTF-8" standalone="yes"?>
<Relationships xmlns="http://schemas.openxmlformats.org/package/2006/relationships"><Relationship Id="rId3" Type="http://schemas.microsoft.com/office/2011/relationships/chartStyle" Target="style357.xml"/><Relationship Id="rId2" Type="http://schemas.microsoft.com/office/2011/relationships/chartColorStyle" Target="colors357.xml"/><Relationship Id="rId1" Type="http://schemas.openxmlformats.org/officeDocument/2006/relationships/package" Target="../embeddings/Feuille_Microsoft_Office_Excel314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Feuille_Microsoft_Office_Excel30.xlsx"/></Relationships>
</file>

<file path=ppt/charts/_rels/chart320.xml.rels><?xml version="1.0" encoding="UTF-8" standalone="yes"?>
<Relationships xmlns="http://schemas.openxmlformats.org/package/2006/relationships"><Relationship Id="rId3" Type="http://schemas.microsoft.com/office/2011/relationships/chartStyle" Target="style358.xml"/><Relationship Id="rId2" Type="http://schemas.microsoft.com/office/2011/relationships/chartColorStyle" Target="colors358.xml"/><Relationship Id="rId1" Type="http://schemas.openxmlformats.org/officeDocument/2006/relationships/package" Target="../embeddings/Feuille_Microsoft_Office_Excel315.xlsx"/></Relationships>
</file>

<file path=ppt/charts/_rels/chart321.xml.rels><?xml version="1.0" encoding="UTF-8" standalone="yes"?>
<Relationships xmlns="http://schemas.openxmlformats.org/package/2006/relationships"><Relationship Id="rId3" Type="http://schemas.microsoft.com/office/2011/relationships/chartStyle" Target="style359.xml"/><Relationship Id="rId2" Type="http://schemas.microsoft.com/office/2011/relationships/chartColorStyle" Target="colors359.xml"/><Relationship Id="rId1" Type="http://schemas.openxmlformats.org/officeDocument/2006/relationships/package" Target="../embeddings/Feuille_Microsoft_Office_Excel316.xlsx"/></Relationships>
</file>

<file path=ppt/charts/_rels/chart322.xml.rels><?xml version="1.0" encoding="UTF-8" standalone="yes"?>
<Relationships xmlns="http://schemas.openxmlformats.org/package/2006/relationships"><Relationship Id="rId3" Type="http://schemas.microsoft.com/office/2011/relationships/chartStyle" Target="style360.xml"/><Relationship Id="rId2" Type="http://schemas.microsoft.com/office/2011/relationships/chartColorStyle" Target="colors360.xml"/><Relationship Id="rId1" Type="http://schemas.openxmlformats.org/officeDocument/2006/relationships/package" Target="../embeddings/Feuille_Microsoft_Office_Excel317.xlsx"/></Relationships>
</file>

<file path=ppt/charts/_rels/chart323.xml.rels><?xml version="1.0" encoding="UTF-8" standalone="yes"?>
<Relationships xmlns="http://schemas.openxmlformats.org/package/2006/relationships"><Relationship Id="rId3" Type="http://schemas.microsoft.com/office/2011/relationships/chartStyle" Target="style361.xml"/><Relationship Id="rId2" Type="http://schemas.microsoft.com/office/2011/relationships/chartColorStyle" Target="colors361.xml"/><Relationship Id="rId1" Type="http://schemas.openxmlformats.org/officeDocument/2006/relationships/package" Target="../embeddings/Feuille_Microsoft_Office_Excel318.xlsx"/></Relationships>
</file>

<file path=ppt/charts/_rels/chart324.xml.rels><?xml version="1.0" encoding="UTF-8" standalone="yes"?>
<Relationships xmlns="http://schemas.openxmlformats.org/package/2006/relationships"><Relationship Id="rId3" Type="http://schemas.microsoft.com/office/2011/relationships/chartStyle" Target="style362.xml"/><Relationship Id="rId2" Type="http://schemas.microsoft.com/office/2011/relationships/chartColorStyle" Target="colors362.xml"/><Relationship Id="rId1" Type="http://schemas.openxmlformats.org/officeDocument/2006/relationships/package" Target="../embeddings/Feuille_Microsoft_Office_Excel319.xlsx"/></Relationships>
</file>

<file path=ppt/charts/_rels/chart325.xml.rels><?xml version="1.0" encoding="UTF-8" standalone="yes"?>
<Relationships xmlns="http://schemas.openxmlformats.org/package/2006/relationships"><Relationship Id="rId3" Type="http://schemas.microsoft.com/office/2011/relationships/chartStyle" Target="style363.xml"/><Relationship Id="rId2" Type="http://schemas.microsoft.com/office/2011/relationships/chartColorStyle" Target="colors363.xml"/><Relationship Id="rId1" Type="http://schemas.openxmlformats.org/officeDocument/2006/relationships/package" Target="../embeddings/Feuille_Microsoft_Office_Excel320.xlsx"/></Relationships>
</file>

<file path=ppt/charts/_rels/chart326.xml.rels><?xml version="1.0" encoding="UTF-8" standalone="yes"?>
<Relationships xmlns="http://schemas.openxmlformats.org/package/2006/relationships"><Relationship Id="rId3" Type="http://schemas.microsoft.com/office/2011/relationships/chartStyle" Target="style364.xml"/><Relationship Id="rId2" Type="http://schemas.microsoft.com/office/2011/relationships/chartColorStyle" Target="colors364.xml"/><Relationship Id="rId1" Type="http://schemas.openxmlformats.org/officeDocument/2006/relationships/package" Target="../embeddings/Feuille_Microsoft_Office_Excel321.xlsx"/></Relationships>
</file>

<file path=ppt/charts/_rels/chart327.xml.rels><?xml version="1.0" encoding="UTF-8" standalone="yes"?>
<Relationships xmlns="http://schemas.openxmlformats.org/package/2006/relationships"><Relationship Id="rId3" Type="http://schemas.microsoft.com/office/2011/relationships/chartStyle" Target="style365.xml"/><Relationship Id="rId2" Type="http://schemas.microsoft.com/office/2011/relationships/chartColorStyle" Target="colors365.xml"/><Relationship Id="rId1" Type="http://schemas.openxmlformats.org/officeDocument/2006/relationships/package" Target="../embeddings/Feuille_Microsoft_Office_Excel322.xlsx"/></Relationships>
</file>

<file path=ppt/charts/_rels/chart328.xml.rels><?xml version="1.0" encoding="UTF-8" standalone="yes"?>
<Relationships xmlns="http://schemas.openxmlformats.org/package/2006/relationships"><Relationship Id="rId3" Type="http://schemas.microsoft.com/office/2011/relationships/chartStyle" Target="style366.xml"/><Relationship Id="rId2" Type="http://schemas.microsoft.com/office/2011/relationships/chartColorStyle" Target="colors366.xml"/><Relationship Id="rId1" Type="http://schemas.openxmlformats.org/officeDocument/2006/relationships/package" Target="../embeddings/Feuille_Microsoft_Office_Excel323.xlsx"/></Relationships>
</file>

<file path=ppt/charts/_rels/chart329.xml.rels><?xml version="1.0" encoding="UTF-8" standalone="yes"?>
<Relationships xmlns="http://schemas.openxmlformats.org/package/2006/relationships"><Relationship Id="rId3" Type="http://schemas.microsoft.com/office/2011/relationships/chartStyle" Target="style367.xml"/><Relationship Id="rId2" Type="http://schemas.microsoft.com/office/2011/relationships/chartColorStyle" Target="colors367.xml"/><Relationship Id="rId1" Type="http://schemas.openxmlformats.org/officeDocument/2006/relationships/package" Target="../embeddings/Feuille_Microsoft_Office_Excel324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package" Target="../embeddings/Feuille_Microsoft_Office_Excel31.xlsx"/></Relationships>
</file>

<file path=ppt/charts/_rels/chart330.xml.rels><?xml version="1.0" encoding="UTF-8" standalone="yes"?>
<Relationships xmlns="http://schemas.openxmlformats.org/package/2006/relationships"><Relationship Id="rId3" Type="http://schemas.microsoft.com/office/2011/relationships/chartStyle" Target="style368.xml"/><Relationship Id="rId2" Type="http://schemas.microsoft.com/office/2011/relationships/chartColorStyle" Target="colors368.xml"/><Relationship Id="rId1" Type="http://schemas.openxmlformats.org/officeDocument/2006/relationships/package" Target="../embeddings/Feuille_Microsoft_Office_Excel325.xlsx"/></Relationships>
</file>

<file path=ppt/charts/_rels/chart331.xml.rels><?xml version="1.0" encoding="UTF-8" standalone="yes"?>
<Relationships xmlns="http://schemas.openxmlformats.org/package/2006/relationships"><Relationship Id="rId3" Type="http://schemas.microsoft.com/office/2011/relationships/chartStyle" Target="style369.xml"/><Relationship Id="rId2" Type="http://schemas.microsoft.com/office/2011/relationships/chartColorStyle" Target="colors369.xml"/><Relationship Id="rId1" Type="http://schemas.openxmlformats.org/officeDocument/2006/relationships/package" Target="../embeddings/Feuille_Microsoft_Office_Excel326.xlsx"/></Relationships>
</file>

<file path=ppt/charts/_rels/chart332.xml.rels><?xml version="1.0" encoding="UTF-8" standalone="yes"?>
<Relationships xmlns="http://schemas.openxmlformats.org/package/2006/relationships"><Relationship Id="rId3" Type="http://schemas.microsoft.com/office/2011/relationships/chartStyle" Target="style370.xml"/><Relationship Id="rId2" Type="http://schemas.microsoft.com/office/2011/relationships/chartColorStyle" Target="colors370.xml"/><Relationship Id="rId1" Type="http://schemas.openxmlformats.org/officeDocument/2006/relationships/package" Target="../embeddings/Feuille_Microsoft_Office_Excel327.xlsx"/></Relationships>
</file>

<file path=ppt/charts/_rels/chart333.xml.rels><?xml version="1.0" encoding="UTF-8" standalone="yes"?>
<Relationships xmlns="http://schemas.openxmlformats.org/package/2006/relationships"><Relationship Id="rId3" Type="http://schemas.microsoft.com/office/2011/relationships/chartStyle" Target="style371.xml"/><Relationship Id="rId2" Type="http://schemas.microsoft.com/office/2011/relationships/chartColorStyle" Target="colors371.xml"/><Relationship Id="rId1" Type="http://schemas.openxmlformats.org/officeDocument/2006/relationships/package" Target="../embeddings/Feuille_Microsoft_Office_Excel328.xlsx"/></Relationships>
</file>

<file path=ppt/charts/_rels/chart334.xml.rels><?xml version="1.0" encoding="UTF-8" standalone="yes"?>
<Relationships xmlns="http://schemas.openxmlformats.org/package/2006/relationships"><Relationship Id="rId3" Type="http://schemas.microsoft.com/office/2011/relationships/chartStyle" Target="style372.xml"/><Relationship Id="rId2" Type="http://schemas.microsoft.com/office/2011/relationships/chartColorStyle" Target="colors372.xml"/><Relationship Id="rId1" Type="http://schemas.openxmlformats.org/officeDocument/2006/relationships/package" Target="../embeddings/Feuille_Microsoft_Office_Excel329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Feuille_Microsoft_Office_Excel32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Feuille_Microsoft_Office_Excel33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Feuille_Microsoft_Office_Excel34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Feuille_Microsoft_Office_Excel35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Feuille_Microsoft_Office_Excel36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Feuille_Microsoft_Office_Excel37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Feuille_Microsoft_Office_Excel4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Feuille_Microsoft_Office_Excel38.xlsx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package" Target="../embeddings/Feuille_Microsoft_Office_Excel39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package" Target="../embeddings/Feuille_Microsoft_Office_Excel40.xlsx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package" Target="../embeddings/Feuille_Microsoft_Office_Excel41.xlsx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package" Target="../embeddings/Feuille_Microsoft_Office_Excel42.xlsx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package" Target="../embeddings/Feuille_Microsoft_Office_Excel43.xlsx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package" Target="../embeddings/Feuille_Microsoft_Office_Excel44.xlsx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package" Target="../embeddings/Feuille_Microsoft_Office_Excel45.xlsx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package" Target="../embeddings/Feuille_Microsoft_Office_Excel46.xlsx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package" Target="../embeddings/Feuille_Microsoft_Office_Excel47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Feuille_Microsoft_Office_Excel5.xlsx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package" Target="../embeddings/Feuille_Microsoft_Office_Excel48.xlsx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package" Target="../embeddings/Feuille_Microsoft_Office_Excel49.xlsx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package" Target="../embeddings/Feuille_Microsoft_Office_Excel50.xlsx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package" Target="../embeddings/Feuille_Microsoft_Office_Excel51.xlsx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package" Target="../embeddings/Feuille_Microsoft_Office_Excel52.xlsx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package" Target="../embeddings/Feuille_Microsoft_Office_Excel53.xlsx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package" Target="../embeddings/Feuille_Microsoft_Office_Excel54.xlsx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package" Target="../embeddings/Feuille_Microsoft_Office_Excel55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package" Target="../embeddings/Feuille_Microsoft_Office_Excel56.xlsx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package" Target="../embeddings/Feuille_Microsoft_Office_Excel5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6.xlsx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package" Target="../embeddings/Feuille_Microsoft_Office_Excel58.xlsx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package" Target="../embeddings/Feuille_Microsoft_Office_Excel59.xlsx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Style" Target="style61.xml"/><Relationship Id="rId2" Type="http://schemas.microsoft.com/office/2011/relationships/chartColorStyle" Target="colors61.xml"/><Relationship Id="rId1" Type="http://schemas.openxmlformats.org/officeDocument/2006/relationships/package" Target="../embeddings/Feuille_Microsoft_Office_Excel60.xlsx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62.xml"/><Relationship Id="rId2" Type="http://schemas.microsoft.com/office/2011/relationships/chartColorStyle" Target="colors62.xml"/><Relationship Id="rId1" Type="http://schemas.openxmlformats.org/officeDocument/2006/relationships/package" Target="../embeddings/Feuille_Microsoft_Office_Excel61.xlsx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63.xml"/><Relationship Id="rId2" Type="http://schemas.microsoft.com/office/2011/relationships/chartColorStyle" Target="colors63.xml"/><Relationship Id="rId1" Type="http://schemas.openxmlformats.org/officeDocument/2006/relationships/package" Target="../embeddings/Feuille_Microsoft_Office_Excel62.xlsx"/></Relationships>
</file>

<file path=ppt/charts/_rels/chart65.xml.rels><?xml version="1.0" encoding="UTF-8" standalone="yes"?>
<Relationships xmlns="http://schemas.openxmlformats.org/package/2006/relationships"><Relationship Id="rId3" Type="http://schemas.microsoft.com/office/2011/relationships/chartStyle" Target="style64.xml"/><Relationship Id="rId2" Type="http://schemas.microsoft.com/office/2011/relationships/chartColorStyle" Target="colors64.xml"/><Relationship Id="rId1" Type="http://schemas.openxmlformats.org/officeDocument/2006/relationships/package" Target="../embeddings/Feuille_Microsoft_Office_Excel63.xlsx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Style" Target="style65.xml"/><Relationship Id="rId2" Type="http://schemas.microsoft.com/office/2011/relationships/chartColorStyle" Target="colors65.xml"/><Relationship Id="rId1" Type="http://schemas.openxmlformats.org/officeDocument/2006/relationships/package" Target="../embeddings/Feuille_Microsoft_Office_Excel64.xlsx"/></Relationships>
</file>

<file path=ppt/charts/_rels/chart67.xml.rels><?xml version="1.0" encoding="UTF-8" standalone="yes"?>
<Relationships xmlns="http://schemas.openxmlformats.org/package/2006/relationships"><Relationship Id="rId3" Type="http://schemas.microsoft.com/office/2011/relationships/chartStyle" Target="style66.xml"/><Relationship Id="rId2" Type="http://schemas.microsoft.com/office/2011/relationships/chartColorStyle" Target="colors66.xml"/><Relationship Id="rId1" Type="http://schemas.openxmlformats.org/officeDocument/2006/relationships/package" Target="../embeddings/Feuille_Microsoft_Office_Excel65.xlsx"/></Relationships>
</file>

<file path=ppt/charts/_rels/chart68.xml.rels><?xml version="1.0" encoding="UTF-8" standalone="yes"?>
<Relationships xmlns="http://schemas.openxmlformats.org/package/2006/relationships"><Relationship Id="rId3" Type="http://schemas.microsoft.com/office/2011/relationships/chartStyle" Target="style67.xml"/><Relationship Id="rId2" Type="http://schemas.microsoft.com/office/2011/relationships/chartColorStyle" Target="colors67.xml"/><Relationship Id="rId1" Type="http://schemas.openxmlformats.org/officeDocument/2006/relationships/package" Target="../embeddings/Feuille_Microsoft_Office_Excel66.xlsx"/></Relationships>
</file>

<file path=ppt/charts/_rels/chart69.xml.rels><?xml version="1.0" encoding="UTF-8" standalone="yes"?>
<Relationships xmlns="http://schemas.openxmlformats.org/package/2006/relationships"><Relationship Id="rId3" Type="http://schemas.microsoft.com/office/2011/relationships/chartStyle" Target="style68.xml"/><Relationship Id="rId2" Type="http://schemas.microsoft.com/office/2011/relationships/chartColorStyle" Target="colors68.xml"/><Relationship Id="rId1" Type="http://schemas.openxmlformats.org/officeDocument/2006/relationships/package" Target="../embeddings/Feuille_Microsoft_Office_Excel67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Feuille_Microsoft_Office_Excel7.xlsx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Style" Target="style69.xml"/><Relationship Id="rId2" Type="http://schemas.microsoft.com/office/2011/relationships/chartColorStyle" Target="colors69.xml"/><Relationship Id="rId1" Type="http://schemas.openxmlformats.org/officeDocument/2006/relationships/package" Target="../embeddings/Feuille_Microsoft_Office_Excel68.xlsx"/></Relationships>
</file>

<file path=ppt/charts/_rels/chart71.xml.rels><?xml version="1.0" encoding="UTF-8" standalone="yes"?>
<Relationships xmlns="http://schemas.openxmlformats.org/package/2006/relationships"><Relationship Id="rId3" Type="http://schemas.microsoft.com/office/2011/relationships/chartStyle" Target="style70.xml"/><Relationship Id="rId2" Type="http://schemas.microsoft.com/office/2011/relationships/chartColorStyle" Target="colors70.xml"/><Relationship Id="rId1" Type="http://schemas.openxmlformats.org/officeDocument/2006/relationships/package" Target="../embeddings/Feuille_Microsoft_Office_Excel69.xlsx"/></Relationships>
</file>

<file path=ppt/charts/_rels/chart72.xml.rels><?xml version="1.0" encoding="UTF-8" standalone="yes"?>
<Relationships xmlns="http://schemas.openxmlformats.org/package/2006/relationships"><Relationship Id="rId3" Type="http://schemas.microsoft.com/office/2011/relationships/chartStyle" Target="style71.xml"/><Relationship Id="rId2" Type="http://schemas.microsoft.com/office/2011/relationships/chartColorStyle" Target="colors71.xml"/><Relationship Id="rId1" Type="http://schemas.openxmlformats.org/officeDocument/2006/relationships/package" Target="../embeddings/Feuille_Microsoft_Office_Excel70.xlsx"/></Relationships>
</file>

<file path=ppt/charts/_rels/chart73.xml.rels><?xml version="1.0" encoding="UTF-8" standalone="yes"?>
<Relationships xmlns="http://schemas.openxmlformats.org/package/2006/relationships"><Relationship Id="rId3" Type="http://schemas.microsoft.com/office/2011/relationships/chartStyle" Target="style72.xml"/><Relationship Id="rId2" Type="http://schemas.microsoft.com/office/2011/relationships/chartColorStyle" Target="colors72.xml"/><Relationship Id="rId1" Type="http://schemas.openxmlformats.org/officeDocument/2006/relationships/package" Target="../embeddings/Feuille_Microsoft_Office_Excel71.xlsx"/></Relationships>
</file>

<file path=ppt/charts/_rels/chart74.xml.rels><?xml version="1.0" encoding="UTF-8" standalone="yes"?>
<Relationships xmlns="http://schemas.openxmlformats.org/package/2006/relationships"><Relationship Id="rId3" Type="http://schemas.microsoft.com/office/2011/relationships/chartStyle" Target="style73.xml"/><Relationship Id="rId2" Type="http://schemas.microsoft.com/office/2011/relationships/chartColorStyle" Target="colors73.xml"/><Relationship Id="rId1" Type="http://schemas.openxmlformats.org/officeDocument/2006/relationships/package" Target="../embeddings/Feuille_Microsoft_Office_Excel72.xlsx"/></Relationships>
</file>

<file path=ppt/charts/_rels/chart75.xml.rels><?xml version="1.0" encoding="UTF-8" standalone="yes"?>
<Relationships xmlns="http://schemas.openxmlformats.org/package/2006/relationships"><Relationship Id="rId3" Type="http://schemas.microsoft.com/office/2011/relationships/chartStyle" Target="style74.xml"/><Relationship Id="rId2" Type="http://schemas.microsoft.com/office/2011/relationships/chartColorStyle" Target="colors74.xml"/><Relationship Id="rId1" Type="http://schemas.openxmlformats.org/officeDocument/2006/relationships/package" Target="../embeddings/Feuille_Microsoft_Office_Excel73.xlsx"/></Relationships>
</file>

<file path=ppt/charts/_rels/chart76.xml.rels><?xml version="1.0" encoding="UTF-8" standalone="yes"?>
<Relationships xmlns="http://schemas.openxmlformats.org/package/2006/relationships"><Relationship Id="rId3" Type="http://schemas.microsoft.com/office/2011/relationships/chartStyle" Target="style75.xml"/><Relationship Id="rId2" Type="http://schemas.microsoft.com/office/2011/relationships/chartColorStyle" Target="colors75.xml"/><Relationship Id="rId1" Type="http://schemas.openxmlformats.org/officeDocument/2006/relationships/package" Target="../embeddings/Feuille_Microsoft_Office_Excel74.xlsx"/></Relationships>
</file>

<file path=ppt/charts/_rels/chart77.xml.rels><?xml version="1.0" encoding="UTF-8" standalone="yes"?>
<Relationships xmlns="http://schemas.openxmlformats.org/package/2006/relationships"><Relationship Id="rId3" Type="http://schemas.microsoft.com/office/2011/relationships/chartStyle" Target="style76.xml"/><Relationship Id="rId2" Type="http://schemas.microsoft.com/office/2011/relationships/chartColorStyle" Target="colors76.xml"/><Relationship Id="rId1" Type="http://schemas.openxmlformats.org/officeDocument/2006/relationships/package" Target="../embeddings/Feuille_Microsoft_Office_Excel75.xlsx"/></Relationships>
</file>

<file path=ppt/charts/_rels/chart78.xml.rels><?xml version="1.0" encoding="UTF-8" standalone="yes"?>
<Relationships xmlns="http://schemas.openxmlformats.org/package/2006/relationships"><Relationship Id="rId3" Type="http://schemas.microsoft.com/office/2011/relationships/chartStyle" Target="style77.xml"/><Relationship Id="rId2" Type="http://schemas.microsoft.com/office/2011/relationships/chartColorStyle" Target="colors77.xml"/><Relationship Id="rId1" Type="http://schemas.openxmlformats.org/officeDocument/2006/relationships/package" Target="../embeddings/Feuille_Microsoft_Office_Excel76.xlsx"/></Relationships>
</file>

<file path=ppt/charts/_rels/chart79.xml.rels><?xml version="1.0" encoding="UTF-8" standalone="yes"?>
<Relationships xmlns="http://schemas.openxmlformats.org/package/2006/relationships"><Relationship Id="rId3" Type="http://schemas.microsoft.com/office/2011/relationships/chartStyle" Target="style78.xml"/><Relationship Id="rId2" Type="http://schemas.microsoft.com/office/2011/relationships/chartColorStyle" Target="colors78.xml"/><Relationship Id="rId1" Type="http://schemas.openxmlformats.org/officeDocument/2006/relationships/package" Target="../embeddings/Feuille_Microsoft_Office_Excel7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Feuille_Microsoft_Office_Excel8.xlsx"/></Relationships>
</file>

<file path=ppt/charts/_rels/chart80.xml.rels><?xml version="1.0" encoding="UTF-8" standalone="yes"?>
<Relationships xmlns="http://schemas.openxmlformats.org/package/2006/relationships"><Relationship Id="rId3" Type="http://schemas.microsoft.com/office/2011/relationships/chartStyle" Target="style79.xml"/><Relationship Id="rId2" Type="http://schemas.microsoft.com/office/2011/relationships/chartColorStyle" Target="colors79.xml"/><Relationship Id="rId1" Type="http://schemas.openxmlformats.org/officeDocument/2006/relationships/package" Target="../embeddings/Feuille_Microsoft_Office_Excel78.xlsx"/></Relationships>
</file>

<file path=ppt/charts/_rels/chart81.xml.rels><?xml version="1.0" encoding="UTF-8" standalone="yes"?>
<Relationships xmlns="http://schemas.openxmlformats.org/package/2006/relationships"><Relationship Id="rId3" Type="http://schemas.microsoft.com/office/2011/relationships/chartStyle" Target="style80.xml"/><Relationship Id="rId2" Type="http://schemas.microsoft.com/office/2011/relationships/chartColorStyle" Target="colors80.xml"/><Relationship Id="rId1" Type="http://schemas.openxmlformats.org/officeDocument/2006/relationships/package" Target="../embeddings/Feuille_Microsoft_Office_Excel79.xlsx"/></Relationships>
</file>

<file path=ppt/charts/_rels/chart82.xml.rels><?xml version="1.0" encoding="UTF-8" standalone="yes"?>
<Relationships xmlns="http://schemas.openxmlformats.org/package/2006/relationships"><Relationship Id="rId3" Type="http://schemas.microsoft.com/office/2011/relationships/chartStyle" Target="style81.xml"/><Relationship Id="rId2" Type="http://schemas.microsoft.com/office/2011/relationships/chartColorStyle" Target="colors81.xml"/><Relationship Id="rId1" Type="http://schemas.openxmlformats.org/officeDocument/2006/relationships/package" Target="../embeddings/Feuille_Microsoft_Office_Excel80.xlsx"/></Relationships>
</file>

<file path=ppt/charts/_rels/chart83.xml.rels><?xml version="1.0" encoding="UTF-8" standalone="yes"?>
<Relationships xmlns="http://schemas.openxmlformats.org/package/2006/relationships"><Relationship Id="rId3" Type="http://schemas.microsoft.com/office/2011/relationships/chartStyle" Target="style82.xml"/><Relationship Id="rId2" Type="http://schemas.microsoft.com/office/2011/relationships/chartColorStyle" Target="colors82.xml"/><Relationship Id="rId1" Type="http://schemas.openxmlformats.org/officeDocument/2006/relationships/package" Target="../embeddings/Feuille_Microsoft_Office_Excel81.xlsx"/></Relationships>
</file>

<file path=ppt/charts/_rels/chart84.xml.rels><?xml version="1.0" encoding="UTF-8" standalone="yes"?>
<Relationships xmlns="http://schemas.openxmlformats.org/package/2006/relationships"><Relationship Id="rId3" Type="http://schemas.microsoft.com/office/2011/relationships/chartStyle" Target="style83.xml"/><Relationship Id="rId2" Type="http://schemas.microsoft.com/office/2011/relationships/chartColorStyle" Target="colors83.xml"/><Relationship Id="rId1" Type="http://schemas.openxmlformats.org/officeDocument/2006/relationships/package" Target="../embeddings/Feuille_Microsoft_Office_Excel82.xlsx"/></Relationships>
</file>

<file path=ppt/charts/_rels/chart85.xml.rels><?xml version="1.0" encoding="UTF-8" standalone="yes"?>
<Relationships xmlns="http://schemas.openxmlformats.org/package/2006/relationships"><Relationship Id="rId3" Type="http://schemas.microsoft.com/office/2011/relationships/chartStyle" Target="style84.xml"/><Relationship Id="rId2" Type="http://schemas.microsoft.com/office/2011/relationships/chartColorStyle" Target="colors84.xml"/><Relationship Id="rId1" Type="http://schemas.openxmlformats.org/officeDocument/2006/relationships/package" Target="../embeddings/Feuille_Microsoft_Office_Excel83.xlsx"/></Relationships>
</file>

<file path=ppt/charts/_rels/chart86.xml.rels><?xml version="1.0" encoding="UTF-8" standalone="yes"?>
<Relationships xmlns="http://schemas.openxmlformats.org/package/2006/relationships"><Relationship Id="rId3" Type="http://schemas.microsoft.com/office/2011/relationships/chartStyle" Target="style85.xml"/><Relationship Id="rId2" Type="http://schemas.microsoft.com/office/2011/relationships/chartColorStyle" Target="colors85.xml"/><Relationship Id="rId1" Type="http://schemas.openxmlformats.org/officeDocument/2006/relationships/package" Target="../embeddings/Feuille_Microsoft_Office_Excel84.xlsx"/></Relationships>
</file>

<file path=ppt/charts/_rels/chart87.xml.rels><?xml version="1.0" encoding="UTF-8" standalone="yes"?>
<Relationships xmlns="http://schemas.openxmlformats.org/package/2006/relationships"><Relationship Id="rId3" Type="http://schemas.microsoft.com/office/2011/relationships/chartStyle" Target="style86.xml"/><Relationship Id="rId2" Type="http://schemas.microsoft.com/office/2011/relationships/chartColorStyle" Target="colors86.xml"/><Relationship Id="rId1" Type="http://schemas.openxmlformats.org/officeDocument/2006/relationships/package" Target="../embeddings/Feuille_Microsoft_Office_Excel85.xlsx"/></Relationships>
</file>

<file path=ppt/charts/_rels/chart88.xml.rels><?xml version="1.0" encoding="UTF-8" standalone="yes"?>
<Relationships xmlns="http://schemas.openxmlformats.org/package/2006/relationships"><Relationship Id="rId3" Type="http://schemas.microsoft.com/office/2011/relationships/chartStyle" Target="style87.xml"/><Relationship Id="rId2" Type="http://schemas.microsoft.com/office/2011/relationships/chartColorStyle" Target="colors87.xml"/><Relationship Id="rId1" Type="http://schemas.openxmlformats.org/officeDocument/2006/relationships/package" Target="../embeddings/Feuille_Microsoft_Office_Excel86.xlsx"/></Relationships>
</file>

<file path=ppt/charts/_rels/chart89.xml.rels><?xml version="1.0" encoding="UTF-8" standalone="yes"?>
<Relationships xmlns="http://schemas.openxmlformats.org/package/2006/relationships"><Relationship Id="rId3" Type="http://schemas.microsoft.com/office/2011/relationships/chartStyle" Target="style88.xml"/><Relationship Id="rId2" Type="http://schemas.microsoft.com/office/2011/relationships/chartColorStyle" Target="colors88.xml"/><Relationship Id="rId1" Type="http://schemas.openxmlformats.org/officeDocument/2006/relationships/package" Target="../embeddings/Feuille_Microsoft_Office_Excel8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Feuille_Microsoft_Office_Excel9.xlsx"/></Relationships>
</file>

<file path=ppt/charts/_rels/chart90.xml.rels><?xml version="1.0" encoding="UTF-8" standalone="yes"?>
<Relationships xmlns="http://schemas.openxmlformats.org/package/2006/relationships"><Relationship Id="rId3" Type="http://schemas.microsoft.com/office/2011/relationships/chartStyle" Target="style89.xml"/><Relationship Id="rId2" Type="http://schemas.microsoft.com/office/2011/relationships/chartColorStyle" Target="colors89.xml"/><Relationship Id="rId1" Type="http://schemas.openxmlformats.org/officeDocument/2006/relationships/package" Target="../embeddings/Feuille_Microsoft_Office_Excel88.xlsx"/></Relationships>
</file>

<file path=ppt/charts/_rels/chart91.xml.rels><?xml version="1.0" encoding="UTF-8" standalone="yes"?>
<Relationships xmlns="http://schemas.openxmlformats.org/package/2006/relationships"><Relationship Id="rId3" Type="http://schemas.microsoft.com/office/2011/relationships/chartStyle" Target="style90.xml"/><Relationship Id="rId2" Type="http://schemas.microsoft.com/office/2011/relationships/chartColorStyle" Target="colors90.xml"/><Relationship Id="rId1" Type="http://schemas.openxmlformats.org/officeDocument/2006/relationships/package" Target="../embeddings/Feuille_Microsoft_Office_Excel89.xlsx"/></Relationships>
</file>

<file path=ppt/charts/_rels/chart92.xml.rels><?xml version="1.0" encoding="UTF-8" standalone="yes"?>
<Relationships xmlns="http://schemas.openxmlformats.org/package/2006/relationships"><Relationship Id="rId3" Type="http://schemas.microsoft.com/office/2011/relationships/chartStyle" Target="style91.xml"/><Relationship Id="rId2" Type="http://schemas.microsoft.com/office/2011/relationships/chartColorStyle" Target="colors91.xml"/><Relationship Id="rId1" Type="http://schemas.openxmlformats.org/officeDocument/2006/relationships/package" Target="../embeddings/Feuille_Microsoft_Office_Excel90.xlsx"/></Relationships>
</file>

<file path=ppt/charts/_rels/chart93.xml.rels><?xml version="1.0" encoding="UTF-8" standalone="yes"?>
<Relationships xmlns="http://schemas.openxmlformats.org/package/2006/relationships"><Relationship Id="rId3" Type="http://schemas.microsoft.com/office/2011/relationships/chartStyle" Target="style92.xml"/><Relationship Id="rId2" Type="http://schemas.microsoft.com/office/2011/relationships/chartColorStyle" Target="colors92.xml"/><Relationship Id="rId1" Type="http://schemas.openxmlformats.org/officeDocument/2006/relationships/package" Target="../embeddings/Feuille_Microsoft_Office_Excel91.xlsx"/></Relationships>
</file>

<file path=ppt/charts/_rels/chart94.xml.rels><?xml version="1.0" encoding="UTF-8" standalone="yes"?>
<Relationships xmlns="http://schemas.openxmlformats.org/package/2006/relationships"><Relationship Id="rId3" Type="http://schemas.microsoft.com/office/2011/relationships/chartStyle" Target="style93.xml"/><Relationship Id="rId2" Type="http://schemas.microsoft.com/office/2011/relationships/chartColorStyle" Target="colors93.xml"/><Relationship Id="rId1" Type="http://schemas.openxmlformats.org/officeDocument/2006/relationships/package" Target="../embeddings/Feuille_Microsoft_Office_Excel92.xlsx"/></Relationships>
</file>

<file path=ppt/charts/_rels/chart95.xml.rels><?xml version="1.0" encoding="UTF-8" standalone="yes"?>
<Relationships xmlns="http://schemas.openxmlformats.org/package/2006/relationships"><Relationship Id="rId3" Type="http://schemas.microsoft.com/office/2011/relationships/chartStyle" Target="style94.xml"/><Relationship Id="rId2" Type="http://schemas.microsoft.com/office/2011/relationships/chartColorStyle" Target="colors94.xml"/><Relationship Id="rId1" Type="http://schemas.openxmlformats.org/officeDocument/2006/relationships/package" Target="../embeddings/Feuille_Microsoft_Office_Excel93.xlsx"/></Relationships>
</file>

<file path=ppt/charts/_rels/chart96.xml.rels><?xml version="1.0" encoding="UTF-8" standalone="yes"?>
<Relationships xmlns="http://schemas.openxmlformats.org/package/2006/relationships"><Relationship Id="rId3" Type="http://schemas.microsoft.com/office/2011/relationships/chartStyle" Target="style95.xml"/><Relationship Id="rId2" Type="http://schemas.microsoft.com/office/2011/relationships/chartColorStyle" Target="colors95.xml"/><Relationship Id="rId1" Type="http://schemas.openxmlformats.org/officeDocument/2006/relationships/package" Target="../embeddings/Feuille_Microsoft_Office_Excel94.xlsx"/></Relationships>
</file>

<file path=ppt/charts/_rels/chart97.xml.rels><?xml version="1.0" encoding="UTF-8" standalone="yes"?>
<Relationships xmlns="http://schemas.openxmlformats.org/package/2006/relationships"><Relationship Id="rId3" Type="http://schemas.microsoft.com/office/2011/relationships/chartStyle" Target="style96.xml"/><Relationship Id="rId2" Type="http://schemas.microsoft.com/office/2011/relationships/chartColorStyle" Target="colors96.xml"/><Relationship Id="rId1" Type="http://schemas.openxmlformats.org/officeDocument/2006/relationships/package" Target="../embeddings/Feuille_Microsoft_Office_Excel95.xlsx"/></Relationships>
</file>

<file path=ppt/charts/_rels/chart98.xml.rels><?xml version="1.0" encoding="UTF-8" standalone="yes"?>
<Relationships xmlns="http://schemas.openxmlformats.org/package/2006/relationships"><Relationship Id="rId3" Type="http://schemas.microsoft.com/office/2011/relationships/chartStyle" Target="style97.xml"/><Relationship Id="rId2" Type="http://schemas.microsoft.com/office/2011/relationships/chartColorStyle" Target="colors97.xml"/><Relationship Id="rId1" Type="http://schemas.openxmlformats.org/officeDocument/2006/relationships/package" Target="../embeddings/Feuille_Microsoft_Office_Excel96.xlsx"/></Relationships>
</file>

<file path=ppt/charts/_rels/chart99.xml.rels><?xml version="1.0" encoding="UTF-8" standalone="yes"?>
<Relationships xmlns="http://schemas.openxmlformats.org/package/2006/relationships"><Relationship Id="rId3" Type="http://schemas.microsoft.com/office/2011/relationships/chartStyle" Target="style98.xml"/><Relationship Id="rId2" Type="http://schemas.microsoft.com/office/2011/relationships/chartColorStyle" Target="colors98.xml"/><Relationship Id="rId1" Type="http://schemas.openxmlformats.org/officeDocument/2006/relationships/package" Target="../embeddings/Feuille_Microsoft_Office_Excel9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8.2337464548328618E-2"/>
          <c:y val="8.6431813836885765E-2"/>
          <c:w val="0.63322402155744539"/>
          <c:h val="0.82713637232622839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60 ET PLUS</c:v>
                </c:pt>
                <c:pt idx="1">
                  <c:v>50-59</c:v>
                </c:pt>
                <c:pt idx="2">
                  <c:v>40-49</c:v>
                </c:pt>
                <c:pt idx="3">
                  <c:v>30-39</c:v>
                </c:pt>
                <c:pt idx="4">
                  <c:v>18-29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0.11741278110519668</c:v>
                </c:pt>
                <c:pt idx="1">
                  <c:v>0.11125411088691479</c:v>
                </c:pt>
                <c:pt idx="2">
                  <c:v>0.16745937314402543</c:v>
                </c:pt>
                <c:pt idx="3">
                  <c:v>0.23359983585151958</c:v>
                </c:pt>
                <c:pt idx="4">
                  <c:v>0.37027389901234764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64-4D96-8D27-CCCC92C690A2}"/>
            </c:ext>
          </c:extLst>
        </c:ser>
        <c:dLbls/>
        <c:gapWidth val="182"/>
        <c:axId val="125642240"/>
        <c:axId val="126095360"/>
      </c:barChart>
      <c:catAx>
        <c:axId val="12564224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6095360"/>
        <c:crosses val="autoZero"/>
        <c:auto val="1"/>
        <c:lblAlgn val="ctr"/>
        <c:lblOffset val="100"/>
      </c:catAx>
      <c:valAx>
        <c:axId val="126095360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12564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dLbls>
            <c:dLbl>
              <c:idx val="0"/>
              <c:layout>
                <c:manualLayout>
                  <c:x val="-4.1296770625054262E-3"/>
                  <c:y val="-2.57688031101119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4A-4702-B5F8-59A6E3577F40}"/>
                </c:ext>
              </c:extLst>
            </c:dLbl>
            <c:dLbl>
              <c:idx val="1"/>
              <c:layout>
                <c:manualLayout>
                  <c:x val="-8.2593541250108506E-3"/>
                  <c:y val="-7.496625030773770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4A-4702-B5F8-59A6E3577F40}"/>
                </c:ext>
              </c:extLst>
            </c:dLbl>
            <c:dLbl>
              <c:idx val="2"/>
              <c:layout>
                <c:manualLayout>
                  <c:x val="-4.1296770625054262E-3"/>
                  <c:y val="-1.9684274981355649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4A-4702-B5F8-59A6E3577F40}"/>
                </c:ext>
              </c:extLst>
            </c:dLbl>
            <c:dLbl>
              <c:idx val="3"/>
              <c:layout>
                <c:manualLayout>
                  <c:x val="-7.5709871539036306E-17"/>
                  <c:y val="-8.589601036703977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E9-4ADF-91CF-307BBA368FF4}"/>
                </c:ext>
              </c:extLst>
            </c:dLbl>
            <c:dLbl>
              <c:idx val="4"/>
              <c:layout>
                <c:manualLayout>
                  <c:x val="-4.1296770625054262E-3"/>
                  <c:y val="3.9368549962711292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E9-4ADF-91CF-307BBA368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Centre</c:v>
                </c:pt>
                <c:pt idx="1">
                  <c:v>Ouest</c:v>
                </c:pt>
                <c:pt idx="2">
                  <c:v>Est</c:v>
                </c:pt>
                <c:pt idx="3">
                  <c:v>Sud Est</c:v>
                </c:pt>
                <c:pt idx="4">
                  <c:v>Sud Ouest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0.83217377429127648</c:v>
                </c:pt>
                <c:pt idx="1">
                  <c:v>0.84984229665290012</c:v>
                </c:pt>
                <c:pt idx="2">
                  <c:v>0.8217793059400299</c:v>
                </c:pt>
                <c:pt idx="3">
                  <c:v>0.8211860752629544</c:v>
                </c:pt>
                <c:pt idx="4">
                  <c:v>0.77887972911068915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0C-4607-A14B-84C4BA81FBA1}"/>
            </c:ext>
          </c:extLst>
        </c:ser>
        <c:dLbls>
          <c:showVal val="1"/>
        </c:dLbls>
        <c:axId val="128835968"/>
        <c:axId val="128837504"/>
      </c:barChart>
      <c:catAx>
        <c:axId val="128835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28837504"/>
        <c:crosses val="autoZero"/>
        <c:auto val="1"/>
        <c:lblAlgn val="ctr"/>
        <c:lblOffset val="100"/>
      </c:catAx>
      <c:valAx>
        <c:axId val="128837504"/>
        <c:scaling>
          <c:orientation val="minMax"/>
        </c:scaling>
        <c:delete val="1"/>
        <c:axPos val="l"/>
        <c:numFmt formatCode="###0%" sourceLinked="1"/>
        <c:majorTickMark val="none"/>
        <c:tickLblPos val="nextTo"/>
        <c:crossAx val="12883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195969062097230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5C-4832-9B31-E87D4C5FE3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0.83913824345122179</c:v>
                </c:pt>
                <c:pt idx="1">
                  <c:v>1.5931832942604991E-2</c:v>
                </c:pt>
                <c:pt idx="2">
                  <c:v>1.7616403058732716E-2</c:v>
                </c:pt>
                <c:pt idx="3">
                  <c:v>0.13249808939558608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5C-4832-9B31-E87D4C5FE364}"/>
            </c:ext>
          </c:extLst>
        </c:ser>
        <c:dLbls/>
        <c:gapWidth val="182"/>
        <c:axId val="141617024"/>
        <c:axId val="141694080"/>
      </c:barChart>
      <c:catAx>
        <c:axId val="141617024"/>
        <c:scaling>
          <c:orientation val="minMax"/>
        </c:scaling>
        <c:delete val="1"/>
        <c:axPos val="l"/>
        <c:numFmt formatCode="General" sourceLinked="1"/>
        <c:tickLblPos val="nextTo"/>
        <c:crossAx val="141694080"/>
        <c:crosses val="autoZero"/>
        <c:auto val="1"/>
        <c:lblAlgn val="ctr"/>
        <c:lblOffset val="100"/>
      </c:catAx>
      <c:valAx>
        <c:axId val="141694080"/>
        <c:scaling>
          <c:orientation val="minMax"/>
        </c:scaling>
        <c:delete val="1"/>
        <c:axPos val="b"/>
        <c:numFmt formatCode="0%" sourceLinked="1"/>
        <c:tickLblPos val="nextTo"/>
        <c:crossAx val="1416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269402904015066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CE-4CDA-B34E-0D2BB8B02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0.81944700390324143</c:v>
                </c:pt>
                <c:pt idx="1">
                  <c:v>1.1216909210013587E-2</c:v>
                </c:pt>
                <c:pt idx="2">
                  <c:v>2.235190470457718E-2</c:v>
                </c:pt>
                <c:pt idx="3">
                  <c:v>0.15250374852236473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CE-4CDA-B34E-0D2BB8B02F32}"/>
            </c:ext>
          </c:extLst>
        </c:ser>
        <c:dLbls/>
        <c:gapWidth val="182"/>
        <c:axId val="142181504"/>
        <c:axId val="142254464"/>
      </c:barChart>
      <c:catAx>
        <c:axId val="142181504"/>
        <c:scaling>
          <c:orientation val="minMax"/>
        </c:scaling>
        <c:delete val="1"/>
        <c:axPos val="l"/>
        <c:numFmt formatCode="General" sourceLinked="1"/>
        <c:tickLblPos val="nextTo"/>
        <c:crossAx val="142254464"/>
        <c:crosses val="autoZero"/>
        <c:auto val="1"/>
        <c:lblAlgn val="ctr"/>
        <c:lblOffset val="100"/>
      </c:catAx>
      <c:valAx>
        <c:axId val="142254464"/>
        <c:scaling>
          <c:orientation val="minMax"/>
        </c:scaling>
        <c:delete val="1"/>
        <c:axPos val="b"/>
        <c:numFmt formatCode="0%" sourceLinked="1"/>
        <c:tickLblPos val="nextTo"/>
        <c:crossAx val="14218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440675769097822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74-438B-9D6D-A33E0A5989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0.8537796199515949</c:v>
                </c:pt>
                <c:pt idx="1">
                  <c:v>5.8849260600617129E-3</c:v>
                </c:pt>
                <c:pt idx="2">
                  <c:v>1.3428830440994547E-2</c:v>
                </c:pt>
                <c:pt idx="3">
                  <c:v>0.12866595623354041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74-438B-9D6D-A33E0A5989A0}"/>
            </c:ext>
          </c:extLst>
        </c:ser>
        <c:dLbls/>
        <c:gapWidth val="182"/>
        <c:axId val="144706176"/>
        <c:axId val="144707968"/>
      </c:barChart>
      <c:catAx>
        <c:axId val="144706176"/>
        <c:scaling>
          <c:orientation val="minMax"/>
        </c:scaling>
        <c:delete val="1"/>
        <c:axPos val="l"/>
        <c:numFmt formatCode="General" sourceLinked="1"/>
        <c:tickLblPos val="nextTo"/>
        <c:crossAx val="144707968"/>
        <c:crosses val="autoZero"/>
        <c:auto val="1"/>
        <c:lblAlgn val="ctr"/>
        <c:lblOffset val="100"/>
      </c:catAx>
      <c:valAx>
        <c:axId val="144707968"/>
        <c:scaling>
          <c:orientation val="minMax"/>
        </c:scaling>
        <c:delete val="1"/>
        <c:axPos val="b"/>
        <c:numFmt formatCode="0%" sourceLinked="1"/>
        <c:tickLblPos val="nextTo"/>
        <c:crossAx val="1447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19278693401101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BA-4DF8-953A-8EF90946C1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0.8585292032318661</c:v>
                </c:pt>
                <c:pt idx="1">
                  <c:v>1.6884244734237223E-2</c:v>
                </c:pt>
                <c:pt idx="2">
                  <c:v>1.9352435398496012E-2</c:v>
                </c:pt>
                <c:pt idx="3">
                  <c:v>0.1063605458061275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BA-4DF8-953A-8EF90946C11F}"/>
            </c:ext>
          </c:extLst>
        </c:ser>
        <c:dLbls/>
        <c:gapWidth val="182"/>
        <c:axId val="144736256"/>
        <c:axId val="144737792"/>
      </c:barChart>
      <c:catAx>
        <c:axId val="144736256"/>
        <c:scaling>
          <c:orientation val="minMax"/>
        </c:scaling>
        <c:delete val="1"/>
        <c:axPos val="l"/>
        <c:numFmt formatCode="General" sourceLinked="1"/>
        <c:tickLblPos val="nextTo"/>
        <c:crossAx val="144737792"/>
        <c:crosses val="autoZero"/>
        <c:auto val="1"/>
        <c:lblAlgn val="ctr"/>
        <c:lblOffset val="100"/>
      </c:catAx>
      <c:valAx>
        <c:axId val="144737792"/>
        <c:scaling>
          <c:orientation val="minMax"/>
        </c:scaling>
        <c:delete val="1"/>
        <c:axPos val="b"/>
        <c:numFmt formatCode="0%" sourceLinked="1"/>
        <c:tickLblPos val="nextTo"/>
        <c:crossAx val="14473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5401654384994031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43-4795-84C5-29233B1069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0.83889118234116178</c:v>
                </c:pt>
                <c:pt idx="1">
                  <c:v>1.4941248087163017E-2</c:v>
                </c:pt>
                <c:pt idx="2">
                  <c:v>2.5641686371620745E-2</c:v>
                </c:pt>
                <c:pt idx="3">
                  <c:v>0.1261618924089859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43-4795-84C5-29233B106948}"/>
            </c:ext>
          </c:extLst>
        </c:ser>
        <c:dLbls/>
        <c:gapWidth val="182"/>
        <c:axId val="144782464"/>
        <c:axId val="144784000"/>
      </c:barChart>
      <c:catAx>
        <c:axId val="144782464"/>
        <c:scaling>
          <c:orientation val="minMax"/>
        </c:scaling>
        <c:delete val="1"/>
        <c:axPos val="l"/>
        <c:numFmt formatCode="General" sourceLinked="1"/>
        <c:tickLblPos val="nextTo"/>
        <c:crossAx val="144784000"/>
        <c:crosses val="autoZero"/>
        <c:auto val="1"/>
        <c:lblAlgn val="ctr"/>
        <c:lblOffset val="100"/>
      </c:catAx>
      <c:valAx>
        <c:axId val="144784000"/>
        <c:scaling>
          <c:orientation val="minMax"/>
        </c:scaling>
        <c:delete val="1"/>
        <c:axPos val="b"/>
        <c:numFmt formatCode="0%" sourceLinked="1"/>
        <c:tickLblPos val="nextTo"/>
        <c:crossAx val="14478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4102816862715315"/>
          <c:y val="8.5873665941900837E-2"/>
          <c:w val="0.5181010618785441"/>
          <c:h val="0.914126342261714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9-4F22-921F-C13AFA7769A5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9-4F22-921F-C13AFA7769A5}"/>
              </c:ext>
            </c:extLst>
          </c:dPt>
          <c:dLbls>
            <c:dLbl>
              <c:idx val="0"/>
              <c:layout>
                <c:manualLayout>
                  <c:x val="0.13364903951835963"/>
                  <c:y val="-0.1252708848828834"/>
                </c:manualLayout>
              </c:layout>
              <c:tx>
                <c:rich>
                  <a:bodyPr/>
                  <a:lstStyle/>
                  <a:p>
                    <a:fld id="{AD3F3DB1-5431-4412-86A7-650C51015B3C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64C9BE52-6A3C-4716-B848-0551D9746AA3}" type="VALUE">
                      <a:rPr lang="en-US" sz="1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89-4F22-921F-C13AFA7769A5}"/>
                </c:ext>
              </c:extLst>
            </c:dLbl>
            <c:dLbl>
              <c:idx val="1"/>
              <c:layout>
                <c:manualLayout>
                  <c:x val="-0.1888966140838623"/>
                  <c:y val="-4.0115622160977797E-2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7703984778979"/>
                      <c:h val="0.505541262364458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89-4F22-921F-C13AFA776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0.45475847586025797</c:v>
                </c:pt>
                <c:pt idx="1">
                  <c:v>0.54524152413974591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89-4F22-921F-C13AFA7769A5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7451907724272306"/>
          <c:y val="0"/>
          <c:w val="0.35992044308622989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1-C20F-4BA8-B9F9-914703D0AD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Secondaire</c:v>
                </c:pt>
                <c:pt idx="1">
                  <c:v>Superieur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0.30706588612880442</c:v>
                </c:pt>
                <c:pt idx="1">
                  <c:v>0.3124936042635853</c:v>
                </c:pt>
                <c:pt idx="2">
                  <c:v>0.3317426185137905</c:v>
                </c:pt>
                <c:pt idx="3">
                  <c:v>0.36471113930565541</c:v>
                </c:pt>
                <c:pt idx="4">
                  <c:v>0.39775957428000464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0F-4BA8-B9F9-914703D0AD24}"/>
            </c:ext>
          </c:extLst>
        </c:ser>
        <c:dLbls/>
        <c:gapWidth val="182"/>
        <c:axId val="146778752"/>
        <c:axId val="146784640"/>
      </c:barChart>
      <c:catAx>
        <c:axId val="146778752"/>
        <c:scaling>
          <c:orientation val="minMax"/>
        </c:scaling>
        <c:delete val="1"/>
        <c:axPos val="l"/>
        <c:numFmt formatCode="General" sourceLinked="1"/>
        <c:tickLblPos val="nextTo"/>
        <c:crossAx val="146784640"/>
        <c:crosses val="autoZero"/>
        <c:auto val="1"/>
        <c:lblAlgn val="ctr"/>
        <c:lblOffset val="100"/>
      </c:catAx>
      <c:valAx>
        <c:axId val="146784640"/>
        <c:scaling>
          <c:orientation val="minMax"/>
        </c:scaling>
        <c:delete val="1"/>
        <c:axPos val="b"/>
        <c:numFmt formatCode="###0%" sourceLinked="1"/>
        <c:tickLblPos val="nextTo"/>
        <c:crossAx val="14677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3257741674880967"/>
          <c:y val="9.752901828185917E-3"/>
          <c:w val="0.4497568075290611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12700"/>
            </a:effectLst>
          </c:spPr>
          <c:dPt>
            <c:idx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07-4DF4-B7B6-5A1C45AB661D}"/>
              </c:ext>
            </c:extLst>
          </c:dPt>
          <c:dPt>
            <c:idx val="1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107-4DF4-B7B6-5A1C45AB661D}"/>
              </c:ext>
            </c:extLst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07-4DF4-B7B6-5A1C45AB661D}"/>
              </c:ext>
            </c:extLst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3A-4836-B27E-9A48F17231B0}"/>
              </c:ext>
            </c:extLst>
          </c:dPt>
          <c:dPt>
            <c:idx val="4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42-483C-89F1-731B70BA863B}"/>
              </c:ext>
            </c:extLst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softEdge rad="127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3A-4836-B27E-9A48F17231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NSP</c:v>
                </c:pt>
                <c:pt idx="1">
                  <c:v>Autres</c:v>
                </c:pt>
                <c:pt idx="2">
                  <c:v>Sans efficacité</c:v>
                </c:pt>
                <c:pt idx="3">
                  <c:v>Coût excessif des médicaments</c:v>
                </c:pt>
                <c:pt idx="4">
                  <c:v>Mauvaise réaction aux médicaments</c:v>
                </c:pt>
                <c:pt idx="5">
                  <c:v>"Le fait de guérir"</c:v>
                </c:pt>
              </c:strCache>
            </c:strRef>
          </c:cat>
          <c:val>
            <c:numRef>
              <c:f>Feuil1!$B$2:$B$7</c:f>
              <c:numCache>
                <c:formatCode>####%</c:formatCode>
                <c:ptCount val="6"/>
                <c:pt idx="0">
                  <c:v>9.8748216415518574E-3</c:v>
                </c:pt>
                <c:pt idx="1">
                  <c:v>7.7856364552478421E-2</c:v>
                </c:pt>
                <c:pt idx="2">
                  <c:v>3.5271963888549779E-2</c:v>
                </c:pt>
                <c:pt idx="3">
                  <c:v>6.6933769559618661E-2</c:v>
                </c:pt>
                <c:pt idx="4">
                  <c:v>0.33011156146353965</c:v>
                </c:pt>
                <c:pt idx="5">
                  <c:v>0.52276599909574517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CA-4097-A15E-D049AA8C4D8F}"/>
            </c:ext>
          </c:extLst>
        </c:ser>
        <c:dLbls/>
        <c:gapWidth val="55"/>
        <c:axId val="101013760"/>
        <c:axId val="101015552"/>
      </c:barChart>
      <c:catAx>
        <c:axId val="10101376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01015552"/>
        <c:crosses val="autoZero"/>
        <c:auto val="1"/>
        <c:lblAlgn val="ctr"/>
        <c:lblOffset val="100"/>
      </c:catAx>
      <c:valAx>
        <c:axId val="101015552"/>
        <c:scaling>
          <c:orientation val="minMax"/>
        </c:scaling>
        <c:delete val="1"/>
        <c:axPos val="b"/>
        <c:numFmt formatCode="####%" sourceLinked="1"/>
        <c:tickLblPos val="nextTo"/>
        <c:crossAx val="10101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4.7975973385309449E-2"/>
          <c:y val="0.16936557404418717"/>
          <c:w val="0.8962173762990101"/>
          <c:h val="0.52320134270792462"/>
        </c:manualLayout>
      </c:layout>
      <c:areaChart>
        <c:grouping val="standard"/>
        <c:ser>
          <c:idx val="0"/>
          <c:order val="0"/>
          <c:tx>
            <c:strRef>
              <c:f>Feuil1!$D$6</c:f>
              <c:strCache>
                <c:ptCount val="1"/>
                <c:pt idx="0">
                  <c:v>Le fait de guérir</c:v>
                </c:pt>
              </c:strCache>
            </c:strRef>
          </c:tx>
          <c:spPr>
            <a:solidFill>
              <a:srgbClr val="ABDB77"/>
            </a:solidFill>
            <a:ln>
              <a:noFill/>
            </a:ln>
            <a:effectLst>
              <a:softEdge rad="12700"/>
            </a:effectLst>
          </c:spPr>
          <c:dLbls>
            <c:dLbl>
              <c:idx val="0"/>
              <c:layout>
                <c:manualLayout>
                  <c:x val="1.8336661183903515E-2"/>
                  <c:y val="-0.202458423716558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3E-46D9-B92D-644453B14B2E}"/>
                </c:ext>
              </c:extLst>
            </c:dLbl>
            <c:dLbl>
              <c:idx val="1"/>
              <c:layout>
                <c:manualLayout>
                  <c:x val="5.2390313196098923E-3"/>
                  <c:y val="-0.18221258134490248"/>
                </c:manualLayout>
              </c:layout>
              <c:showVal val="1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3E-46D9-B92D-644453B14B2E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A3E-46D9-B92D-644453B14B2E}"/>
                </c:ext>
              </c:extLst>
            </c:dLbl>
            <c:dLbl>
              <c:idx val="3"/>
              <c:layout>
                <c:manualLayout>
                  <c:x val="7.8585469794148367E-3"/>
                  <c:y val="-0.254519161243673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3E-46D9-B92D-644453B14B2E}"/>
                </c:ext>
              </c:extLst>
            </c:dLbl>
            <c:dLbl>
              <c:idx val="4"/>
              <c:layout>
                <c:manualLayout>
                  <c:x val="3.9292734897074183E-3"/>
                  <c:y val="-0.1937816341287057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3E-46D9-B92D-644453B14B2E}"/>
                </c:ext>
              </c:extLst>
            </c:dLbl>
            <c:dLbl>
              <c:idx val="5"/>
              <c:layout>
                <c:manualLayout>
                  <c:x val="3.9292734897074183E-3"/>
                  <c:y val="-0.1735357917570499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3E-46D9-B92D-644453B14B2E}"/>
                </c:ext>
              </c:extLst>
            </c:dLbl>
            <c:dLbl>
              <c:idx val="6"/>
              <c:layout>
                <c:manualLayout>
                  <c:x val="2.6195156598049457E-3"/>
                  <c:y val="-0.185104844540853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3E-46D9-B92D-644453B14B2E}"/>
                </c:ext>
              </c:extLst>
            </c:dLbl>
            <c:dLbl>
              <c:idx val="7"/>
              <c:layout>
                <c:manualLayout>
                  <c:x val="-3.2743945747561821E-2"/>
                  <c:y val="-0.2169197396963125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3E-46D9-B92D-644453B14B2E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3E-46D9-B92D-644453B14B2E}"/>
                </c:ext>
              </c:extLst>
            </c:dLbl>
            <c:dLbl>
              <c:idx val="9"/>
              <c:layout>
                <c:manualLayout>
                  <c:x val="2.8979568376065894E-2"/>
                  <c:y val="-0.1915409872558294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3E-46D9-B92D-644453B14B2E}"/>
                </c:ext>
              </c:extLst>
            </c:dLbl>
            <c:dLbl>
              <c:idx val="10"/>
              <c:layout>
                <c:manualLayout>
                  <c:x val="7.8585469794147413E-3"/>
                  <c:y val="-0.237165582067968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3E-46D9-B92D-644453B14B2E}"/>
                </c:ext>
              </c:extLst>
            </c:dLbl>
            <c:dLbl>
              <c:idx val="11"/>
              <c:layout>
                <c:manualLayout>
                  <c:x val="-3.9292734897074183E-3"/>
                  <c:y val="-0.254519161243673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3E-46D9-B92D-644453B14B2E}"/>
                </c:ext>
              </c:extLst>
            </c:dLbl>
            <c:dLbl>
              <c:idx val="12"/>
              <c:layout>
                <c:manualLayout>
                  <c:x val="-1.062833267075587E-2"/>
                  <c:y val="-0.2760841249013486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3E-46D9-B92D-644453B14B2E}"/>
                </c:ext>
              </c:extLst>
            </c:dLbl>
            <c:dLbl>
              <c:idx val="13"/>
              <c:layout>
                <c:manualLayout>
                  <c:x val="-1.2088379019754776E-2"/>
                  <c:y val="-0.2929414420207222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A3E-46D9-B92D-644453B14B2E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12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Feuil1!$E$5:$R$5</c:f>
              <c:strCache>
                <c:ptCount val="14"/>
                <c:pt idx="0">
                  <c:v>Homme</c:v>
                </c:pt>
                <c:pt idx="1">
                  <c:v>Femme</c:v>
                </c:pt>
                <c:pt idx="3">
                  <c:v>18-29</c:v>
                </c:pt>
                <c:pt idx="4">
                  <c:v>30-39</c:v>
                </c:pt>
                <c:pt idx="5">
                  <c:v>40-49</c:v>
                </c:pt>
                <c:pt idx="6">
                  <c:v>50-59</c:v>
                </c:pt>
                <c:pt idx="7">
                  <c:v>60 ET PLUS</c:v>
                </c:pt>
                <c:pt idx="9">
                  <c:v>Non scolarisé</c:v>
                </c:pt>
                <c:pt idx="10">
                  <c:v>Primaire</c:v>
                </c:pt>
                <c:pt idx="11">
                  <c:v>Moyen</c:v>
                </c:pt>
                <c:pt idx="12">
                  <c:v>Secondaire</c:v>
                </c:pt>
                <c:pt idx="13">
                  <c:v>Supérieur</c:v>
                </c:pt>
              </c:strCache>
            </c:strRef>
          </c:cat>
          <c:val>
            <c:numRef>
              <c:f>Feuil1!$E$6:$R$6</c:f>
              <c:numCache>
                <c:formatCode>###0%</c:formatCode>
                <c:ptCount val="14"/>
                <c:pt idx="0">
                  <c:v>0.59009755844008571</c:v>
                </c:pt>
                <c:pt idx="1">
                  <c:v>0.46813303086726804</c:v>
                </c:pt>
                <c:pt idx="3">
                  <c:v>0.62551553910692048</c:v>
                </c:pt>
                <c:pt idx="4">
                  <c:v>0.50495320102305996</c:v>
                </c:pt>
                <c:pt idx="5">
                  <c:v>0.44936302708444992</c:v>
                </c:pt>
                <c:pt idx="6">
                  <c:v>0.45602591186322577</c:v>
                </c:pt>
                <c:pt idx="7">
                  <c:v>0.32249119026649731</c:v>
                </c:pt>
                <c:pt idx="9">
                  <c:v>0.3841625099820028</c:v>
                </c:pt>
                <c:pt idx="10">
                  <c:v>0.42202635211211359</c:v>
                </c:pt>
                <c:pt idx="11">
                  <c:v>0.47672394028440102</c:v>
                </c:pt>
                <c:pt idx="12">
                  <c:v>0.59604656569398551</c:v>
                </c:pt>
                <c:pt idx="13">
                  <c:v>0.59567940648401996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A3E-46D9-B92D-644453B14B2E}"/>
            </c:ext>
          </c:extLst>
        </c:ser>
        <c:ser>
          <c:idx val="1"/>
          <c:order val="1"/>
          <c:tx>
            <c:strRef>
              <c:f>Feuil1!$D$7</c:f>
              <c:strCache>
                <c:ptCount val="1"/>
                <c:pt idx="0">
                  <c:v>Mauvaise réaction aux médicaments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F5D9"/>
              </a:solidFill>
            </a:ln>
            <a:effectLst>
              <a:softEdge rad="12700"/>
            </a:effectLst>
          </c:spPr>
          <c:dLbls>
            <c:dLbl>
              <c:idx val="0"/>
              <c:layout>
                <c:manualLayout>
                  <c:x val="-1.4600463489989027E-3"/>
                  <c:y val="-9.14876711758606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A3E-46D9-B92D-644453B14B2E}"/>
                </c:ext>
              </c:extLst>
            </c:dLbl>
            <c:dLbl>
              <c:idx val="1"/>
              <c:layout>
                <c:manualLayout>
                  <c:x val="-1.4600463489989027E-3"/>
                  <c:y val="-0.11520669703626912"/>
                </c:manualLayout>
              </c:layout>
              <c:showVal val="1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7B-45E1-85B7-4E10ED786793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A3E-46D9-B92D-644453B14B2E}"/>
                </c:ext>
              </c:extLst>
            </c:dLbl>
            <c:dLbl>
              <c:idx val="3"/>
              <c:layout>
                <c:manualLayout>
                  <c:x val="1.1787820469122258E-2"/>
                  <c:y val="-0.10412147505422996"/>
                </c:manualLayout>
              </c:layout>
              <c:showVal val="1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3E-46D9-B92D-644453B14B2E}"/>
                </c:ext>
              </c:extLst>
            </c:dLbl>
            <c:dLbl>
              <c:idx val="4"/>
              <c:layout>
                <c:manualLayout>
                  <c:x val="5.2390313196098428E-3"/>
                  <c:y val="-0.12436731742588575"/>
                </c:manualLayout>
              </c:layout>
              <c:showVal val="1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A3E-46D9-B92D-644453B14B2E}"/>
                </c:ext>
              </c:extLst>
            </c:dLbl>
            <c:dLbl>
              <c:idx val="5"/>
              <c:layout>
                <c:manualLayout>
                  <c:x val="7.8585469794148367E-3"/>
                  <c:y val="-0.13882863340563992"/>
                </c:manualLayout>
              </c:layout>
              <c:showVal val="1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A3E-46D9-B92D-644453B14B2E}"/>
                </c:ext>
              </c:extLst>
            </c:dLbl>
            <c:dLbl>
              <c:idx val="6"/>
              <c:layout>
                <c:manualLayout>
                  <c:x val="-9.604779797382312E-17"/>
                  <c:y val="-0.14172089660159087"/>
                </c:manualLayout>
              </c:layout>
              <c:showVal val="1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A3E-46D9-B92D-644453B14B2E}"/>
                </c:ext>
              </c:extLst>
            </c:dLbl>
            <c:dLbl>
              <c:idx val="7"/>
              <c:layout>
                <c:manualLayout>
                  <c:x val="-1.3097578299024731E-3"/>
                  <c:y val="-0.25162689804772237"/>
                </c:manualLayout>
              </c:layout>
              <c:showVal val="1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A3E-46D9-B92D-644453B14B2E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A3E-46D9-B92D-644453B14B2E}"/>
                </c:ext>
              </c:extLst>
            </c:dLbl>
            <c:dLbl>
              <c:idx val="9"/>
              <c:layout>
                <c:manualLayout>
                  <c:x val="-1.1952769976875119E-2"/>
                  <c:y val="-0.19025794423729758"/>
                </c:manualLayout>
              </c:layout>
              <c:showVal val="1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A3E-46D9-B92D-644453B14B2E}"/>
                </c:ext>
              </c:extLst>
            </c:dLbl>
            <c:dLbl>
              <c:idx val="10"/>
              <c:layout>
                <c:manualLayout>
                  <c:x val="-1.0706882872500696E-16"/>
                  <c:y val="-0.13892572289667743"/>
                </c:manualLayout>
              </c:layout>
              <c:showVal val="1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7B-45E1-85B7-4E10ED786793}"/>
                </c:ext>
              </c:extLst>
            </c:dLbl>
            <c:dLbl>
              <c:idx val="11"/>
              <c:layout>
                <c:manualLayout>
                  <c:x val="-1.4600463489990098E-3"/>
                  <c:y val="-0.1287604260993595"/>
                </c:manualLayout>
              </c:layout>
              <c:showVal val="1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7B-45E1-85B7-4E10ED786793}"/>
                </c:ext>
              </c:extLst>
            </c:dLbl>
            <c:dLbl>
              <c:idx val="12"/>
              <c:layout>
                <c:manualLayout>
                  <c:x val="1.460046348998796E-3"/>
                  <c:y val="-9.1487671175860694E-2"/>
                </c:manualLayout>
              </c:layout>
              <c:showVal val="1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7B-45E1-85B7-4E10ED786793}"/>
                </c:ext>
              </c:extLst>
            </c:dLbl>
            <c:dLbl>
              <c:idx val="13"/>
              <c:layout>
                <c:manualLayout>
                  <c:x val="-1.3140417140990231E-2"/>
                  <c:y val="-9.1487671175860638E-2"/>
                </c:manualLayout>
              </c:layout>
              <c:showVal val="1"/>
              <c:separator>.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7B-45E1-85B7-4E10ED786793}"/>
                </c:ext>
              </c:extLst>
            </c:dLbl>
            <c:spPr>
              <a:solidFill>
                <a:srgbClr val="AFCEEB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eparator>. 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Feuil1!$E$5:$R$5</c:f>
              <c:strCache>
                <c:ptCount val="14"/>
                <c:pt idx="0">
                  <c:v>Homme</c:v>
                </c:pt>
                <c:pt idx="1">
                  <c:v>Femme</c:v>
                </c:pt>
                <c:pt idx="3">
                  <c:v>18-29</c:v>
                </c:pt>
                <c:pt idx="4">
                  <c:v>30-39</c:v>
                </c:pt>
                <c:pt idx="5">
                  <c:v>40-49</c:v>
                </c:pt>
                <c:pt idx="6">
                  <c:v>50-59</c:v>
                </c:pt>
                <c:pt idx="7">
                  <c:v>60 ET PLUS</c:v>
                </c:pt>
                <c:pt idx="9">
                  <c:v>Non scolarisé</c:v>
                </c:pt>
                <c:pt idx="10">
                  <c:v>Primaire</c:v>
                </c:pt>
                <c:pt idx="11">
                  <c:v>Moyen</c:v>
                </c:pt>
                <c:pt idx="12">
                  <c:v>Secondaire</c:v>
                </c:pt>
                <c:pt idx="13">
                  <c:v>Supérieur</c:v>
                </c:pt>
              </c:strCache>
            </c:strRef>
          </c:cat>
          <c:val>
            <c:numRef>
              <c:f>Feuil1!$E$7:$R$7</c:f>
              <c:numCache>
                <c:formatCode>###0%</c:formatCode>
                <c:ptCount val="14"/>
                <c:pt idx="0">
                  <c:v>0.28005945242658448</c:v>
                </c:pt>
                <c:pt idx="1">
                  <c:v>0.37072394753348897</c:v>
                </c:pt>
                <c:pt idx="3">
                  <c:v>0.26354694878130203</c:v>
                </c:pt>
                <c:pt idx="4">
                  <c:v>0.3408596103026969</c:v>
                </c:pt>
                <c:pt idx="5">
                  <c:v>0.34908431138236906</c:v>
                </c:pt>
                <c:pt idx="6">
                  <c:v>0.35511623379889201</c:v>
                </c:pt>
                <c:pt idx="7">
                  <c:v>0.52879057502352611</c:v>
                </c:pt>
                <c:pt idx="9">
                  <c:v>0.39775957428000464</c:v>
                </c:pt>
                <c:pt idx="10">
                  <c:v>0.36471113930565541</c:v>
                </c:pt>
                <c:pt idx="11">
                  <c:v>0.3317426185137905</c:v>
                </c:pt>
                <c:pt idx="12">
                  <c:v>0.30706588612880442</c:v>
                </c:pt>
                <c:pt idx="13">
                  <c:v>0.3124936042635853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0A3E-46D9-B92D-644453B14B2E}"/>
            </c:ext>
          </c:extLst>
        </c:ser>
        <c:ser>
          <c:idx val="2"/>
          <c:order val="2"/>
          <c:tx>
            <c:strRef>
              <c:f>Feuil1!$D$8</c:f>
              <c:strCache>
                <c:ptCount val="1"/>
                <c:pt idx="0">
                  <c:v>Coût excessif des médicaments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FFF5D9"/>
              </a:solidFill>
            </a:ln>
            <a:effectLst>
              <a:innerShdw blurRad="114300">
                <a:schemeClr val="accent4"/>
              </a:innerShdw>
            </a:effectLst>
          </c:spPr>
          <c:dLbls>
            <c:dLbl>
              <c:idx val="0"/>
              <c:layout>
                <c:manualLayout>
                  <c:x val="0"/>
                  <c:y val="-2.6030368763557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A3E-46D9-B92D-644453B14B2E}"/>
                </c:ext>
              </c:extLst>
            </c:dLbl>
            <c:dLbl>
              <c:idx val="1"/>
              <c:layout>
                <c:manualLayout>
                  <c:x val="-2.4011949493455789E-17"/>
                  <c:y val="-2.89226319595084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A3E-46D9-B92D-644453B14B2E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A3E-46D9-B92D-644453B14B2E}"/>
                </c:ext>
              </c:extLst>
            </c:dLbl>
            <c:dLbl>
              <c:idx val="3"/>
              <c:layout>
                <c:manualLayout>
                  <c:x val="0"/>
                  <c:y val="-2.603036876355749E-2"/>
                </c:manualLayout>
              </c:layout>
              <c:showVal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A3E-46D9-B92D-644453B14B2E}"/>
                </c:ext>
              </c:extLst>
            </c:dLbl>
            <c:dLbl>
              <c:idx val="4"/>
              <c:layout>
                <c:manualLayout>
                  <c:x val="0"/>
                  <c:y val="-2.6030368763557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A3E-46D9-B92D-644453B14B2E}"/>
                </c:ext>
              </c:extLst>
            </c:dLbl>
            <c:dLbl>
              <c:idx val="5"/>
              <c:layout>
                <c:manualLayout>
                  <c:x val="-1.3097578299024731E-3"/>
                  <c:y val="-3.75994215473609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A3E-46D9-B92D-644453B14B2E}"/>
                </c:ext>
              </c:extLst>
            </c:dLbl>
            <c:dLbl>
              <c:idx val="6"/>
              <c:layout>
                <c:manualLayout>
                  <c:x val="-9.604779797382312E-17"/>
                  <c:y val="-4.62762111352134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A3E-46D9-B92D-644453B14B2E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A3E-46D9-B92D-644453B14B2E}"/>
                </c:ext>
              </c:extLst>
            </c:dLbl>
            <c:dLbl>
              <c:idx val="9"/>
              <c:layout>
                <c:manualLayout>
                  <c:x val="0"/>
                  <c:y val="-4.33839479392625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A3E-46D9-B92D-644453B14B2E}"/>
                </c:ext>
              </c:extLst>
            </c:dLbl>
            <c:dLbl>
              <c:idx val="10"/>
              <c:layout>
                <c:manualLayout>
                  <c:x val="-2.6195156598050411E-3"/>
                  <c:y val="-5.49530007230659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A3E-46D9-B92D-644453B14B2E}"/>
                </c:ext>
              </c:extLst>
            </c:dLbl>
            <c:dLbl>
              <c:idx val="11"/>
              <c:layout>
                <c:manualLayout>
                  <c:x val="-9.604779797382312E-17"/>
                  <c:y val="-2.6030368763557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A3E-46D9-B92D-644453B14B2E}"/>
                </c:ext>
              </c:extLst>
            </c:dLbl>
            <c:dLbl>
              <c:idx val="12"/>
              <c:layout>
                <c:manualLayout>
                  <c:x val="-1.9209559594764629E-16"/>
                  <c:y val="-2.02458423716559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A3E-46D9-B92D-644453B14B2E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Feuil1!$E$5:$R$5</c:f>
              <c:strCache>
                <c:ptCount val="14"/>
                <c:pt idx="0">
                  <c:v>Homme</c:v>
                </c:pt>
                <c:pt idx="1">
                  <c:v>Femme</c:v>
                </c:pt>
                <c:pt idx="3">
                  <c:v>18-29</c:v>
                </c:pt>
                <c:pt idx="4">
                  <c:v>30-39</c:v>
                </c:pt>
                <c:pt idx="5">
                  <c:v>40-49</c:v>
                </c:pt>
                <c:pt idx="6">
                  <c:v>50-59</c:v>
                </c:pt>
                <c:pt idx="7">
                  <c:v>60 ET PLUS</c:v>
                </c:pt>
                <c:pt idx="9">
                  <c:v>Non scolarisé</c:v>
                </c:pt>
                <c:pt idx="10">
                  <c:v>Primaire</c:v>
                </c:pt>
                <c:pt idx="11">
                  <c:v>Moyen</c:v>
                </c:pt>
                <c:pt idx="12">
                  <c:v>Secondaire</c:v>
                </c:pt>
                <c:pt idx="13">
                  <c:v>Supérieur</c:v>
                </c:pt>
              </c:strCache>
            </c:strRef>
          </c:cat>
          <c:val>
            <c:numRef>
              <c:f>Feuil1!$E$8:$R$8</c:f>
              <c:numCache>
                <c:formatCode>###0%</c:formatCode>
                <c:ptCount val="14"/>
                <c:pt idx="0">
                  <c:v>3.9219079163499898E-2</c:v>
                </c:pt>
                <c:pt idx="1">
                  <c:v>8.9421527375083881E-2</c:v>
                </c:pt>
                <c:pt idx="3">
                  <c:v>4.973244161713123E-2</c:v>
                </c:pt>
                <c:pt idx="4">
                  <c:v>6.0654424153185081E-2</c:v>
                </c:pt>
                <c:pt idx="5">
                  <c:v>0.10413535074603035</c:v>
                </c:pt>
                <c:pt idx="6">
                  <c:v>0.1069028224922792</c:v>
                </c:pt>
                <c:pt idx="7">
                  <c:v>5.3085414668315213E-2</c:v>
                </c:pt>
                <c:pt idx="9">
                  <c:v>0.12256564532405258</c:v>
                </c:pt>
                <c:pt idx="10">
                  <c:v>0.13622155317263129</c:v>
                </c:pt>
                <c:pt idx="11">
                  <c:v>8.6825063315889683E-2</c:v>
                </c:pt>
                <c:pt idx="12">
                  <c:v>4.3071090198365442E-2</c:v>
                </c:pt>
                <c:pt idx="13">
                  <c:v>1.6970972846409541E-2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0A3E-46D9-B92D-644453B14B2E}"/>
            </c:ext>
          </c:extLst>
        </c:ser>
        <c:ser>
          <c:idx val="3"/>
          <c:order val="3"/>
          <c:tx>
            <c:strRef>
              <c:f>Feuil1!$D$9</c:f>
              <c:strCache>
                <c:ptCount val="1"/>
                <c:pt idx="0">
                  <c:v>Sans efficacité</c:v>
                </c:pt>
              </c:strCache>
            </c:strRef>
          </c:tx>
          <c:spPr>
            <a:solidFill>
              <a:srgbClr val="656A60"/>
            </a:solidFill>
            <a:ln>
              <a:solidFill>
                <a:srgbClr val="FFF5D9"/>
              </a:solidFill>
            </a:ln>
            <a:effectLst>
              <a:softEdge rad="12700"/>
            </a:effectLst>
          </c:spPr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A3E-46D9-B92D-644453B14B2E}"/>
                </c:ext>
              </c:extLst>
            </c:dLbl>
            <c:dLbl>
              <c:idx val="7"/>
              <c:layout>
                <c:manualLayout>
                  <c:x val="0"/>
                  <c:y val="-3.759942154736081E-2"/>
                </c:manualLayout>
              </c:layout>
              <c:showVal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A3E-46D9-B92D-644453B14B2E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A3E-46D9-B92D-644453B14B2E}"/>
                </c:ext>
              </c:extLst>
            </c:dLbl>
            <c:spPr>
              <a:solidFill>
                <a:srgbClr val="656A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Feuil1!$E$5:$R$5</c:f>
              <c:strCache>
                <c:ptCount val="14"/>
                <c:pt idx="0">
                  <c:v>Homme</c:v>
                </c:pt>
                <c:pt idx="1">
                  <c:v>Femme</c:v>
                </c:pt>
                <c:pt idx="3">
                  <c:v>18-29</c:v>
                </c:pt>
                <c:pt idx="4">
                  <c:v>30-39</c:v>
                </c:pt>
                <c:pt idx="5">
                  <c:v>40-49</c:v>
                </c:pt>
                <c:pt idx="6">
                  <c:v>50-59</c:v>
                </c:pt>
                <c:pt idx="7">
                  <c:v>60 ET PLUS</c:v>
                </c:pt>
                <c:pt idx="9">
                  <c:v>Non scolarisé</c:v>
                </c:pt>
                <c:pt idx="10">
                  <c:v>Primaire</c:v>
                </c:pt>
                <c:pt idx="11">
                  <c:v>Moyen</c:v>
                </c:pt>
                <c:pt idx="12">
                  <c:v>Secondaire</c:v>
                </c:pt>
                <c:pt idx="13">
                  <c:v>Supérieur</c:v>
                </c:pt>
              </c:strCache>
            </c:strRef>
          </c:cat>
          <c:val>
            <c:numRef>
              <c:f>Feuil1!$E$9:$R$9</c:f>
              <c:numCache>
                <c:formatCode>###0%</c:formatCode>
                <c:ptCount val="14"/>
                <c:pt idx="0">
                  <c:v>3.2148838252410196E-2</c:v>
                </c:pt>
                <c:pt idx="1">
                  <c:v>3.7806074568805165E-2</c:v>
                </c:pt>
                <c:pt idx="3">
                  <c:v>2.5952054464856579E-2</c:v>
                </c:pt>
                <c:pt idx="4">
                  <c:v>3.7558284002235584E-2</c:v>
                </c:pt>
                <c:pt idx="5">
                  <c:v>4.0452104057279864E-2</c:v>
                </c:pt>
                <c:pt idx="6">
                  <c:v>3.1604477123349406E-2</c:v>
                </c:pt>
                <c:pt idx="7">
                  <c:v>6.3884686657243672E-2</c:v>
                </c:pt>
                <c:pt idx="9">
                  <c:v>6.0726754349372081E-2</c:v>
                </c:pt>
                <c:pt idx="10">
                  <c:v>4.3688425454924754E-2</c:v>
                </c:pt>
                <c:pt idx="11">
                  <c:v>2.7691960646340032E-2</c:v>
                </c:pt>
                <c:pt idx="12">
                  <c:v>3.8296966304434535E-2</c:v>
                </c:pt>
                <c:pt idx="13">
                  <c:v>2.8719152786366935E-2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0A3E-46D9-B92D-644453B14B2E}"/>
            </c:ext>
          </c:extLst>
        </c:ser>
        <c:dLbls>
          <c:showCatName val="1"/>
        </c:dLbls>
        <c:axId val="101669888"/>
        <c:axId val="101516032"/>
      </c:areaChart>
      <c:catAx>
        <c:axId val="101669888"/>
        <c:scaling>
          <c:orientation val="minMax"/>
        </c:scaling>
        <c:axPos val="b"/>
        <c:numFmt formatCode="General" sourceLinked="1"/>
        <c:minorTickMark val="out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01516032"/>
        <c:crosses val="autoZero"/>
        <c:auto val="1"/>
        <c:lblAlgn val="ctr"/>
        <c:lblOffset val="100"/>
      </c:catAx>
      <c:valAx>
        <c:axId val="101516032"/>
        <c:scaling>
          <c:orientation val="minMax"/>
          <c:max val="0.70000000000000018"/>
          <c:min val="0"/>
        </c:scaling>
        <c:delete val="1"/>
        <c:axPos val="l"/>
        <c:numFmt formatCode="###0%" sourceLinked="1"/>
        <c:tickLblPos val="nextTo"/>
        <c:crossAx val="101669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7050620101615287E-2"/>
          <c:y val="5.6541822026823965E-2"/>
          <c:w val="0.89999994194076904"/>
          <c:h val="6.9954922366297509E-2"/>
        </c:manualLayout>
      </c:layout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Agency FB" panose="020B0503020202020204" pitchFamily="34" charset="0"/>
        </a:defRPr>
      </a:pPr>
      <a:endParaRPr lang="fr-FR"/>
    </a:p>
  </c:txPr>
  <c:externalData r:id="rId1"/>
  <c:userShapes r:id="rId2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2352343955283442"/>
          <c:y val="0"/>
          <c:w val="0.39855320083343926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6C-4282-A85C-D7BEB852D3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Autres</c:v>
                </c:pt>
                <c:pt idx="1">
                  <c:v>Remise à des associations</c:v>
                </c:pt>
                <c:pt idx="2">
                  <c:v>Remise à des connaissances</c:v>
                </c:pt>
                <c:pt idx="3">
                  <c:v>Remise à la pharmacie</c:v>
                </c:pt>
                <c:pt idx="4">
                  <c:v>Jeter à la poubelle</c:v>
                </c:pt>
                <c:pt idx="5">
                  <c:v>Je les gardes a la maison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3.0055805422214851E-2</c:v>
                </c:pt>
                <c:pt idx="1">
                  <c:v>7.6053254879400914E-2</c:v>
                </c:pt>
                <c:pt idx="2">
                  <c:v>0.11343784680173391</c:v>
                </c:pt>
                <c:pt idx="3">
                  <c:v>0.26125625153241139</c:v>
                </c:pt>
                <c:pt idx="4">
                  <c:v>0.35693702331561211</c:v>
                </c:pt>
                <c:pt idx="5">
                  <c:v>0.40632503815070625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6C-4282-A85C-D7BEB852D3B3}"/>
            </c:ext>
          </c:extLst>
        </c:ser>
        <c:dLbls/>
        <c:gapWidth val="182"/>
        <c:axId val="146580608"/>
        <c:axId val="146582144"/>
      </c:barChart>
      <c:catAx>
        <c:axId val="14658060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46582144"/>
        <c:crosses val="autoZero"/>
        <c:auto val="1"/>
        <c:lblAlgn val="ctr"/>
        <c:lblOffset val="100"/>
      </c:catAx>
      <c:valAx>
        <c:axId val="146582144"/>
        <c:scaling>
          <c:orientation val="minMax"/>
        </c:scaling>
        <c:delete val="1"/>
        <c:axPos val="b"/>
        <c:numFmt formatCode="0%" sourceLinked="1"/>
        <c:tickLblPos val="nextTo"/>
        <c:crossAx val="1465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.14395780304723726"/>
          <c:w val="1"/>
          <c:h val="0.38419633264351072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0.80150076226049249</c:v>
                </c:pt>
                <c:pt idx="1">
                  <c:v>0.83127301744613358</c:v>
                </c:pt>
                <c:pt idx="2">
                  <c:v>0.85125899028758478</c:v>
                </c:pt>
                <c:pt idx="3">
                  <c:v>0.82732965686703575</c:v>
                </c:pt>
                <c:pt idx="4">
                  <c:v>0.89148010312140158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0A-44FC-8F7B-C0A642B827B4}"/>
            </c:ext>
          </c:extLst>
        </c:ser>
        <c:dLbls/>
        <c:axId val="128596992"/>
        <c:axId val="128611072"/>
      </c:barChart>
      <c:catAx>
        <c:axId val="12859699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28611072"/>
        <c:crosses val="autoZero"/>
        <c:auto val="1"/>
        <c:lblAlgn val="ctr"/>
        <c:lblOffset val="100"/>
      </c:catAx>
      <c:valAx>
        <c:axId val="128611072"/>
        <c:scaling>
          <c:orientation val="minMax"/>
        </c:scaling>
        <c:delete val="1"/>
        <c:axPos val="l"/>
        <c:numFmt formatCode="###0%" sourceLinked="1"/>
        <c:tickLblPos val="nextTo"/>
        <c:crossAx val="12859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195969062097230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02-4B20-8D60-DE6F4D17E8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Autres</c:v>
                </c:pt>
                <c:pt idx="1">
                  <c:v>Remise à des associations</c:v>
                </c:pt>
                <c:pt idx="2">
                  <c:v>Remise à des connaissances</c:v>
                </c:pt>
                <c:pt idx="3">
                  <c:v>Remise à la pharmacie</c:v>
                </c:pt>
                <c:pt idx="4">
                  <c:v>Jeter à la poubelle</c:v>
                </c:pt>
                <c:pt idx="5">
                  <c:v>Je les gardes a la maison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8.653084519071378E-3</c:v>
                </c:pt>
                <c:pt idx="1">
                  <c:v>6.653095426405127E-2</c:v>
                </c:pt>
                <c:pt idx="2">
                  <c:v>0.10826995243503518</c:v>
                </c:pt>
                <c:pt idx="3">
                  <c:v>0.26603673817742385</c:v>
                </c:pt>
                <c:pt idx="4">
                  <c:v>0.40434773514908001</c:v>
                </c:pt>
                <c:pt idx="5">
                  <c:v>0.41663990174769555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02-4B20-8D60-DE6F4D17E863}"/>
            </c:ext>
          </c:extLst>
        </c:ser>
        <c:dLbls/>
        <c:gapWidth val="182"/>
        <c:axId val="146934016"/>
        <c:axId val="146939904"/>
      </c:barChart>
      <c:catAx>
        <c:axId val="146934016"/>
        <c:scaling>
          <c:orientation val="minMax"/>
        </c:scaling>
        <c:delete val="1"/>
        <c:axPos val="l"/>
        <c:numFmt formatCode="General" sourceLinked="1"/>
        <c:tickLblPos val="nextTo"/>
        <c:crossAx val="146939904"/>
        <c:crosses val="autoZero"/>
        <c:auto val="1"/>
        <c:lblAlgn val="ctr"/>
        <c:lblOffset val="100"/>
      </c:catAx>
      <c:valAx>
        <c:axId val="146939904"/>
        <c:scaling>
          <c:orientation val="minMax"/>
        </c:scaling>
        <c:delete val="1"/>
        <c:axPos val="b"/>
        <c:numFmt formatCode="0%" sourceLinked="1"/>
        <c:tickLblPos val="nextTo"/>
        <c:crossAx val="14693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269402904015066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68-4D52-9EDB-F8C89F2EC8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Autres</c:v>
                </c:pt>
                <c:pt idx="1">
                  <c:v>Remise à des associations</c:v>
                </c:pt>
                <c:pt idx="2">
                  <c:v>Remise à des connaissances</c:v>
                </c:pt>
                <c:pt idx="3">
                  <c:v>Remise à la pharmacie</c:v>
                </c:pt>
                <c:pt idx="4">
                  <c:v>Jeter à la poubelle</c:v>
                </c:pt>
                <c:pt idx="5">
                  <c:v>Je les gardes a la maison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4.1712308148633921E-2</c:v>
                </c:pt>
                <c:pt idx="1">
                  <c:v>6.957035149924487E-2</c:v>
                </c:pt>
                <c:pt idx="2">
                  <c:v>0.11604049343050017</c:v>
                </c:pt>
                <c:pt idx="3">
                  <c:v>0.17705985334479091</c:v>
                </c:pt>
                <c:pt idx="4">
                  <c:v>0.30933136439658782</c:v>
                </c:pt>
                <c:pt idx="5">
                  <c:v>0.4869072896012247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68-4D52-9EDB-F8C89F2EC89F}"/>
            </c:ext>
          </c:extLst>
        </c:ser>
        <c:dLbls/>
        <c:gapWidth val="182"/>
        <c:axId val="146947456"/>
        <c:axId val="146986112"/>
      </c:barChart>
      <c:catAx>
        <c:axId val="146947456"/>
        <c:scaling>
          <c:orientation val="minMax"/>
        </c:scaling>
        <c:delete val="1"/>
        <c:axPos val="l"/>
        <c:numFmt formatCode="General" sourceLinked="1"/>
        <c:tickLblPos val="nextTo"/>
        <c:crossAx val="146986112"/>
        <c:crosses val="autoZero"/>
        <c:auto val="1"/>
        <c:lblAlgn val="ctr"/>
        <c:lblOffset val="100"/>
      </c:catAx>
      <c:valAx>
        <c:axId val="146986112"/>
        <c:scaling>
          <c:orientation val="minMax"/>
        </c:scaling>
        <c:delete val="1"/>
        <c:axPos val="b"/>
        <c:numFmt formatCode="0%" sourceLinked="1"/>
        <c:tickLblPos val="nextTo"/>
        <c:crossAx val="14694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440675769097822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35-408C-8D8F-025FA4CAFA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Autres</c:v>
                </c:pt>
                <c:pt idx="1">
                  <c:v>Remise à des associations</c:v>
                </c:pt>
                <c:pt idx="2">
                  <c:v>Remise à des connaissances</c:v>
                </c:pt>
                <c:pt idx="3">
                  <c:v>Remise à la pharmacie</c:v>
                </c:pt>
                <c:pt idx="4">
                  <c:v>Jeter à la poubelle</c:v>
                </c:pt>
                <c:pt idx="5">
                  <c:v>Je les gardes a la maison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2.4909542764237735E-2</c:v>
                </c:pt>
                <c:pt idx="1">
                  <c:v>7.1340485358888914E-2</c:v>
                </c:pt>
                <c:pt idx="2">
                  <c:v>0.12914377220538725</c:v>
                </c:pt>
                <c:pt idx="3">
                  <c:v>0.31093871266049422</c:v>
                </c:pt>
                <c:pt idx="4">
                  <c:v>0.38148264749115324</c:v>
                </c:pt>
                <c:pt idx="5">
                  <c:v>0.3394634792475788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35-408C-8D8F-025FA4CAFAD7}"/>
            </c:ext>
          </c:extLst>
        </c:ser>
        <c:dLbls/>
        <c:gapWidth val="182"/>
        <c:axId val="147038976"/>
        <c:axId val="147040512"/>
      </c:barChart>
      <c:catAx>
        <c:axId val="147038976"/>
        <c:scaling>
          <c:orientation val="minMax"/>
        </c:scaling>
        <c:delete val="1"/>
        <c:axPos val="l"/>
        <c:numFmt formatCode="General" sourceLinked="1"/>
        <c:tickLblPos val="nextTo"/>
        <c:crossAx val="147040512"/>
        <c:crosses val="autoZero"/>
        <c:auto val="1"/>
        <c:lblAlgn val="ctr"/>
        <c:lblOffset val="100"/>
      </c:catAx>
      <c:valAx>
        <c:axId val="147040512"/>
        <c:scaling>
          <c:orientation val="minMax"/>
        </c:scaling>
        <c:delete val="1"/>
        <c:axPos val="b"/>
        <c:numFmt formatCode="0%" sourceLinked="1"/>
        <c:tickLblPos val="nextTo"/>
        <c:crossAx val="14703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19278693401101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8F-44EB-AAB3-9E94ED2A57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Autres</c:v>
                </c:pt>
                <c:pt idx="1">
                  <c:v>Remise à des associations</c:v>
                </c:pt>
                <c:pt idx="2">
                  <c:v>Remise à des connaissances</c:v>
                </c:pt>
                <c:pt idx="3">
                  <c:v>Remise à la pharmacie</c:v>
                </c:pt>
                <c:pt idx="4">
                  <c:v>Jeter à la poubelle</c:v>
                </c:pt>
                <c:pt idx="5">
                  <c:v>Je les gardes a la maison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7.4476574203974091E-2</c:v>
                </c:pt>
                <c:pt idx="1">
                  <c:v>0.14420895422948476</c:v>
                </c:pt>
                <c:pt idx="2">
                  <c:v>0.10781122978475977</c:v>
                </c:pt>
                <c:pt idx="3">
                  <c:v>0.3177210391230787</c:v>
                </c:pt>
                <c:pt idx="4">
                  <c:v>0.24982053633499318</c:v>
                </c:pt>
                <c:pt idx="5">
                  <c:v>0.3522459705701933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8F-44EB-AAB3-9E94ED2A5753}"/>
            </c:ext>
          </c:extLst>
        </c:ser>
        <c:dLbls/>
        <c:gapWidth val="182"/>
        <c:axId val="147056512"/>
        <c:axId val="147058048"/>
      </c:barChart>
      <c:catAx>
        <c:axId val="147056512"/>
        <c:scaling>
          <c:orientation val="minMax"/>
        </c:scaling>
        <c:delete val="1"/>
        <c:axPos val="l"/>
        <c:numFmt formatCode="General" sourceLinked="1"/>
        <c:tickLblPos val="nextTo"/>
        <c:crossAx val="147058048"/>
        <c:crosses val="autoZero"/>
        <c:auto val="1"/>
        <c:lblAlgn val="ctr"/>
        <c:lblOffset val="100"/>
      </c:catAx>
      <c:valAx>
        <c:axId val="147058048"/>
        <c:scaling>
          <c:orientation val="minMax"/>
        </c:scaling>
        <c:delete val="1"/>
        <c:axPos val="b"/>
        <c:numFmt formatCode="0%" sourceLinked="1"/>
        <c:tickLblPos val="nextTo"/>
        <c:crossAx val="14705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5401654384994031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41-4A02-B391-8740707187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Autres</c:v>
                </c:pt>
                <c:pt idx="1">
                  <c:v>Remise à des associations</c:v>
                </c:pt>
                <c:pt idx="2">
                  <c:v>Remise à des connaissances</c:v>
                </c:pt>
                <c:pt idx="3">
                  <c:v>Remise à la pharmacie</c:v>
                </c:pt>
                <c:pt idx="4">
                  <c:v>Jeter à la poubelle</c:v>
                </c:pt>
                <c:pt idx="5">
                  <c:v>Je les gardes a la maison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6.9059563760481404E-2</c:v>
                </c:pt>
                <c:pt idx="1">
                  <c:v>0</c:v>
                </c:pt>
                <c:pt idx="2">
                  <c:v>0</c:v>
                </c:pt>
                <c:pt idx="3">
                  <c:v>0.11143380968491964</c:v>
                </c:pt>
                <c:pt idx="4">
                  <c:v>0.3565090530631449</c:v>
                </c:pt>
                <c:pt idx="5">
                  <c:v>0.57429526095150063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41-4A02-B391-87407071870B}"/>
            </c:ext>
          </c:extLst>
        </c:ser>
        <c:dLbls/>
        <c:gapWidth val="182"/>
        <c:axId val="147123200"/>
        <c:axId val="147133184"/>
      </c:barChart>
      <c:catAx>
        <c:axId val="147123200"/>
        <c:scaling>
          <c:orientation val="minMax"/>
        </c:scaling>
        <c:delete val="1"/>
        <c:axPos val="l"/>
        <c:numFmt formatCode="General" sourceLinked="1"/>
        <c:tickLblPos val="nextTo"/>
        <c:crossAx val="147133184"/>
        <c:crosses val="autoZero"/>
        <c:auto val="1"/>
        <c:lblAlgn val="ctr"/>
        <c:lblOffset val="100"/>
      </c:catAx>
      <c:valAx>
        <c:axId val="147133184"/>
        <c:scaling>
          <c:orientation val="minMax"/>
        </c:scaling>
        <c:delete val="1"/>
        <c:axPos val="b"/>
        <c:numFmt formatCode="0%" sourceLinked="1"/>
        <c:tickLblPos val="nextTo"/>
        <c:crossAx val="14712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6078909410528185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58-4D9B-85C2-47988B5064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Autres</c:v>
                </c:pt>
                <c:pt idx="1">
                  <c:v>Remise à des associations</c:v>
                </c:pt>
                <c:pt idx="2">
                  <c:v>Remise à des connaissances</c:v>
                </c:pt>
                <c:pt idx="3">
                  <c:v>Remise à la pharmacie</c:v>
                </c:pt>
                <c:pt idx="4">
                  <c:v>Jeter à la poubelle</c:v>
                </c:pt>
                <c:pt idx="5">
                  <c:v>Je les gardes a la maison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2.262545192177436E-2</c:v>
                </c:pt>
                <c:pt idx="1">
                  <c:v>7.8466892875256017E-2</c:v>
                </c:pt>
                <c:pt idx="2">
                  <c:v>0.12710280634484572</c:v>
                </c:pt>
                <c:pt idx="3">
                  <c:v>0.25949108084726835</c:v>
                </c:pt>
                <c:pt idx="4">
                  <c:v>0.32764872187321464</c:v>
                </c:pt>
                <c:pt idx="5">
                  <c:v>0.43388829361093051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58-4D9B-85C2-47988B5064CC}"/>
            </c:ext>
          </c:extLst>
        </c:ser>
        <c:dLbls/>
        <c:gapWidth val="182"/>
        <c:axId val="147173760"/>
        <c:axId val="147175296"/>
      </c:barChart>
      <c:catAx>
        <c:axId val="147173760"/>
        <c:scaling>
          <c:orientation val="minMax"/>
        </c:scaling>
        <c:delete val="1"/>
        <c:axPos val="l"/>
        <c:numFmt formatCode="General" sourceLinked="1"/>
        <c:tickLblPos val="nextTo"/>
        <c:crossAx val="147175296"/>
        <c:crosses val="autoZero"/>
        <c:auto val="1"/>
        <c:lblAlgn val="ctr"/>
        <c:lblOffset val="100"/>
      </c:catAx>
      <c:valAx>
        <c:axId val="147175296"/>
        <c:scaling>
          <c:orientation val="minMax"/>
        </c:scaling>
        <c:delete val="1"/>
        <c:axPos val="b"/>
        <c:numFmt formatCode="0%" sourceLinked="1"/>
        <c:tickLblPos val="nextTo"/>
        <c:crossAx val="14717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5395511342122472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72-45FF-A466-4760F8502C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Autres</c:v>
                </c:pt>
                <c:pt idx="1">
                  <c:v>Remise à des associations</c:v>
                </c:pt>
                <c:pt idx="2">
                  <c:v>Remise à des connaissances</c:v>
                </c:pt>
                <c:pt idx="3">
                  <c:v>Remise à la pharmacie</c:v>
                </c:pt>
                <c:pt idx="4">
                  <c:v>Jeter à la poubelle</c:v>
                </c:pt>
                <c:pt idx="5">
                  <c:v>Je les gardes a la maison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5.9194034696506193E-2</c:v>
                </c:pt>
                <c:pt idx="1">
                  <c:v>6.658814163758818E-2</c:v>
                </c:pt>
                <c:pt idx="2">
                  <c:v>5.9850527683267714E-2</c:v>
                </c:pt>
                <c:pt idx="3">
                  <c:v>0.26817839166058899</c:v>
                </c:pt>
                <c:pt idx="4">
                  <c:v>0.4717914837975421</c:v>
                </c:pt>
                <c:pt idx="5">
                  <c:v>0.29823536824492131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72-45FF-A466-4760F8502CDC}"/>
            </c:ext>
          </c:extLst>
        </c:ser>
        <c:dLbls/>
        <c:gapWidth val="182"/>
        <c:axId val="147232256"/>
        <c:axId val="147233792"/>
      </c:barChart>
      <c:catAx>
        <c:axId val="147232256"/>
        <c:scaling>
          <c:orientation val="minMax"/>
        </c:scaling>
        <c:delete val="1"/>
        <c:axPos val="l"/>
        <c:numFmt formatCode="General" sourceLinked="1"/>
        <c:tickLblPos val="nextTo"/>
        <c:crossAx val="147233792"/>
        <c:crosses val="autoZero"/>
        <c:auto val="1"/>
        <c:lblAlgn val="ctr"/>
        <c:lblOffset val="100"/>
      </c:catAx>
      <c:valAx>
        <c:axId val="147233792"/>
        <c:scaling>
          <c:orientation val="minMax"/>
        </c:scaling>
        <c:delete val="1"/>
        <c:axPos val="b"/>
        <c:numFmt formatCode="0%" sourceLinked="1"/>
        <c:tickLblPos val="nextTo"/>
        <c:crossAx val="14723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9343245505847491"/>
          <c:y val="0"/>
          <c:w val="0.37425191709832545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B3-4235-97B1-2D6E4574B4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Autres</c:v>
                </c:pt>
                <c:pt idx="1">
                  <c:v>Remise à des associations</c:v>
                </c:pt>
                <c:pt idx="2">
                  <c:v>Remise à des connaissances</c:v>
                </c:pt>
                <c:pt idx="3">
                  <c:v>Remise à la pharmacie</c:v>
                </c:pt>
                <c:pt idx="4">
                  <c:v>Jeter à la poubelle</c:v>
                </c:pt>
                <c:pt idx="5">
                  <c:v>Je les gardes a la maison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1.8994052526653361E-2</c:v>
                </c:pt>
                <c:pt idx="1">
                  <c:v>5.468415584899157E-2</c:v>
                </c:pt>
                <c:pt idx="2">
                  <c:v>0.10842145728782208</c:v>
                </c:pt>
                <c:pt idx="3">
                  <c:v>0.17217283554981538</c:v>
                </c:pt>
                <c:pt idx="4">
                  <c:v>0.40978691145162621</c:v>
                </c:pt>
                <c:pt idx="5">
                  <c:v>0.44587075166870033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B3-4235-97B1-2D6E4574B40E}"/>
            </c:ext>
          </c:extLst>
        </c:ser>
        <c:dLbls/>
        <c:gapWidth val="182"/>
        <c:axId val="147307136"/>
        <c:axId val="147313024"/>
      </c:barChart>
      <c:catAx>
        <c:axId val="147307136"/>
        <c:scaling>
          <c:orientation val="minMax"/>
        </c:scaling>
        <c:delete val="1"/>
        <c:axPos val="l"/>
        <c:numFmt formatCode="General" sourceLinked="1"/>
        <c:tickLblPos val="nextTo"/>
        <c:crossAx val="147313024"/>
        <c:crosses val="autoZero"/>
        <c:auto val="1"/>
        <c:lblAlgn val="ctr"/>
        <c:lblOffset val="100"/>
      </c:catAx>
      <c:valAx>
        <c:axId val="147313024"/>
        <c:scaling>
          <c:orientation val="minMax"/>
        </c:scaling>
        <c:delete val="1"/>
        <c:axPos val="b"/>
        <c:numFmt formatCode="0%" sourceLinked="1"/>
        <c:tickLblPos val="nextTo"/>
        <c:crossAx val="14730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9.7731186397497671E-2"/>
          <c:y val="0"/>
          <c:w val="0.4048374526831441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C9-4362-B86A-70C21C15CE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Autres</c:v>
                </c:pt>
                <c:pt idx="1">
                  <c:v>Remise à des associations</c:v>
                </c:pt>
                <c:pt idx="2">
                  <c:v>Remise à des connaissances</c:v>
                </c:pt>
                <c:pt idx="3">
                  <c:v>Remise à la pharmacie</c:v>
                </c:pt>
                <c:pt idx="4">
                  <c:v>Jeter à la poubelle</c:v>
                </c:pt>
                <c:pt idx="5">
                  <c:v>Je les gardes a la maison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3.9031334882386769E-2</c:v>
                </c:pt>
                <c:pt idx="1">
                  <c:v>9.3392186574551145E-2</c:v>
                </c:pt>
                <c:pt idx="2">
                  <c:v>0.11750815575646366</c:v>
                </c:pt>
                <c:pt idx="3">
                  <c:v>0.33353872178044663</c:v>
                </c:pt>
                <c:pt idx="4">
                  <c:v>0.31405451342679158</c:v>
                </c:pt>
                <c:pt idx="5">
                  <c:v>0.37423756340276509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C9-4362-B86A-70C21C15CE05}"/>
            </c:ext>
          </c:extLst>
        </c:ser>
        <c:dLbls/>
        <c:gapWidth val="182"/>
        <c:axId val="147341312"/>
        <c:axId val="147342848"/>
      </c:barChart>
      <c:catAx>
        <c:axId val="147341312"/>
        <c:scaling>
          <c:orientation val="minMax"/>
        </c:scaling>
        <c:delete val="1"/>
        <c:axPos val="l"/>
        <c:numFmt formatCode="General" sourceLinked="1"/>
        <c:tickLblPos val="nextTo"/>
        <c:crossAx val="147342848"/>
        <c:crosses val="autoZero"/>
        <c:auto val="1"/>
        <c:lblAlgn val="ctr"/>
        <c:lblOffset val="100"/>
      </c:catAx>
      <c:valAx>
        <c:axId val="147342848"/>
        <c:scaling>
          <c:orientation val="minMax"/>
        </c:scaling>
        <c:delete val="1"/>
        <c:axPos val="b"/>
        <c:numFmt formatCode="0%" sourceLinked="1"/>
        <c:tickLblPos val="nextTo"/>
        <c:crossAx val="14734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2156690743178691"/>
          <c:y val="0"/>
          <c:w val="0.3516273250411620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06C-4282-A85C-D7BEB852D3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6.5898463780261068E-2</c:v>
                </c:pt>
                <c:pt idx="1">
                  <c:v>0.10502912359743226</c:v>
                </c:pt>
                <c:pt idx="2">
                  <c:v>0.18204285838159803</c:v>
                </c:pt>
                <c:pt idx="3">
                  <c:v>0.21196637440494778</c:v>
                </c:pt>
                <c:pt idx="4">
                  <c:v>0.25383741017482969</c:v>
                </c:pt>
                <c:pt idx="5">
                  <c:v>0.52471411449033678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6C-4282-A85C-D7BEB852D3B3}"/>
            </c:ext>
          </c:extLst>
        </c:ser>
        <c:dLbls/>
        <c:gapWidth val="182"/>
        <c:axId val="147457152"/>
        <c:axId val="147458688"/>
      </c:barChart>
      <c:catAx>
        <c:axId val="14745715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Low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47458688"/>
        <c:crosses val="autoZero"/>
        <c:auto val="1"/>
        <c:lblAlgn val="ctr"/>
        <c:lblOffset val="100"/>
      </c:catAx>
      <c:valAx>
        <c:axId val="147458688"/>
        <c:scaling>
          <c:orientation val="minMax"/>
        </c:scaling>
        <c:delete val="1"/>
        <c:axPos val="b"/>
        <c:numFmt formatCode="###0%" sourceLinked="1"/>
        <c:tickLblPos val="nextTo"/>
        <c:crossAx val="14745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5.937956944471378E-2"/>
          <c:y val="0.16972966326407166"/>
          <c:w val="0.88417056433761709"/>
          <c:h val="0.33640965202096196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Non scolarisé</c:v>
                </c:pt>
                <c:pt idx="1">
                  <c:v>Primaire</c:v>
                </c:pt>
                <c:pt idx="2">
                  <c:v>Moyen</c:v>
                </c:pt>
                <c:pt idx="3">
                  <c:v>Secondaire</c:v>
                </c:pt>
                <c:pt idx="4">
                  <c:v>Supérieur/ universitaire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0.77274919410543375</c:v>
                </c:pt>
                <c:pt idx="1">
                  <c:v>0.79345853966485547</c:v>
                </c:pt>
                <c:pt idx="2">
                  <c:v>0.7985542398760539</c:v>
                </c:pt>
                <c:pt idx="3">
                  <c:v>0.86422340022152022</c:v>
                </c:pt>
                <c:pt idx="4">
                  <c:v>0.8902727152333455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C1-4A24-83E2-562CAA74393D}"/>
            </c:ext>
          </c:extLst>
        </c:ser>
        <c:dLbls/>
        <c:axId val="128649088"/>
        <c:axId val="128650624"/>
      </c:barChart>
      <c:catAx>
        <c:axId val="128649088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just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28650624"/>
        <c:crosses val="autoZero"/>
        <c:auto val="1"/>
        <c:lblAlgn val="ctr"/>
        <c:lblOffset val="100"/>
      </c:catAx>
      <c:valAx>
        <c:axId val="128650624"/>
        <c:scaling>
          <c:orientation val="minMax"/>
        </c:scaling>
        <c:delete val="1"/>
        <c:axPos val="l"/>
        <c:numFmt formatCode="###0%" sourceLinked="1"/>
        <c:tickLblPos val="nextTo"/>
        <c:crossAx val="12864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195969062097230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02-4B20-8D60-DE6F4D17E8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7.1448064731532507E-2</c:v>
                </c:pt>
                <c:pt idx="1">
                  <c:v>9.9681524135903865E-2</c:v>
                </c:pt>
                <c:pt idx="2">
                  <c:v>0.19356153832185871</c:v>
                </c:pt>
                <c:pt idx="3">
                  <c:v>0.23252868989702502</c:v>
                </c:pt>
                <c:pt idx="4">
                  <c:v>0.24600497385491363</c:v>
                </c:pt>
                <c:pt idx="5">
                  <c:v>0.53460266813250235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02-4B20-8D60-DE6F4D17E863}"/>
            </c:ext>
          </c:extLst>
        </c:ser>
        <c:dLbls/>
        <c:gapWidth val="182"/>
        <c:axId val="147515264"/>
        <c:axId val="147516800"/>
      </c:barChart>
      <c:catAx>
        <c:axId val="147515264"/>
        <c:scaling>
          <c:orientation val="minMax"/>
        </c:scaling>
        <c:delete val="1"/>
        <c:axPos val="l"/>
        <c:numFmt formatCode="General" sourceLinked="1"/>
        <c:tickLblPos val="nextTo"/>
        <c:crossAx val="147516800"/>
        <c:crosses val="autoZero"/>
        <c:auto val="1"/>
        <c:lblAlgn val="ctr"/>
        <c:lblOffset val="100"/>
      </c:catAx>
      <c:valAx>
        <c:axId val="147516800"/>
        <c:scaling>
          <c:orientation val="minMax"/>
        </c:scaling>
        <c:delete val="1"/>
        <c:axPos val="b"/>
        <c:numFmt formatCode="###0%" sourceLinked="1"/>
        <c:tickLblPos val="nextTo"/>
        <c:crossAx val="14751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269402904015066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168-4D52-9EDB-F8C89F2EC8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7.5599336489565877E-2</c:v>
                </c:pt>
                <c:pt idx="1">
                  <c:v>0.13161197051960097</c:v>
                </c:pt>
                <c:pt idx="2">
                  <c:v>0.17950641235011899</c:v>
                </c:pt>
                <c:pt idx="3">
                  <c:v>0.20518944886954646</c:v>
                </c:pt>
                <c:pt idx="4">
                  <c:v>0.2247045369787595</c:v>
                </c:pt>
                <c:pt idx="5">
                  <c:v>0.50947790640913471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68-4D52-9EDB-F8C89F2EC89F}"/>
            </c:ext>
          </c:extLst>
        </c:ser>
        <c:dLbls/>
        <c:gapWidth val="182"/>
        <c:axId val="147565184"/>
        <c:axId val="147571072"/>
      </c:barChart>
      <c:catAx>
        <c:axId val="147565184"/>
        <c:scaling>
          <c:orientation val="minMax"/>
        </c:scaling>
        <c:delete val="1"/>
        <c:axPos val="l"/>
        <c:numFmt formatCode="General" sourceLinked="1"/>
        <c:tickLblPos val="nextTo"/>
        <c:crossAx val="147571072"/>
        <c:crosses val="autoZero"/>
        <c:auto val="1"/>
        <c:lblAlgn val="ctr"/>
        <c:lblOffset val="100"/>
      </c:catAx>
      <c:valAx>
        <c:axId val="147571072"/>
        <c:scaling>
          <c:orientation val="minMax"/>
        </c:scaling>
        <c:delete val="1"/>
        <c:axPos val="b"/>
        <c:numFmt formatCode="###0%" sourceLinked="1"/>
        <c:tickLblPos val="nextTo"/>
        <c:crossAx val="14756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440675769097822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635-408C-8D8F-025FA4CAFA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5.1200605600852045E-2</c:v>
                </c:pt>
                <c:pt idx="1">
                  <c:v>0.10186305823735857</c:v>
                </c:pt>
                <c:pt idx="2">
                  <c:v>0.18381390183977456</c:v>
                </c:pt>
                <c:pt idx="3">
                  <c:v>0.18952069665491322</c:v>
                </c:pt>
                <c:pt idx="4">
                  <c:v>0.26730650701691666</c:v>
                </c:pt>
                <c:pt idx="5">
                  <c:v>0.51730746267815819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35-408C-8D8F-025FA4CAFAD7}"/>
            </c:ext>
          </c:extLst>
        </c:ser>
        <c:dLbls/>
        <c:gapWidth val="182"/>
        <c:axId val="147611008"/>
        <c:axId val="147616896"/>
      </c:barChart>
      <c:catAx>
        <c:axId val="147611008"/>
        <c:scaling>
          <c:orientation val="minMax"/>
        </c:scaling>
        <c:delete val="1"/>
        <c:axPos val="l"/>
        <c:numFmt formatCode="General" sourceLinked="1"/>
        <c:tickLblPos val="nextTo"/>
        <c:crossAx val="147616896"/>
        <c:crosses val="autoZero"/>
        <c:auto val="1"/>
        <c:lblAlgn val="ctr"/>
        <c:lblOffset val="100"/>
      </c:catAx>
      <c:valAx>
        <c:axId val="147616896"/>
        <c:scaling>
          <c:orientation val="minMax"/>
        </c:scaling>
        <c:delete val="1"/>
        <c:axPos val="b"/>
        <c:numFmt formatCode="###0%" sourceLinked="1"/>
        <c:tickLblPos val="nextTo"/>
        <c:crossAx val="14761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19278693401101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E8F-44EB-AAB3-9E94ED2A57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6.1870195462028627E-2</c:v>
                </c:pt>
                <c:pt idx="1">
                  <c:v>8.3692366519484751E-2</c:v>
                </c:pt>
                <c:pt idx="2">
                  <c:v>0.13213544858563359</c:v>
                </c:pt>
                <c:pt idx="3">
                  <c:v>0.22142943926932024</c:v>
                </c:pt>
                <c:pt idx="4">
                  <c:v>0.29177456052644724</c:v>
                </c:pt>
                <c:pt idx="5">
                  <c:v>0.50915992085725548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8F-44EB-AAB3-9E94ED2A5753}"/>
            </c:ext>
          </c:extLst>
        </c:ser>
        <c:dLbls/>
        <c:gapWidth val="182"/>
        <c:axId val="147693952"/>
        <c:axId val="147695488"/>
      </c:barChart>
      <c:catAx>
        <c:axId val="147693952"/>
        <c:scaling>
          <c:orientation val="minMax"/>
        </c:scaling>
        <c:delete val="1"/>
        <c:axPos val="l"/>
        <c:numFmt formatCode="General" sourceLinked="1"/>
        <c:tickLblPos val="nextTo"/>
        <c:crossAx val="147695488"/>
        <c:crosses val="autoZero"/>
        <c:auto val="1"/>
        <c:lblAlgn val="ctr"/>
        <c:lblOffset val="100"/>
      </c:catAx>
      <c:valAx>
        <c:axId val="147695488"/>
        <c:scaling>
          <c:orientation val="minMax"/>
        </c:scaling>
        <c:delete val="1"/>
        <c:axPos val="b"/>
        <c:numFmt formatCode="###0%" sourceLinked="1"/>
        <c:tickLblPos val="nextTo"/>
        <c:crossAx val="14769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5401654384994031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A41-4A02-B391-8740707187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7.5690395566323107E-2</c:v>
                </c:pt>
                <c:pt idx="1">
                  <c:v>8.0834984958916889E-2</c:v>
                </c:pt>
                <c:pt idx="2">
                  <c:v>0.21294358236914987</c:v>
                </c:pt>
                <c:pt idx="3">
                  <c:v>0.17764903703664703</c:v>
                </c:pt>
                <c:pt idx="4">
                  <c:v>0.30991177101200368</c:v>
                </c:pt>
                <c:pt idx="5">
                  <c:v>0.63654734347898179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41-4A02-B391-87407071870B}"/>
            </c:ext>
          </c:extLst>
        </c:ser>
        <c:dLbls/>
        <c:gapWidth val="182"/>
        <c:axId val="147715200"/>
        <c:axId val="147716736"/>
      </c:barChart>
      <c:catAx>
        <c:axId val="147715200"/>
        <c:scaling>
          <c:orientation val="minMax"/>
        </c:scaling>
        <c:delete val="1"/>
        <c:axPos val="l"/>
        <c:numFmt formatCode="General" sourceLinked="1"/>
        <c:tickLblPos val="nextTo"/>
        <c:crossAx val="147716736"/>
        <c:crosses val="autoZero"/>
        <c:auto val="1"/>
        <c:lblAlgn val="ctr"/>
        <c:lblOffset val="100"/>
      </c:catAx>
      <c:valAx>
        <c:axId val="147716736"/>
        <c:scaling>
          <c:orientation val="minMax"/>
        </c:scaling>
        <c:delete val="1"/>
        <c:axPos val="b"/>
        <c:numFmt formatCode="###0%" sourceLinked="1"/>
        <c:tickLblPos val="nextTo"/>
        <c:crossAx val="14771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6078909410528185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F58-4D9B-85C2-47988B5064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6.8193710393446808E-2</c:v>
                </c:pt>
                <c:pt idx="1">
                  <c:v>0.10345050318939202</c:v>
                </c:pt>
                <c:pt idx="2">
                  <c:v>0.18178493306753743</c:v>
                </c:pt>
                <c:pt idx="3">
                  <c:v>0.22309043249570523</c:v>
                </c:pt>
                <c:pt idx="4">
                  <c:v>0.26919962466158309</c:v>
                </c:pt>
                <c:pt idx="5">
                  <c:v>0.50647368342557808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58-4D9B-85C2-47988B5064CC}"/>
            </c:ext>
          </c:extLst>
        </c:ser>
        <c:dLbls/>
        <c:gapWidth val="182"/>
        <c:axId val="147773312"/>
        <c:axId val="147774848"/>
      </c:barChart>
      <c:catAx>
        <c:axId val="147773312"/>
        <c:scaling>
          <c:orientation val="minMax"/>
        </c:scaling>
        <c:delete val="1"/>
        <c:axPos val="l"/>
        <c:numFmt formatCode="General" sourceLinked="1"/>
        <c:tickLblPos val="nextTo"/>
        <c:crossAx val="147774848"/>
        <c:crosses val="autoZero"/>
        <c:auto val="1"/>
        <c:lblAlgn val="ctr"/>
        <c:lblOffset val="100"/>
      </c:catAx>
      <c:valAx>
        <c:axId val="147774848"/>
        <c:scaling>
          <c:orientation val="minMax"/>
        </c:scaling>
        <c:delete val="1"/>
        <c:axPos val="b"/>
        <c:numFmt formatCode="###0%" sourceLinked="1"/>
        <c:tickLblPos val="nextTo"/>
        <c:crossAx val="14777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5395511342122472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872-45FF-A466-4760F8502C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5.7519469185926216E-2</c:v>
                </c:pt>
                <c:pt idx="1">
                  <c:v>0.11079201277434332</c:v>
                </c:pt>
                <c:pt idx="2">
                  <c:v>0.18298443685940935</c:v>
                </c:pt>
                <c:pt idx="3">
                  <c:v>0.17135704638152166</c:v>
                </c:pt>
                <c:pt idx="4">
                  <c:v>0.19775632877728316</c:v>
                </c:pt>
                <c:pt idx="5">
                  <c:v>0.59130237233238647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72-45FF-A466-4760F8502CDC}"/>
            </c:ext>
          </c:extLst>
        </c:ser>
        <c:dLbls/>
        <c:gapWidth val="182"/>
        <c:axId val="147815040"/>
        <c:axId val="147820928"/>
      </c:barChart>
      <c:catAx>
        <c:axId val="147815040"/>
        <c:scaling>
          <c:orientation val="minMax"/>
        </c:scaling>
        <c:delete val="1"/>
        <c:axPos val="l"/>
        <c:numFmt formatCode="General" sourceLinked="1"/>
        <c:tickLblPos val="nextTo"/>
        <c:crossAx val="147820928"/>
        <c:crosses val="autoZero"/>
        <c:auto val="1"/>
        <c:lblAlgn val="ctr"/>
        <c:lblOffset val="100"/>
      </c:catAx>
      <c:valAx>
        <c:axId val="147820928"/>
        <c:scaling>
          <c:orientation val="minMax"/>
        </c:scaling>
        <c:delete val="1"/>
        <c:axPos val="b"/>
        <c:numFmt formatCode="###0%" sourceLinked="1"/>
        <c:tickLblPos val="nextTo"/>
        <c:crossAx val="14781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9343245505847491"/>
          <c:y val="0"/>
          <c:w val="0.4257958581631338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1B3-4235-97B1-2D6E4574B4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4.5733547019549979E-2</c:v>
                </c:pt>
                <c:pt idx="1">
                  <c:v>0.10600000911756281</c:v>
                </c:pt>
                <c:pt idx="2">
                  <c:v>0.20930857916846235</c:v>
                </c:pt>
                <c:pt idx="3">
                  <c:v>0.16692733586961037</c:v>
                </c:pt>
                <c:pt idx="4">
                  <c:v>0.1833094708716855</c:v>
                </c:pt>
                <c:pt idx="5">
                  <c:v>0.57040383639980796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B3-4235-97B1-2D6E4574B40E}"/>
            </c:ext>
          </c:extLst>
        </c:ser>
        <c:dLbls/>
        <c:gapWidth val="182"/>
        <c:axId val="147832192"/>
        <c:axId val="147911808"/>
      </c:barChart>
      <c:catAx>
        <c:axId val="147832192"/>
        <c:scaling>
          <c:orientation val="minMax"/>
        </c:scaling>
        <c:delete val="1"/>
        <c:axPos val="l"/>
        <c:numFmt formatCode="General" sourceLinked="1"/>
        <c:tickLblPos val="nextTo"/>
        <c:crossAx val="147911808"/>
        <c:crosses val="autoZero"/>
        <c:auto val="1"/>
        <c:lblAlgn val="ctr"/>
        <c:lblOffset val="100"/>
      </c:catAx>
      <c:valAx>
        <c:axId val="147911808"/>
        <c:scaling>
          <c:orientation val="minMax"/>
        </c:scaling>
        <c:delete val="1"/>
        <c:axPos val="b"/>
        <c:numFmt formatCode="###0%" sourceLinked="1"/>
        <c:tickLblPos val="nextTo"/>
        <c:crossAx val="14783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9.7731186397497671E-2"/>
          <c:y val="0"/>
          <c:w val="0.4048374526831441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0C9-4362-B86A-70C21C15CE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8.3338461462629257E-2</c:v>
                </c:pt>
                <c:pt idx="1">
                  <c:v>0.10418943546869519</c:v>
                </c:pt>
                <c:pt idx="2">
                  <c:v>0.15846160025026967</c:v>
                </c:pt>
                <c:pt idx="3">
                  <c:v>0.25091921199874195</c:v>
                </c:pt>
                <c:pt idx="4">
                  <c:v>0.31483479055507185</c:v>
                </c:pt>
                <c:pt idx="5">
                  <c:v>0.48519852145987691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C9-4362-B86A-70C21C15CE05}"/>
            </c:ext>
          </c:extLst>
        </c:ser>
        <c:dLbls/>
        <c:gapWidth val="182"/>
        <c:axId val="147939712"/>
        <c:axId val="147941248"/>
      </c:barChart>
      <c:catAx>
        <c:axId val="147939712"/>
        <c:scaling>
          <c:orientation val="minMax"/>
        </c:scaling>
        <c:delete val="1"/>
        <c:axPos val="l"/>
        <c:numFmt formatCode="General" sourceLinked="1"/>
        <c:tickLblPos val="nextTo"/>
        <c:crossAx val="147941248"/>
        <c:crosses val="autoZero"/>
        <c:auto val="1"/>
        <c:lblAlgn val="ctr"/>
        <c:lblOffset val="100"/>
      </c:catAx>
      <c:valAx>
        <c:axId val="147941248"/>
        <c:scaling>
          <c:orientation val="minMax"/>
        </c:scaling>
        <c:delete val="1"/>
        <c:axPos val="b"/>
        <c:numFmt formatCode="###0%" sourceLinked="1"/>
        <c:tickLblPos val="nextTo"/>
        <c:crossAx val="14793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61574094518091971"/>
          <c:y val="4.3192441322768525E-3"/>
          <c:w val="0.26028583831934626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14D-48DA-825E-FFAF6F6816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2.2253527779348099E-2</c:v>
                </c:pt>
                <c:pt idx="1">
                  <c:v>0.11644846975318689</c:v>
                </c:pt>
                <c:pt idx="2">
                  <c:v>0.18497172723865865</c:v>
                </c:pt>
                <c:pt idx="3">
                  <c:v>0.2014063399881294</c:v>
                </c:pt>
                <c:pt idx="4">
                  <c:v>0.34733525828913236</c:v>
                </c:pt>
                <c:pt idx="5">
                  <c:v>0.49846432124583157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4D-48DA-825E-FFAF6F68162C}"/>
            </c:ext>
          </c:extLst>
        </c:ser>
        <c:dLbls/>
        <c:gapWidth val="182"/>
        <c:axId val="146503168"/>
        <c:axId val="146504704"/>
      </c:barChart>
      <c:catAx>
        <c:axId val="14650316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504704"/>
        <c:crosses val="autoZero"/>
        <c:auto val="1"/>
        <c:lblAlgn val="ctr"/>
        <c:lblOffset val="100"/>
      </c:catAx>
      <c:valAx>
        <c:axId val="146504704"/>
        <c:scaling>
          <c:orientation val="minMax"/>
        </c:scaling>
        <c:delete val="1"/>
        <c:axPos val="b"/>
        <c:numFmt formatCode="###0%" sourceLinked="1"/>
        <c:tickLblPos val="nextTo"/>
        <c:crossAx val="14650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0354599716740241"/>
          <c:y val="8.6472879572672717E-2"/>
          <c:w val="0.39700670631157176"/>
          <c:h val="0.81764389653316749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4B18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DC6-4BA8-821A-D960BFDD701F}"/>
              </c:ext>
            </c:extLst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DC6-4BA8-821A-D960BFDD701F}"/>
              </c:ext>
            </c:extLst>
          </c:dPt>
          <c:dPt>
            <c:idx val="2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C6-4BA8-821A-D960BFDD70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Privée</c:v>
                </c:pt>
                <c:pt idx="1">
                  <c:v>Parapublique </c:v>
                </c:pt>
                <c:pt idx="2">
                  <c:v>Publique</c:v>
                </c:pt>
              </c:strCache>
            </c:strRef>
          </c:cat>
          <c:val>
            <c:numRef>
              <c:f>Feuil1!$B$2:$B$4</c:f>
              <c:numCache>
                <c:formatCode>###0%</c:formatCode>
                <c:ptCount val="3"/>
                <c:pt idx="0">
                  <c:v>0.66620004104866981</c:v>
                </c:pt>
                <c:pt idx="1">
                  <c:v>1.4277100842395411E-2</c:v>
                </c:pt>
                <c:pt idx="2">
                  <c:v>0.57497939768424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66-4ED0-B17B-4C12011D3F95}"/>
            </c:ext>
          </c:extLst>
        </c:ser>
        <c:dLbls/>
        <c:gapWidth val="100"/>
        <c:axId val="132913408"/>
        <c:axId val="132911872"/>
      </c:barChart>
      <c:valAx>
        <c:axId val="132911872"/>
        <c:scaling>
          <c:orientation val="minMax"/>
        </c:scaling>
        <c:delete val="1"/>
        <c:axPos val="b"/>
        <c:numFmt formatCode="###0%" sourceLinked="1"/>
        <c:tickLblPos val="nextTo"/>
        <c:crossAx val="132913408"/>
        <c:crosses val="autoZero"/>
        <c:crossBetween val="between"/>
      </c:valAx>
      <c:catAx>
        <c:axId val="13291340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91187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701051990903201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3E8-47E3-BC70-5A1EC5FB45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8.4852308433524537E-2</c:v>
                </c:pt>
                <c:pt idx="1">
                  <c:v>0.10315443629120634</c:v>
                </c:pt>
                <c:pt idx="2">
                  <c:v>0.19079138974523499</c:v>
                </c:pt>
                <c:pt idx="3">
                  <c:v>0.24938803167310386</c:v>
                </c:pt>
                <c:pt idx="4">
                  <c:v>0.25769458255537159</c:v>
                </c:pt>
                <c:pt idx="5">
                  <c:v>0.49470592437838656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E8-47E3-BC70-5A1EC5FB4521}"/>
            </c:ext>
          </c:extLst>
        </c:ser>
        <c:dLbls/>
        <c:gapWidth val="182"/>
        <c:axId val="148244736"/>
        <c:axId val="148246528"/>
      </c:barChart>
      <c:catAx>
        <c:axId val="148244736"/>
        <c:scaling>
          <c:orientation val="minMax"/>
        </c:scaling>
        <c:delete val="1"/>
        <c:axPos val="l"/>
        <c:numFmt formatCode="General" sourceLinked="1"/>
        <c:tickLblPos val="nextTo"/>
        <c:crossAx val="148246528"/>
        <c:crosses val="autoZero"/>
        <c:auto val="1"/>
        <c:lblAlgn val="ctr"/>
        <c:lblOffset val="100"/>
      </c:catAx>
      <c:valAx>
        <c:axId val="148246528"/>
        <c:scaling>
          <c:orientation val="minMax"/>
        </c:scaling>
        <c:delete val="1"/>
        <c:axPos val="b"/>
        <c:numFmt formatCode="###0%" sourceLinked="1"/>
        <c:tickLblPos val="nextTo"/>
        <c:crossAx val="14824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701051990903201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3D5-41B0-88C2-D3F787C459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9.2403379139797931E-2</c:v>
                </c:pt>
                <c:pt idx="1">
                  <c:v>9.7147459682923126E-2</c:v>
                </c:pt>
                <c:pt idx="2">
                  <c:v>0.18235902020008571</c:v>
                </c:pt>
                <c:pt idx="3">
                  <c:v>0.24835127150528441</c:v>
                </c:pt>
                <c:pt idx="4">
                  <c:v>0.24498504279389982</c:v>
                </c:pt>
                <c:pt idx="5">
                  <c:v>0.48876723735378308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D5-41B0-88C2-D3F787C459FF}"/>
            </c:ext>
          </c:extLst>
        </c:ser>
        <c:dLbls/>
        <c:gapWidth val="182"/>
        <c:axId val="148302848"/>
        <c:axId val="148312832"/>
      </c:barChart>
      <c:catAx>
        <c:axId val="148302848"/>
        <c:scaling>
          <c:orientation val="minMax"/>
        </c:scaling>
        <c:delete val="1"/>
        <c:axPos val="l"/>
        <c:numFmt formatCode="General" sourceLinked="1"/>
        <c:tickLblPos val="nextTo"/>
        <c:crossAx val="148312832"/>
        <c:crosses val="autoZero"/>
        <c:auto val="1"/>
        <c:lblAlgn val="ctr"/>
        <c:lblOffset val="100"/>
      </c:catAx>
      <c:valAx>
        <c:axId val="148312832"/>
        <c:scaling>
          <c:orientation val="minMax"/>
        </c:scaling>
        <c:delete val="1"/>
        <c:axPos val="b"/>
        <c:numFmt formatCode="###0%" sourceLinked="1"/>
        <c:tickLblPos val="nextTo"/>
        <c:crossAx val="14830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9958462812845655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614-44A2-BCBD-CC75977FFD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9.6865230916292344E-2</c:v>
                </c:pt>
                <c:pt idx="1">
                  <c:v>0.13342522975831422</c:v>
                </c:pt>
                <c:pt idx="2">
                  <c:v>0.17751130572949089</c:v>
                </c:pt>
                <c:pt idx="3">
                  <c:v>0.17676780231884792</c:v>
                </c:pt>
                <c:pt idx="4">
                  <c:v>0.1660154681565541</c:v>
                </c:pt>
                <c:pt idx="5">
                  <c:v>0.59962679414398301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14-44A2-BCBD-CC75977FFDD6}"/>
            </c:ext>
          </c:extLst>
        </c:ser>
        <c:dLbls/>
        <c:gapWidth val="182"/>
        <c:axId val="148340736"/>
        <c:axId val="148342272"/>
      </c:barChart>
      <c:catAx>
        <c:axId val="148340736"/>
        <c:scaling>
          <c:orientation val="minMax"/>
        </c:scaling>
        <c:delete val="1"/>
        <c:axPos val="l"/>
        <c:numFmt formatCode="General" sourceLinked="1"/>
        <c:tickLblPos val="nextTo"/>
        <c:crossAx val="148342272"/>
        <c:crosses val="autoZero"/>
        <c:auto val="1"/>
        <c:lblAlgn val="ctr"/>
        <c:lblOffset val="100"/>
      </c:catAx>
      <c:valAx>
        <c:axId val="148342272"/>
        <c:scaling>
          <c:orientation val="minMax"/>
        </c:scaling>
        <c:delete val="1"/>
        <c:axPos val="b"/>
        <c:numFmt formatCode="###0%" sourceLinked="1"/>
        <c:tickLblPos val="nextTo"/>
        <c:crossAx val="14834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245703294819578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7C9-4E0D-B395-4F67964F53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9.1154237083570552E-2</c:v>
                </c:pt>
                <c:pt idx="1">
                  <c:v>6.1893243490421586E-2</c:v>
                </c:pt>
                <c:pt idx="2">
                  <c:v>0.1610626949311898</c:v>
                </c:pt>
                <c:pt idx="3">
                  <c:v>0.15388271093917838</c:v>
                </c:pt>
                <c:pt idx="4">
                  <c:v>7.0869831979541748E-2</c:v>
                </c:pt>
                <c:pt idx="5">
                  <c:v>0.63789189552963355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C9-4E0D-B395-4F67964F53A3}"/>
            </c:ext>
          </c:extLst>
        </c:ser>
        <c:dLbls/>
        <c:gapWidth val="182"/>
        <c:axId val="148415232"/>
        <c:axId val="148416768"/>
      </c:barChart>
      <c:catAx>
        <c:axId val="148415232"/>
        <c:scaling>
          <c:orientation val="minMax"/>
        </c:scaling>
        <c:delete val="1"/>
        <c:axPos val="l"/>
        <c:numFmt formatCode="General" sourceLinked="1"/>
        <c:tickLblPos val="nextTo"/>
        <c:crossAx val="148416768"/>
        <c:crosses val="autoZero"/>
        <c:auto val="1"/>
        <c:lblAlgn val="ctr"/>
        <c:lblOffset val="100"/>
      </c:catAx>
      <c:valAx>
        <c:axId val="148416768"/>
        <c:scaling>
          <c:orientation val="minMax"/>
        </c:scaling>
        <c:delete val="1"/>
        <c:axPos val="b"/>
        <c:numFmt formatCode="###0%" sourceLinked="1"/>
        <c:tickLblPos val="nextTo"/>
        <c:crossAx val="14841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8.0128553820713166E-3"/>
          <c:y val="0"/>
          <c:w val="0.557762825624242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84D-4E2A-BA82-52D927E9DA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7.3790933356449526E-2</c:v>
                </c:pt>
                <c:pt idx="1">
                  <c:v>8.6550891455780168E-2</c:v>
                </c:pt>
                <c:pt idx="2">
                  <c:v>0.17632498949083081</c:v>
                </c:pt>
                <c:pt idx="3">
                  <c:v>7.1655111234329466E-2</c:v>
                </c:pt>
                <c:pt idx="4">
                  <c:v>3.1361032240517499E-2</c:v>
                </c:pt>
                <c:pt idx="5">
                  <c:v>0.71037690028873113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4D-4E2A-BA82-52D927E9DA7E}"/>
            </c:ext>
          </c:extLst>
        </c:ser>
        <c:dLbls/>
        <c:gapWidth val="182"/>
        <c:axId val="148432384"/>
        <c:axId val="148433920"/>
      </c:barChart>
      <c:catAx>
        <c:axId val="148432384"/>
        <c:scaling>
          <c:orientation val="minMax"/>
        </c:scaling>
        <c:delete val="1"/>
        <c:axPos val="l"/>
        <c:numFmt formatCode="General" sourceLinked="1"/>
        <c:tickLblPos val="nextTo"/>
        <c:crossAx val="148433920"/>
        <c:crosses val="autoZero"/>
        <c:auto val="1"/>
        <c:lblAlgn val="ctr"/>
        <c:lblOffset val="100"/>
      </c:catAx>
      <c:valAx>
        <c:axId val="148433920"/>
        <c:scaling>
          <c:orientation val="minMax"/>
        </c:scaling>
        <c:delete val="1"/>
        <c:axPos val="b"/>
        <c:numFmt formatCode="###0%" sourceLinked="1"/>
        <c:tickLblPos val="nextTo"/>
        <c:crossAx val="14843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269402904015066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459-4567-8392-6A969C327D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0.10841278253698364</c:v>
                </c:pt>
                <c:pt idx="1">
                  <c:v>9.3445899448428377E-2</c:v>
                </c:pt>
                <c:pt idx="2">
                  <c:v>0.21417464048490359</c:v>
                </c:pt>
                <c:pt idx="3">
                  <c:v>0.17119898008321272</c:v>
                </c:pt>
                <c:pt idx="4">
                  <c:v>5.6789935487603159E-2</c:v>
                </c:pt>
                <c:pt idx="5">
                  <c:v>0.57887184701171401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59-4567-8392-6A969C327DFC}"/>
            </c:ext>
          </c:extLst>
        </c:ser>
        <c:dLbls/>
        <c:gapWidth val="182"/>
        <c:axId val="148502784"/>
        <c:axId val="148516864"/>
      </c:barChart>
      <c:catAx>
        <c:axId val="148502784"/>
        <c:scaling>
          <c:orientation val="minMax"/>
        </c:scaling>
        <c:delete val="1"/>
        <c:axPos val="l"/>
        <c:numFmt formatCode="General" sourceLinked="1"/>
        <c:tickLblPos val="nextTo"/>
        <c:crossAx val="148516864"/>
        <c:crosses val="autoZero"/>
        <c:auto val="1"/>
        <c:lblAlgn val="ctr"/>
        <c:lblOffset val="100"/>
      </c:catAx>
      <c:valAx>
        <c:axId val="148516864"/>
        <c:scaling>
          <c:orientation val="minMax"/>
        </c:scaling>
        <c:delete val="1"/>
        <c:axPos val="b"/>
        <c:numFmt formatCode="###0%" sourceLinked="1"/>
        <c:tickLblPos val="nextTo"/>
        <c:crossAx val="14850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440675769097822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5A4-415A-858C-86C81361D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6.1478791724821527E-2</c:v>
                </c:pt>
                <c:pt idx="1">
                  <c:v>8.9455140988399601E-2</c:v>
                </c:pt>
                <c:pt idx="2">
                  <c:v>0.19682065987134842</c:v>
                </c:pt>
                <c:pt idx="3">
                  <c:v>0.21875148648001533</c:v>
                </c:pt>
                <c:pt idx="4">
                  <c:v>0.14740849479888166</c:v>
                </c:pt>
                <c:pt idx="5">
                  <c:v>0.56190376420875754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A4-415A-858C-86C81361DD3C}"/>
            </c:ext>
          </c:extLst>
        </c:ser>
        <c:dLbls/>
        <c:gapWidth val="182"/>
        <c:axId val="148532224"/>
        <c:axId val="148550400"/>
      </c:barChart>
      <c:catAx>
        <c:axId val="148532224"/>
        <c:scaling>
          <c:orientation val="minMax"/>
        </c:scaling>
        <c:delete val="1"/>
        <c:axPos val="l"/>
        <c:numFmt formatCode="General" sourceLinked="1"/>
        <c:tickLblPos val="nextTo"/>
        <c:crossAx val="148550400"/>
        <c:crosses val="autoZero"/>
        <c:auto val="1"/>
        <c:lblAlgn val="ctr"/>
        <c:lblOffset val="100"/>
      </c:catAx>
      <c:valAx>
        <c:axId val="148550400"/>
        <c:scaling>
          <c:orientation val="minMax"/>
        </c:scaling>
        <c:delete val="1"/>
        <c:axPos val="b"/>
        <c:numFmt formatCode="###0%" sourceLinked="1"/>
        <c:tickLblPos val="nextTo"/>
        <c:crossAx val="14853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32157611441202799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D62-4A59-86F5-10EFE72198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5.6654668583146953E-2</c:v>
                </c:pt>
                <c:pt idx="1">
                  <c:v>0.12296470758509861</c:v>
                </c:pt>
                <c:pt idx="2">
                  <c:v>0.15283270037687766</c:v>
                </c:pt>
                <c:pt idx="3">
                  <c:v>0.23532293685528075</c:v>
                </c:pt>
                <c:pt idx="4">
                  <c:v>0.33999201868913992</c:v>
                </c:pt>
                <c:pt idx="5">
                  <c:v>0.46066916584844525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62-4A59-86F5-10EFE72198EF}"/>
            </c:ext>
          </c:extLst>
        </c:ser>
        <c:dLbls/>
        <c:gapWidth val="182"/>
        <c:axId val="148611072"/>
        <c:axId val="148612608"/>
      </c:barChart>
      <c:catAx>
        <c:axId val="148611072"/>
        <c:scaling>
          <c:orientation val="minMax"/>
        </c:scaling>
        <c:delete val="1"/>
        <c:axPos val="l"/>
        <c:numFmt formatCode="General" sourceLinked="1"/>
        <c:tickLblPos val="nextTo"/>
        <c:crossAx val="148612608"/>
        <c:crosses val="autoZero"/>
        <c:auto val="1"/>
        <c:lblAlgn val="ctr"/>
        <c:lblOffset val="100"/>
      </c:catAx>
      <c:valAx>
        <c:axId val="148612608"/>
        <c:scaling>
          <c:orientation val="minMax"/>
        </c:scaling>
        <c:delete val="1"/>
        <c:axPos val="b"/>
        <c:numFmt formatCode="###0%" sourceLinked="1"/>
        <c:tickLblPos val="nextTo"/>
        <c:crossAx val="14861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5401654384994031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C3B-4357-A67A-21FA326260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Par la presse </c:v>
                </c:pt>
                <c:pt idx="1">
                  <c:v>Auprès de l'entourage</c:v>
                </c:pt>
                <c:pt idx="2">
                  <c:v>Auprès d'un pharmacien</c:v>
                </c:pt>
                <c:pt idx="3">
                  <c:v>Par la lecture d'une notice</c:v>
                </c:pt>
                <c:pt idx="4">
                  <c:v>Par la recherche sur internet</c:v>
                </c:pt>
                <c:pt idx="5">
                  <c:v>Auprès d'un médecin</c:v>
                </c:pt>
              </c:strCache>
            </c:strRef>
          </c:cat>
          <c:val>
            <c:numRef>
              <c:f>Feuil1!$B$2:$B$7</c:f>
              <c:numCache>
                <c:formatCode>###0%</c:formatCode>
                <c:ptCount val="6"/>
                <c:pt idx="0">
                  <c:v>5.1884001325746387E-2</c:v>
                </c:pt>
                <c:pt idx="1">
                  <c:v>0.12005394405926682</c:v>
                </c:pt>
                <c:pt idx="2">
                  <c:v>0.178354888130238</c:v>
                </c:pt>
                <c:pt idx="3">
                  <c:v>0.26562017429065382</c:v>
                </c:pt>
                <c:pt idx="4">
                  <c:v>0.5100703615774429</c:v>
                </c:pt>
                <c:pt idx="5">
                  <c:v>0.43271088247341899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3B-4357-A67A-21FA32626091}"/>
            </c:ext>
          </c:extLst>
        </c:ser>
        <c:dLbls/>
        <c:gapWidth val="182"/>
        <c:axId val="148656896"/>
        <c:axId val="148658432"/>
      </c:barChart>
      <c:catAx>
        <c:axId val="148656896"/>
        <c:scaling>
          <c:orientation val="minMax"/>
        </c:scaling>
        <c:delete val="1"/>
        <c:axPos val="l"/>
        <c:numFmt formatCode="General" sourceLinked="1"/>
        <c:tickLblPos val="nextTo"/>
        <c:crossAx val="148658432"/>
        <c:crosses val="autoZero"/>
        <c:auto val="1"/>
        <c:lblAlgn val="ctr"/>
        <c:lblOffset val="100"/>
      </c:catAx>
      <c:valAx>
        <c:axId val="148658432"/>
        <c:scaling>
          <c:orientation val="minMax"/>
        </c:scaling>
        <c:delete val="1"/>
        <c:axPos val="b"/>
        <c:numFmt formatCode="###0%" sourceLinked="1"/>
        <c:tickLblPos val="nextTo"/>
        <c:crossAx val="14865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123994290840673"/>
          <c:y val="0.21366526372347094"/>
          <c:w val="0.54445534010534147"/>
          <c:h val="0.575329491671669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9-4F22-921F-C13AFA7769A5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9-4F22-921F-C13AFA7769A5}"/>
              </c:ext>
            </c:extLst>
          </c:dPt>
          <c:dLbls>
            <c:dLbl>
              <c:idx val="0"/>
              <c:layout>
                <c:manualLayout>
                  <c:x val="0.25635124009808646"/>
                  <c:y val="-0.21071453799142759"/>
                </c:manualLayout>
              </c:layout>
              <c:tx>
                <c:rich>
                  <a:bodyPr/>
                  <a:lstStyle/>
                  <a:p>
                    <a:fld id="{AD3F3DB1-5431-4412-86A7-650C51015B3C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64C9BE52-6A3C-4716-B848-0551D9746AA3}" type="VALUE">
                      <a:rPr lang="en-US" sz="1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89-4F22-921F-C13AFA7769A5}"/>
                </c:ext>
              </c:extLst>
            </c:dLbl>
            <c:dLbl>
              <c:idx val="1"/>
              <c:layout>
                <c:manualLayout>
                  <c:x val="-0.16076610272228717"/>
                  <c:y val="-0.22030604777182594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77046496029487"/>
                      <c:h val="0.33586796007880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89-4F22-921F-C13AFA776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0.64668829364125979</c:v>
                </c:pt>
                <c:pt idx="1">
                  <c:v>0.35331170635874387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89-4F22-921F-C13AFA7769A5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6.2588838439796998E-2"/>
          <c:y val="0.23010294213042098"/>
          <c:w val="0.90261553517865223"/>
          <c:h val="0.4985054981215894"/>
        </c:manualLayout>
      </c:layout>
      <c:barChart>
        <c:barDir val="bar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Tout à fait satisfait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0.37000000000000005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A-4C18-A355-A9BC156339E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Plutôt satisfait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0.44480821763571349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1A-4C18-A355-A9BC156339E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Plutôt pas satisfait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6.974458104994731E-2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1A-4C18-A355-A9BC156339E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Pas du tout satisfait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0.12192921227471766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1A-4C18-A355-A9BC156339E2}"/>
            </c:ext>
          </c:extLst>
        </c:ser>
        <c:dLbls/>
        <c:gapWidth val="182"/>
        <c:overlap val="100"/>
        <c:axId val="133156864"/>
        <c:axId val="133158400"/>
      </c:barChart>
      <c:catAx>
        <c:axId val="133156864"/>
        <c:scaling>
          <c:orientation val="minMax"/>
        </c:scaling>
        <c:delete val="1"/>
        <c:axPos val="l"/>
        <c:numFmt formatCode="General" sourceLinked="1"/>
        <c:tickLblPos val="nextTo"/>
        <c:crossAx val="133158400"/>
        <c:crosses val="autoZero"/>
        <c:auto val="1"/>
        <c:lblAlgn val="ctr"/>
        <c:lblOffset val="100"/>
      </c:catAx>
      <c:valAx>
        <c:axId val="133158400"/>
        <c:scaling>
          <c:orientation val="minMax"/>
        </c:scaling>
        <c:delete val="1"/>
        <c:axPos val="b"/>
        <c:numFmt formatCode="0%" sourceLinked="1"/>
        <c:tickLblPos val="nextTo"/>
        <c:crossAx val="13315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6.7094852654698736E-2"/>
          <c:w val="1"/>
          <c:h val="0.2413438320209974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3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4327866174909341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0.1200544554171098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1.2233527845441551E-2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D-4CB6-BBA6-53BF9035AD3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c:spPr>
          <c:dLbls>
            <c:dLbl>
              <c:idx val="0"/>
              <c:layout>
                <c:manualLayout>
                  <c:x val="0"/>
                  <c:y val="3.48260070748896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85-4005-A255-8307B1A5D2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0.40861550258154739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D-4CB6-BBA6-53BF9035AD3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0.75703551842435013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D-4CB6-BBA6-53BF9035AD3E}"/>
            </c:ext>
          </c:extLst>
        </c:ser>
        <c:dLbls/>
        <c:gapWidth val="182"/>
        <c:axId val="148949248"/>
        <c:axId val="149041152"/>
      </c:barChart>
      <c:catAx>
        <c:axId val="148949248"/>
        <c:scaling>
          <c:orientation val="minMax"/>
        </c:scaling>
        <c:delete val="1"/>
        <c:axPos val="l"/>
        <c:numFmt formatCode="General" sourceLinked="1"/>
        <c:tickLblPos val="nextTo"/>
        <c:crossAx val="149041152"/>
        <c:crosses val="autoZero"/>
        <c:auto val="1"/>
        <c:lblAlgn val="ctr"/>
        <c:lblOffset val="100"/>
      </c:catAx>
      <c:valAx>
        <c:axId val="149041152"/>
        <c:scaling>
          <c:orientation val="minMax"/>
        </c:scaling>
        <c:delete val="1"/>
        <c:axPos val="b"/>
        <c:numFmt formatCode="###0%" sourceLinked="1"/>
        <c:tickLblPos val="nextTo"/>
        <c:crossAx val="14894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5017127330325686E-2"/>
          <c:y val="0.11059588120766721"/>
          <c:w val="0.52895563368934984"/>
          <c:h val="0.884021169824773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0.11046853242262354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5A-4762-BAE9-42AB5C789C8F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dLbl>
              <c:idx val="0"/>
              <c:layout>
                <c:manualLayout>
                  <c:x val="5.4894400832863545E-2"/>
                  <c:y val="-6.2187638696205257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84-48D0-9D23-34BC090AC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1.200831735860503E-2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5A-4762-BAE9-42AB5C789C8F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0.47255217481008899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5A-4762-BAE9-42AB5C789C8F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0.75369445765457987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5A-4762-BAE9-42AB5C789C8F}"/>
            </c:ext>
          </c:extLst>
        </c:ser>
        <c:dLbls/>
        <c:gapWidth val="182"/>
        <c:axId val="149318656"/>
        <c:axId val="149328640"/>
      </c:barChart>
      <c:catAx>
        <c:axId val="149318656"/>
        <c:scaling>
          <c:orientation val="minMax"/>
        </c:scaling>
        <c:delete val="1"/>
        <c:axPos val="l"/>
        <c:numFmt formatCode="General" sourceLinked="1"/>
        <c:tickLblPos val="nextTo"/>
        <c:crossAx val="149328640"/>
        <c:crosses val="autoZero"/>
        <c:auto val="1"/>
        <c:lblAlgn val="ctr"/>
        <c:lblOffset val="100"/>
      </c:catAx>
      <c:valAx>
        <c:axId val="149328640"/>
        <c:scaling>
          <c:orientation val="minMax"/>
        </c:scaling>
        <c:delete val="1"/>
        <c:axPos val="b"/>
        <c:numFmt formatCode="###0%" sourceLinked="1"/>
        <c:tickLblPos val="nextTo"/>
        <c:crossAx val="14931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5309072766264088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5.9783043588200156E-2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32-4D5E-83C5-4775BB31E74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dLbl>
              <c:idx val="0"/>
              <c:layout>
                <c:manualLayout>
                  <c:x val="4.705234357102580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BE-4202-820C-D9AE97B1CE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1.8824242334930383E-2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32-4D5E-83C5-4775BB31E74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0.42730745894888178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32-4D5E-83C5-4775BB31E74B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0.83648984156812811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32-4D5E-83C5-4775BB31E74B}"/>
            </c:ext>
          </c:extLst>
        </c:ser>
        <c:dLbls/>
        <c:gapWidth val="182"/>
        <c:axId val="149364096"/>
        <c:axId val="149390464"/>
      </c:barChart>
      <c:catAx>
        <c:axId val="149364096"/>
        <c:scaling>
          <c:orientation val="minMax"/>
        </c:scaling>
        <c:delete val="1"/>
        <c:axPos val="l"/>
        <c:numFmt formatCode="General" sourceLinked="1"/>
        <c:tickLblPos val="nextTo"/>
        <c:crossAx val="149390464"/>
        <c:crosses val="autoZero"/>
        <c:auto val="1"/>
        <c:lblAlgn val="ctr"/>
        <c:lblOffset val="100"/>
      </c:catAx>
      <c:valAx>
        <c:axId val="149390464"/>
        <c:scaling>
          <c:orientation val="minMax"/>
        </c:scaling>
        <c:delete val="1"/>
        <c:axPos val="b"/>
        <c:numFmt formatCode="###0%" sourceLinked="1"/>
        <c:tickLblPos val="nextTo"/>
        <c:crossAx val="14936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8607189571963391"/>
          <c:y val="0"/>
          <c:w val="0.46117601070467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0.10958027064814362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77-4483-82A2-BE205D9DC34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8.1611951379507441E-3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77-4483-82A2-BE205D9DC34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0.41596973381771135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77-4483-82A2-BE205D9DC34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0.75306763296546531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77-4483-82A2-BE205D9DC34E}"/>
            </c:ext>
          </c:extLst>
        </c:ser>
        <c:dLbls/>
        <c:gapWidth val="182"/>
        <c:axId val="149278720"/>
        <c:axId val="149280256"/>
      </c:barChart>
      <c:catAx>
        <c:axId val="149278720"/>
        <c:scaling>
          <c:orientation val="minMax"/>
        </c:scaling>
        <c:delete val="1"/>
        <c:axPos val="l"/>
        <c:numFmt formatCode="General" sourceLinked="1"/>
        <c:tickLblPos val="nextTo"/>
        <c:crossAx val="149280256"/>
        <c:crosses val="autoZero"/>
        <c:auto val="1"/>
        <c:lblAlgn val="ctr"/>
        <c:lblOffset val="100"/>
      </c:catAx>
      <c:valAx>
        <c:axId val="149280256"/>
        <c:scaling>
          <c:orientation val="minMax"/>
        </c:scaling>
        <c:delete val="1"/>
        <c:axPos val="b"/>
        <c:numFmt formatCode="###0%" sourceLinked="1"/>
        <c:tickLblPos val="nextTo"/>
        <c:crossAx val="14927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0.15873430208643496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34-4B15-AE81-21D7EF79674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1.6272913866220456E-2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34-4B15-AE81-21D7EF79674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0.36656626538000942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34-4B15-AE81-21D7EF79674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34-4B15-AE81-21D7EF7967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0.71232058912273721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34-4B15-AE81-21D7EF796744}"/>
            </c:ext>
          </c:extLst>
        </c:ser>
        <c:dLbls/>
        <c:gapWidth val="182"/>
        <c:axId val="149467904"/>
        <c:axId val="149469440"/>
      </c:barChart>
      <c:catAx>
        <c:axId val="149467904"/>
        <c:scaling>
          <c:orientation val="minMax"/>
        </c:scaling>
        <c:delete val="1"/>
        <c:axPos val="l"/>
        <c:numFmt formatCode="General" sourceLinked="1"/>
        <c:tickLblPos val="nextTo"/>
        <c:crossAx val="149469440"/>
        <c:crosses val="autoZero"/>
        <c:auto val="1"/>
        <c:lblAlgn val="ctr"/>
        <c:lblOffset val="100"/>
      </c:catAx>
      <c:valAx>
        <c:axId val="149469440"/>
        <c:scaling>
          <c:orientation val="minMax"/>
        </c:scaling>
        <c:delete val="1"/>
        <c:axPos val="b"/>
        <c:numFmt formatCode="###0%" sourceLinked="1"/>
        <c:tickLblPos val="nextTo"/>
        <c:crossAx val="14946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9.884522087058159E-2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BA-4952-8063-55C9997E5CA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1.1927212279489093E-2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BA-4952-8063-55C9997E5CA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0.37366836737482412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BA-4952-8063-55C9997E5CA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2BA-4952-8063-55C9997E5C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0.8146389278781907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BA-4952-8063-55C9997E5CA7}"/>
            </c:ext>
          </c:extLst>
        </c:ser>
        <c:dLbls/>
        <c:gapWidth val="182"/>
        <c:axId val="149714432"/>
        <c:axId val="149715968"/>
      </c:barChart>
      <c:catAx>
        <c:axId val="149714432"/>
        <c:scaling>
          <c:orientation val="minMax"/>
        </c:scaling>
        <c:delete val="1"/>
        <c:axPos val="l"/>
        <c:numFmt formatCode="General" sourceLinked="1"/>
        <c:tickLblPos val="nextTo"/>
        <c:crossAx val="149715968"/>
        <c:crosses val="autoZero"/>
        <c:auto val="1"/>
        <c:lblAlgn val="ctr"/>
        <c:lblOffset val="100"/>
      </c:catAx>
      <c:valAx>
        <c:axId val="149715968"/>
        <c:scaling>
          <c:orientation val="minMax"/>
        </c:scaling>
        <c:delete val="1"/>
        <c:axPos val="b"/>
        <c:numFmt formatCode="###0%" sourceLinked="1"/>
        <c:tickLblPos val="nextTo"/>
        <c:crossAx val="14971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0.12879017320355216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16-4296-8A37-962632C6CA4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3.6476627920215628E-3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16-4296-8A37-962632C6CA4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0.39379520142870206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16-4296-8A37-962632C6CA4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0.70657437685396218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16-4296-8A37-962632C6CA40}"/>
            </c:ext>
          </c:extLst>
        </c:ser>
        <c:dLbls/>
        <c:gapWidth val="182"/>
        <c:axId val="149784448"/>
        <c:axId val="149785984"/>
      </c:barChart>
      <c:catAx>
        <c:axId val="149784448"/>
        <c:scaling>
          <c:orientation val="minMax"/>
        </c:scaling>
        <c:delete val="1"/>
        <c:axPos val="l"/>
        <c:numFmt formatCode="General" sourceLinked="1"/>
        <c:tickLblPos val="nextTo"/>
        <c:crossAx val="149785984"/>
        <c:crosses val="autoZero"/>
        <c:auto val="1"/>
        <c:lblAlgn val="ctr"/>
        <c:lblOffset val="100"/>
      </c:catAx>
      <c:valAx>
        <c:axId val="149785984"/>
        <c:scaling>
          <c:orientation val="minMax"/>
        </c:scaling>
        <c:delete val="1"/>
        <c:axPos val="b"/>
        <c:numFmt formatCode="###0%" sourceLinked="1"/>
        <c:tickLblPos val="nextTo"/>
        <c:crossAx val="14978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0.12438655851750767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0E-4DF5-99A9-0F18290A52F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dLbl>
              <c:idx val="0"/>
              <c:layout>
                <c:manualLayout>
                  <c:x val="4.7052343571025883E-2"/>
                  <c:y val="-6.2187638696205257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83-4236-93F0-C0732EABE1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1.82658174045401E-2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0E-4DF5-99A9-0F18290A52F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0.2851017794604892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0E-4DF5-99A9-0F18290A52F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70E-4DF5-99A9-0F18290A52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0.76673721187541211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0E-4DF5-99A9-0F18290A52F0}"/>
            </c:ext>
          </c:extLst>
        </c:ser>
        <c:dLbls/>
        <c:gapWidth val="182"/>
        <c:axId val="149670528"/>
        <c:axId val="149823872"/>
      </c:barChart>
      <c:catAx>
        <c:axId val="149670528"/>
        <c:scaling>
          <c:orientation val="minMax"/>
        </c:scaling>
        <c:delete val="1"/>
        <c:axPos val="l"/>
        <c:numFmt formatCode="General" sourceLinked="1"/>
        <c:tickLblPos val="nextTo"/>
        <c:crossAx val="149823872"/>
        <c:crosses val="autoZero"/>
        <c:auto val="1"/>
        <c:lblAlgn val="ctr"/>
        <c:lblOffset val="100"/>
      </c:catAx>
      <c:valAx>
        <c:axId val="149823872"/>
        <c:scaling>
          <c:orientation val="minMax"/>
        </c:scaling>
        <c:delete val="1"/>
        <c:axPos val="b"/>
        <c:numFmt formatCode="###0%" sourceLinked="1"/>
        <c:tickLblPos val="nextTo"/>
        <c:crossAx val="14967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0.10208193686224448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1A-4199-9EC6-7D9A1E4177F9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1.4529097127539891E-2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1A-4199-9EC6-7D9A1E4177F9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0.44368344444090119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1A-4199-9EC6-7D9A1E4177F9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0.76289697511025167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1A-4199-9EC6-7D9A1E4177F9}"/>
            </c:ext>
          </c:extLst>
        </c:ser>
        <c:dLbls/>
        <c:gapWidth val="182"/>
        <c:axId val="149859328"/>
        <c:axId val="149877504"/>
      </c:barChart>
      <c:catAx>
        <c:axId val="149859328"/>
        <c:scaling>
          <c:orientation val="minMax"/>
        </c:scaling>
        <c:delete val="1"/>
        <c:axPos val="l"/>
        <c:numFmt formatCode="General" sourceLinked="1"/>
        <c:tickLblPos val="nextTo"/>
        <c:crossAx val="149877504"/>
        <c:crosses val="autoZero"/>
        <c:auto val="1"/>
        <c:lblAlgn val="ctr"/>
        <c:lblOffset val="100"/>
      </c:catAx>
      <c:valAx>
        <c:axId val="149877504"/>
        <c:scaling>
          <c:orientation val="minMax"/>
        </c:scaling>
        <c:delete val="1"/>
        <c:axPos val="b"/>
        <c:numFmt formatCode="###0%" sourceLinked="1"/>
        <c:tickLblPos val="nextTo"/>
        <c:crossAx val="14985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0.18566467566649461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E5-4D88-ABB7-B65A413033D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3.8533553205712967E-3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E5-4D88-ABB7-B65A413033D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0.28059697351110935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E5-4D88-ABB7-B65A413033D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0.735637768132959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E5-4D88-ABB7-B65A413033DE}"/>
            </c:ext>
          </c:extLst>
        </c:ser>
        <c:dLbls/>
        <c:gapWidth val="182"/>
        <c:axId val="149953920"/>
        <c:axId val="149980288"/>
      </c:barChart>
      <c:catAx>
        <c:axId val="149953920"/>
        <c:scaling>
          <c:orientation val="minMax"/>
        </c:scaling>
        <c:delete val="1"/>
        <c:axPos val="l"/>
        <c:numFmt formatCode="General" sourceLinked="1"/>
        <c:tickLblPos val="nextTo"/>
        <c:crossAx val="149980288"/>
        <c:crosses val="autoZero"/>
        <c:auto val="1"/>
        <c:lblAlgn val="ctr"/>
        <c:lblOffset val="100"/>
      </c:catAx>
      <c:valAx>
        <c:axId val="149980288"/>
        <c:scaling>
          <c:orientation val="minMax"/>
        </c:scaling>
        <c:delete val="1"/>
        <c:axPos val="b"/>
        <c:numFmt formatCode="###0%" sourceLinked="1"/>
        <c:tickLblPos val="nextTo"/>
        <c:crossAx val="14995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6.2588838439796998E-2"/>
          <c:y val="0.29580729799890254"/>
          <c:w val="0.90261553517865223"/>
          <c:h val="0.46818034751276583"/>
        </c:manualLayout>
      </c:layout>
      <c:barChart>
        <c:barDir val="bar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Tout à fait satisfait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A-4C18-A355-A9BC156339E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Plutôt satisfait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0.3731681324859295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1A-4C18-A355-A9BC156339E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Plutôt pas satisfait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4.6885414049720228E-2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1A-4C18-A355-A9BC156339E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Pas du tout satisfait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6.749062114002749E-2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1A-4C18-A355-A9BC156339E2}"/>
            </c:ext>
          </c:extLst>
        </c:ser>
        <c:dLbls/>
        <c:gapWidth val="182"/>
        <c:overlap val="100"/>
        <c:axId val="133229568"/>
        <c:axId val="133235456"/>
      </c:barChart>
      <c:catAx>
        <c:axId val="133229568"/>
        <c:scaling>
          <c:orientation val="minMax"/>
        </c:scaling>
        <c:delete val="1"/>
        <c:axPos val="l"/>
        <c:numFmt formatCode="General" sourceLinked="1"/>
        <c:tickLblPos val="nextTo"/>
        <c:crossAx val="133235456"/>
        <c:crosses val="autoZero"/>
        <c:auto val="1"/>
        <c:lblAlgn val="ctr"/>
        <c:lblOffset val="100"/>
      </c:catAx>
      <c:valAx>
        <c:axId val="133235456"/>
        <c:scaling>
          <c:orientation val="minMax"/>
        </c:scaling>
        <c:delete val="1"/>
        <c:axPos val="b"/>
        <c:numFmt formatCode="0%" sourceLinked="1"/>
        <c:tickLblPos val="nextTo"/>
        <c:crossAx val="1332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14290757096448506"/>
          <c:w val="1"/>
          <c:h val="0.1908021065190580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459105346933922"/>
          <c:y val="0"/>
          <c:w val="0.46145748111804985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0.13216518317345688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1.694214372739718E-2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D-4CB6-BBA6-53BF9035AD3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0.40011220668568581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D-4CB6-BBA6-53BF9035AD3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0.76162336765756578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D-4CB6-BBA6-53BF9035AD3E}"/>
            </c:ext>
          </c:extLst>
        </c:ser>
        <c:dLbls/>
        <c:gapWidth val="182"/>
        <c:axId val="150179840"/>
        <c:axId val="150181376"/>
      </c:barChart>
      <c:catAx>
        <c:axId val="150179840"/>
        <c:scaling>
          <c:orientation val="minMax"/>
        </c:scaling>
        <c:delete val="1"/>
        <c:axPos val="l"/>
        <c:numFmt formatCode="General" sourceLinked="1"/>
        <c:tickLblPos val="nextTo"/>
        <c:crossAx val="150181376"/>
        <c:crosses val="autoZero"/>
        <c:auto val="1"/>
        <c:lblAlgn val="ctr"/>
        <c:lblOffset val="100"/>
      </c:catAx>
      <c:valAx>
        <c:axId val="150181376"/>
        <c:scaling>
          <c:orientation val="minMax"/>
        </c:scaling>
        <c:delete val="1"/>
        <c:axPos val="b"/>
        <c:numFmt formatCode="###0%" sourceLinked="1"/>
        <c:tickLblPos val="nextTo"/>
        <c:crossAx val="15017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5084468778554890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1.7556587056378702E-2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85-4756-9684-812A6A8512E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dLbl>
              <c:idx val="0"/>
              <c:layout>
                <c:manualLayout>
                  <c:x val="4.676174888940846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81-49EC-B485-0D3E5B584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4.3158708582585956E-2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85-4756-9684-812A6A8512E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0.67416783316012419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85-4756-9684-812A6A8512E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0.77641307451143005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85-4756-9684-812A6A8512E4}"/>
            </c:ext>
          </c:extLst>
        </c:ser>
        <c:dLbls/>
        <c:gapWidth val="182"/>
        <c:axId val="150131072"/>
        <c:axId val="150132608"/>
      </c:barChart>
      <c:catAx>
        <c:axId val="150131072"/>
        <c:scaling>
          <c:orientation val="minMax"/>
        </c:scaling>
        <c:delete val="1"/>
        <c:axPos val="l"/>
        <c:numFmt formatCode="General" sourceLinked="1"/>
        <c:tickLblPos val="nextTo"/>
        <c:crossAx val="150132608"/>
        <c:crosses val="autoZero"/>
        <c:auto val="1"/>
        <c:lblAlgn val="ctr"/>
        <c:lblOffset val="100"/>
      </c:catAx>
      <c:valAx>
        <c:axId val="150132608"/>
        <c:scaling>
          <c:orientation val="minMax"/>
        </c:scaling>
        <c:delete val="1"/>
        <c:axPos val="b"/>
        <c:numFmt formatCode="###0%" sourceLinked="1"/>
        <c:tickLblPos val="nextTo"/>
        <c:crossAx val="15013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8991457188912179"/>
          <c:y val="0"/>
          <c:w val="0.3474411828195426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5.4273582904808979E-2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EE-4FE5-813A-FB9B1F77AF8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1.3003442610682269E-2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EE-4FE5-813A-FB9B1F77AF8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0.36339751651743518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EE-4FE5-813A-FB9B1F77AF8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0.86958567349637994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EE-4FE5-813A-FB9B1F77AF84}"/>
            </c:ext>
          </c:extLst>
        </c:ser>
        <c:dLbls/>
        <c:gapWidth val="182"/>
        <c:axId val="150258816"/>
        <c:axId val="150260352"/>
      </c:barChart>
      <c:catAx>
        <c:axId val="150258816"/>
        <c:scaling>
          <c:orientation val="minMax"/>
        </c:scaling>
        <c:delete val="1"/>
        <c:axPos val="l"/>
        <c:numFmt formatCode="General" sourceLinked="1"/>
        <c:tickLblPos val="nextTo"/>
        <c:crossAx val="150260352"/>
        <c:crosses val="autoZero"/>
        <c:auto val="1"/>
        <c:lblAlgn val="ctr"/>
        <c:lblOffset val="100"/>
      </c:catAx>
      <c:valAx>
        <c:axId val="150260352"/>
        <c:scaling>
          <c:orientation val="minMax"/>
        </c:scaling>
        <c:delete val="1"/>
        <c:axPos val="b"/>
        <c:numFmt formatCode="###0%" sourceLinked="1"/>
        <c:tickLblPos val="nextTo"/>
        <c:crossAx val="15025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4562433654222202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0.22692783318891468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E7-4481-8E10-5D67EAF0AFF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3.7648896433183747E-3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E7-4481-8E10-5D67EAF0AFF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0.43032790046383557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E7-4481-8E10-5D67EAF0AFF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0.62576218949750551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E7-4481-8E10-5D67EAF0AFF2}"/>
            </c:ext>
          </c:extLst>
        </c:ser>
        <c:dLbls/>
        <c:gapWidth val="182"/>
        <c:axId val="150377984"/>
        <c:axId val="150379520"/>
      </c:barChart>
      <c:catAx>
        <c:axId val="150377984"/>
        <c:scaling>
          <c:orientation val="minMax"/>
        </c:scaling>
        <c:delete val="1"/>
        <c:axPos val="l"/>
        <c:numFmt formatCode="General" sourceLinked="1"/>
        <c:tickLblPos val="nextTo"/>
        <c:crossAx val="150379520"/>
        <c:crosses val="autoZero"/>
        <c:auto val="1"/>
        <c:lblAlgn val="ctr"/>
        <c:lblOffset val="100"/>
      </c:catAx>
      <c:valAx>
        <c:axId val="150379520"/>
        <c:scaling>
          <c:orientation val="minMax"/>
        </c:scaling>
        <c:delete val="1"/>
        <c:axPos val="b"/>
        <c:numFmt formatCode="###0%" sourceLinked="1"/>
        <c:tickLblPos val="nextTo"/>
        <c:crossAx val="15037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48121089803416828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0.16188761242939642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AA-4FB8-AEF5-F6E369F4BA0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AA-4FB8-AEF5-F6E369F4BA0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0.24709061407020971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AA-4FB8-AEF5-F6E369F4BA0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0.69989824274822077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AA-4FB8-AEF5-F6E369F4BA02}"/>
            </c:ext>
          </c:extLst>
        </c:ser>
        <c:dLbls/>
        <c:gapWidth val="182"/>
        <c:axId val="150505344"/>
        <c:axId val="150506880"/>
      </c:barChart>
      <c:catAx>
        <c:axId val="150505344"/>
        <c:scaling>
          <c:orientation val="minMax"/>
        </c:scaling>
        <c:delete val="1"/>
        <c:axPos val="l"/>
        <c:numFmt formatCode="General" sourceLinked="1"/>
        <c:tickLblPos val="nextTo"/>
        <c:crossAx val="150506880"/>
        <c:crosses val="autoZero"/>
        <c:auto val="1"/>
        <c:lblAlgn val="ctr"/>
        <c:lblOffset val="100"/>
      </c:catAx>
      <c:valAx>
        <c:axId val="150506880"/>
        <c:scaling>
          <c:orientation val="minMax"/>
        </c:scaling>
        <c:delete val="1"/>
        <c:axPos val="b"/>
        <c:numFmt formatCode="###0%" sourceLinked="1"/>
        <c:tickLblPos val="nextTo"/>
        <c:crossAx val="15050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4460978793362778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3.9792034234386063E-2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FC-4FB8-9C97-95DE6D8E7CF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dLbl>
              <c:idx val="0"/>
              <c:layout>
                <c:manualLayout>
                  <c:x val="3.896812407450698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6B-45D7-8D3F-71C30CF19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6.1848661062275864E-3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FC-4FB8-9C97-95DE6D8E7CF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0.51176754028191596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FC-4FB8-9C97-95DE6D8E7CF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0.82799416113601443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DFC-4FB8-9C97-95DE6D8E7CF7}"/>
            </c:ext>
          </c:extLst>
        </c:ser>
        <c:dLbls/>
        <c:gapWidth val="182"/>
        <c:axId val="150583552"/>
        <c:axId val="150622208"/>
      </c:barChart>
      <c:catAx>
        <c:axId val="150583552"/>
        <c:scaling>
          <c:orientation val="minMax"/>
        </c:scaling>
        <c:delete val="1"/>
        <c:axPos val="l"/>
        <c:numFmt formatCode="General" sourceLinked="1"/>
        <c:tickLblPos val="nextTo"/>
        <c:crossAx val="150622208"/>
        <c:crosses val="autoZero"/>
        <c:auto val="1"/>
        <c:lblAlgn val="ctr"/>
        <c:lblOffset val="100"/>
      </c:catAx>
      <c:valAx>
        <c:axId val="150622208"/>
        <c:scaling>
          <c:orientation val="minMax"/>
        </c:scaling>
        <c:delete val="1"/>
        <c:axPos val="b"/>
        <c:numFmt formatCode="###0%" sourceLinked="1"/>
        <c:tickLblPos val="nextTo"/>
        <c:crossAx val="15058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4443145263907239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0.11494535818069086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7E-45EC-9775-46DA8885833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1.1914479503707819E-2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7E-45EC-9775-46DA8885833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0.37936173465715517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7E-45EC-9775-46DA8885833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0.76478984477759915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7E-45EC-9775-46DA8885833E}"/>
            </c:ext>
          </c:extLst>
        </c:ser>
        <c:dLbls/>
        <c:gapWidth val="182"/>
        <c:axId val="150685952"/>
        <c:axId val="150712320"/>
      </c:barChart>
      <c:catAx>
        <c:axId val="150685952"/>
        <c:scaling>
          <c:orientation val="minMax"/>
        </c:scaling>
        <c:delete val="1"/>
        <c:axPos val="l"/>
        <c:numFmt formatCode="General" sourceLinked="1"/>
        <c:tickLblPos val="nextTo"/>
        <c:crossAx val="150712320"/>
        <c:crosses val="autoZero"/>
        <c:auto val="1"/>
        <c:lblAlgn val="ctr"/>
        <c:lblOffset val="100"/>
      </c:catAx>
      <c:valAx>
        <c:axId val="150712320"/>
        <c:scaling>
          <c:orientation val="minMax"/>
        </c:scaling>
        <c:delete val="1"/>
        <c:axPos val="b"/>
        <c:numFmt formatCode="###0%" sourceLinked="1"/>
        <c:tickLblPos val="nextTo"/>
        <c:crossAx val="15068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2520666505515107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0.32595630804791603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4F-493A-94B9-785641C8E6F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4F-493A-94B9-785641C8E6F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0.46025373934843311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4F-493A-94B9-785641C8E6F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0.42783202757828914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4F-493A-94B9-785641C8E6F7}"/>
            </c:ext>
          </c:extLst>
        </c:ser>
        <c:dLbls/>
        <c:gapWidth val="182"/>
        <c:axId val="150792832"/>
        <c:axId val="150802816"/>
      </c:barChart>
      <c:catAx>
        <c:axId val="150792832"/>
        <c:scaling>
          <c:orientation val="minMax"/>
        </c:scaling>
        <c:delete val="1"/>
        <c:axPos val="l"/>
        <c:numFmt formatCode="General" sourceLinked="1"/>
        <c:tickLblPos val="nextTo"/>
        <c:crossAx val="150802816"/>
        <c:crosses val="autoZero"/>
        <c:auto val="1"/>
        <c:lblAlgn val="ctr"/>
        <c:lblOffset val="100"/>
      </c:catAx>
      <c:valAx>
        <c:axId val="150802816"/>
        <c:scaling>
          <c:orientation val="minMax"/>
        </c:scaling>
        <c:delete val="1"/>
        <c:axPos val="b"/>
        <c:numFmt formatCode="###0%" sourceLinked="1"/>
        <c:tickLblPos val="nextTo"/>
        <c:crossAx val="15079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4538915041511791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0.63580997534820072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BF-40E1-B95E-018E1106D51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BF-40E1-B95E-018E1106D51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5.9417062833270404E-2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BF-40E1-B95E-018E1106D51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0.34596491294607112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BF-40E1-B95E-018E1106D51E}"/>
            </c:ext>
          </c:extLst>
        </c:ser>
        <c:dLbls/>
        <c:gapWidth val="182"/>
        <c:axId val="150850560"/>
        <c:axId val="150868736"/>
      </c:barChart>
      <c:catAx>
        <c:axId val="150850560"/>
        <c:scaling>
          <c:orientation val="minMax"/>
        </c:scaling>
        <c:delete val="1"/>
        <c:axPos val="l"/>
        <c:numFmt formatCode="General" sourceLinked="1"/>
        <c:tickLblPos val="nextTo"/>
        <c:crossAx val="150868736"/>
        <c:crosses val="autoZero"/>
        <c:auto val="1"/>
        <c:lblAlgn val="ctr"/>
        <c:lblOffset val="100"/>
      </c:catAx>
      <c:valAx>
        <c:axId val="150868736"/>
        <c:scaling>
          <c:orientation val="minMax"/>
        </c:scaling>
        <c:delete val="1"/>
        <c:axPos val="b"/>
        <c:numFmt formatCode="###0%" sourceLinked="1"/>
        <c:tickLblPos val="nextTo"/>
        <c:crossAx val="15085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4460978793362778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Non, je ne les lis pas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6.649435830640367E-2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AC-4BB7-A9D5-A82795F4065F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En Anglais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2.7964972314302471E-3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AC-4BB7-A9D5-A82795F4065F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En Français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0.30793876742973736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AC-4BB7-A9D5-A82795F4065F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En Arabe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0.85632377954072725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AC-4BB7-A9D5-A82795F4065F}"/>
            </c:ext>
          </c:extLst>
        </c:ser>
        <c:dLbls/>
        <c:gapWidth val="182"/>
        <c:axId val="150953344"/>
        <c:axId val="150971520"/>
      </c:barChart>
      <c:catAx>
        <c:axId val="150953344"/>
        <c:scaling>
          <c:orientation val="minMax"/>
        </c:scaling>
        <c:delete val="1"/>
        <c:axPos val="l"/>
        <c:numFmt formatCode="General" sourceLinked="1"/>
        <c:tickLblPos val="nextTo"/>
        <c:crossAx val="150971520"/>
        <c:crosses val="autoZero"/>
        <c:auto val="1"/>
        <c:lblAlgn val="ctr"/>
        <c:lblOffset val="100"/>
      </c:catAx>
      <c:valAx>
        <c:axId val="150971520"/>
        <c:scaling>
          <c:orientation val="minMax"/>
        </c:scaling>
        <c:delete val="1"/>
        <c:axPos val="b"/>
        <c:numFmt formatCode="###0%" sourceLinked="1"/>
        <c:tickLblPos val="nextTo"/>
        <c:crossAx val="15095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526758337284654"/>
          <c:y val="8.6431813836885765E-2"/>
          <c:w val="0.44732416627153476"/>
          <c:h val="0.82713637232622839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Pharmacie</c:v>
                </c:pt>
                <c:pt idx="1">
                  <c:v>Médecin se déplaçant à domicile</c:v>
                </c:pt>
                <c:pt idx="2">
                  <c:v>Clinique</c:v>
                </c:pt>
                <c:pt idx="3">
                  <c:v>Cabinet médical</c:v>
                </c:pt>
              </c:strCache>
            </c:strRef>
          </c:cat>
          <c:val>
            <c:numRef>
              <c:f>Feuil1!$B$2:$B$5</c:f>
              <c:numCache>
                <c:formatCode>####%</c:formatCode>
                <c:ptCount val="4"/>
                <c:pt idx="0">
                  <c:v>5.6484889873298328E-4</c:v>
                </c:pt>
                <c:pt idx="1">
                  <c:v>1.0331848656810758E-2</c:v>
                </c:pt>
                <c:pt idx="2">
                  <c:v>0.3444379867890322</c:v>
                </c:pt>
                <c:pt idx="3">
                  <c:v>0.71922078533925304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71-4D84-A790-B8100684D30C}"/>
            </c:ext>
          </c:extLst>
        </c:ser>
        <c:dLbls/>
        <c:gapWidth val="182"/>
        <c:axId val="133255552"/>
        <c:axId val="133257088"/>
      </c:barChart>
      <c:catAx>
        <c:axId val="13325555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3257088"/>
        <c:crosses val="autoZero"/>
        <c:auto val="1"/>
        <c:lblAlgn val="ctr"/>
        <c:lblOffset val="100"/>
      </c:catAx>
      <c:valAx>
        <c:axId val="133257088"/>
        <c:scaling>
          <c:orientation val="minMax"/>
        </c:scaling>
        <c:delete val="1"/>
        <c:axPos val="b"/>
        <c:numFmt formatCode="####%" sourceLinked="1"/>
        <c:tickLblPos val="nextTo"/>
        <c:crossAx val="13325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89-418B-B2BA-EA6041040459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89-418B-B2BA-EA60410404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0.26582340594085402</c:v>
                </c:pt>
                <c:pt idx="1">
                  <c:v>0.76646276834599902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89-418B-B2BA-EA6041040459}"/>
            </c:ext>
          </c:extLst>
        </c:ser>
        <c:dLbls/>
        <c:gapWidth val="100"/>
        <c:axId val="183642752"/>
        <c:axId val="183641216"/>
      </c:barChart>
      <c:valAx>
        <c:axId val="183641216"/>
        <c:scaling>
          <c:orientation val="minMax"/>
        </c:scaling>
        <c:delete val="1"/>
        <c:axPos val="b"/>
        <c:numFmt formatCode="###0%" sourceLinked="1"/>
        <c:tickLblPos val="nextTo"/>
        <c:crossAx val="183642752"/>
        <c:crosses val="autoZero"/>
        <c:crossBetween val="between"/>
      </c:valAx>
      <c:catAx>
        <c:axId val="183642752"/>
        <c:scaling>
          <c:orientation val="minMax"/>
        </c:scaling>
        <c:delete val="1"/>
        <c:axPos val="l"/>
        <c:numFmt formatCode="General" sourceLinked="1"/>
        <c:tickLblPos val="nextTo"/>
        <c:crossAx val="18364121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60-4539-99AA-1FB7F7B0B5CF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60-4539-99AA-1FB7F7B0B5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0.29898572136739804</c:v>
                </c:pt>
                <c:pt idx="1">
                  <c:v>0.73921187234149865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60-4539-99AA-1FB7F7B0B5CF}"/>
            </c:ext>
          </c:extLst>
        </c:ser>
        <c:dLbls/>
        <c:gapWidth val="100"/>
        <c:axId val="168378752"/>
        <c:axId val="168368768"/>
      </c:barChart>
      <c:valAx>
        <c:axId val="168368768"/>
        <c:scaling>
          <c:orientation val="minMax"/>
        </c:scaling>
        <c:delete val="1"/>
        <c:axPos val="b"/>
        <c:numFmt formatCode="###0%" sourceLinked="1"/>
        <c:tickLblPos val="nextTo"/>
        <c:crossAx val="168378752"/>
        <c:crosses val="autoZero"/>
        <c:crossBetween val="between"/>
      </c:valAx>
      <c:catAx>
        <c:axId val="168378752"/>
        <c:scaling>
          <c:orientation val="minMax"/>
        </c:scaling>
        <c:delete val="1"/>
        <c:axPos val="l"/>
        <c:numFmt formatCode="General" sourceLinked="1"/>
        <c:tickLblPos val="nextTo"/>
        <c:crossAx val="16836876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F4-4B72-8D9D-F3730636308E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F4-4B72-8D9D-F373063630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0.33754088679260297</c:v>
                </c:pt>
                <c:pt idx="1">
                  <c:v>0.71242218779829791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F4-4B72-8D9D-F3730636308E}"/>
            </c:ext>
          </c:extLst>
        </c:ser>
        <c:dLbls/>
        <c:gapWidth val="100"/>
        <c:axId val="168413056"/>
        <c:axId val="168411520"/>
      </c:barChart>
      <c:valAx>
        <c:axId val="168411520"/>
        <c:scaling>
          <c:orientation val="minMax"/>
        </c:scaling>
        <c:delete val="1"/>
        <c:axPos val="b"/>
        <c:numFmt formatCode="###0%" sourceLinked="1"/>
        <c:tickLblPos val="nextTo"/>
        <c:crossAx val="168413056"/>
        <c:crosses val="autoZero"/>
        <c:crossBetween val="between"/>
      </c:valAx>
      <c:catAx>
        <c:axId val="168413056"/>
        <c:scaling>
          <c:orientation val="minMax"/>
        </c:scaling>
        <c:delete val="1"/>
        <c:axPos val="l"/>
        <c:numFmt formatCode="General" sourceLinked="1"/>
        <c:tickLblPos val="nextTo"/>
        <c:crossAx val="16841152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DA-4F65-A5BE-EC5D1D06A71E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DA-4F65-A5BE-EC5D1D06A7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0.27071993272811962</c:v>
                </c:pt>
                <c:pt idx="1">
                  <c:v>0.79986004282548528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DA-4F65-A5BE-EC5D1D06A71E}"/>
            </c:ext>
          </c:extLst>
        </c:ser>
        <c:dLbls/>
        <c:gapWidth val="100"/>
        <c:axId val="184008064"/>
        <c:axId val="184006528"/>
      </c:barChart>
      <c:valAx>
        <c:axId val="184006528"/>
        <c:scaling>
          <c:orientation val="minMax"/>
        </c:scaling>
        <c:delete val="1"/>
        <c:axPos val="b"/>
        <c:numFmt formatCode="###0%" sourceLinked="1"/>
        <c:tickLblPos val="nextTo"/>
        <c:crossAx val="184008064"/>
        <c:crosses val="autoZero"/>
        <c:crossBetween val="between"/>
      </c:valAx>
      <c:catAx>
        <c:axId val="184008064"/>
        <c:scaling>
          <c:orientation val="minMax"/>
        </c:scaling>
        <c:delete val="1"/>
        <c:axPos val="l"/>
        <c:numFmt formatCode="General" sourceLinked="1"/>
        <c:tickLblPos val="nextTo"/>
        <c:crossAx val="18400652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36-4EB8-8580-FEDC8B231542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36-4EB8-8580-FEDC8B2315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0.24218270826287783</c:v>
                </c:pt>
                <c:pt idx="1">
                  <c:v>0.7722148967613337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36-4EB8-8580-FEDC8B231542}"/>
            </c:ext>
          </c:extLst>
        </c:ser>
        <c:dLbls/>
        <c:gapWidth val="100"/>
        <c:axId val="185099392"/>
        <c:axId val="185097600"/>
      </c:barChart>
      <c:valAx>
        <c:axId val="185097600"/>
        <c:scaling>
          <c:orientation val="minMax"/>
        </c:scaling>
        <c:delete val="1"/>
        <c:axPos val="b"/>
        <c:numFmt formatCode="###0%" sourceLinked="1"/>
        <c:tickLblPos val="nextTo"/>
        <c:crossAx val="185099392"/>
        <c:crosses val="autoZero"/>
        <c:crossBetween val="between"/>
      </c:valAx>
      <c:catAx>
        <c:axId val="185099392"/>
        <c:scaling>
          <c:orientation val="minMax"/>
        </c:scaling>
        <c:delete val="1"/>
        <c:axPos val="l"/>
        <c:numFmt formatCode="General" sourceLinked="1"/>
        <c:tickLblPos val="nextTo"/>
        <c:crossAx val="18509760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36-4842-B3F3-2FCF4998E8FC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36-4842-B3F3-2FCF4998E8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0.30664960942968322</c:v>
                </c:pt>
                <c:pt idx="1">
                  <c:v>0.74144416064709462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36-4842-B3F3-2FCF4998E8FC}"/>
            </c:ext>
          </c:extLst>
        </c:ser>
        <c:dLbls/>
        <c:gapWidth val="100"/>
        <c:axId val="185166464"/>
        <c:axId val="185164928"/>
      </c:barChart>
      <c:valAx>
        <c:axId val="185164928"/>
        <c:scaling>
          <c:orientation val="minMax"/>
        </c:scaling>
        <c:delete val="1"/>
        <c:axPos val="b"/>
        <c:numFmt formatCode="###0%" sourceLinked="1"/>
        <c:tickLblPos val="nextTo"/>
        <c:crossAx val="185166464"/>
        <c:crosses val="autoZero"/>
        <c:crossBetween val="between"/>
      </c:valAx>
      <c:catAx>
        <c:axId val="185166464"/>
        <c:scaling>
          <c:orientation val="minMax"/>
        </c:scaling>
        <c:delete val="1"/>
        <c:axPos val="l"/>
        <c:numFmt formatCode="General" sourceLinked="1"/>
        <c:tickLblPos val="nextTo"/>
        <c:crossAx val="18516492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DC-4E89-91CA-47236A89AA09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DC-4E89-91CA-47236A89AA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0.28880902146801118</c:v>
                </c:pt>
                <c:pt idx="1">
                  <c:v>0.75136786365816732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DC-4E89-91CA-47236A89AA09}"/>
            </c:ext>
          </c:extLst>
        </c:ser>
        <c:dLbls/>
        <c:gapWidth val="100"/>
        <c:axId val="185192832"/>
        <c:axId val="185191040"/>
      </c:barChart>
      <c:valAx>
        <c:axId val="185191040"/>
        <c:scaling>
          <c:orientation val="minMax"/>
        </c:scaling>
        <c:delete val="1"/>
        <c:axPos val="b"/>
        <c:numFmt formatCode="###0%" sourceLinked="1"/>
        <c:tickLblPos val="nextTo"/>
        <c:crossAx val="185192832"/>
        <c:crosses val="autoZero"/>
        <c:crossBetween val="between"/>
      </c:valAx>
      <c:catAx>
        <c:axId val="185192832"/>
        <c:scaling>
          <c:orientation val="minMax"/>
        </c:scaling>
        <c:delete val="1"/>
        <c:axPos val="l"/>
        <c:numFmt formatCode="General" sourceLinked="1"/>
        <c:tickLblPos val="nextTo"/>
        <c:crossAx val="18519104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F8-4C33-9CC3-45077A60164F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F8-4C33-9CC3-45077A6016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0.36456002304019902</c:v>
                </c:pt>
                <c:pt idx="1">
                  <c:v>0.68062869621395883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F8-4C33-9CC3-45077A60164F}"/>
            </c:ext>
          </c:extLst>
        </c:ser>
        <c:dLbls/>
        <c:gapWidth val="100"/>
        <c:axId val="190388096"/>
        <c:axId val="190386560"/>
      </c:barChart>
      <c:valAx>
        <c:axId val="190386560"/>
        <c:scaling>
          <c:orientation val="minMax"/>
        </c:scaling>
        <c:delete val="1"/>
        <c:axPos val="b"/>
        <c:numFmt formatCode="###0%" sourceLinked="1"/>
        <c:tickLblPos val="nextTo"/>
        <c:crossAx val="190388096"/>
        <c:crosses val="autoZero"/>
        <c:crossBetween val="between"/>
      </c:valAx>
      <c:catAx>
        <c:axId val="190388096"/>
        <c:scaling>
          <c:orientation val="minMax"/>
        </c:scaling>
        <c:delete val="1"/>
        <c:axPos val="l"/>
        <c:numFmt formatCode="General" sourceLinked="1"/>
        <c:tickLblPos val="nextTo"/>
        <c:crossAx val="19038656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DA-46D6-81F3-3E38D07EE525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DA-46D6-81F3-3E38D07EE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0.20949406938712914</c:v>
                </c:pt>
                <c:pt idx="1">
                  <c:v>0.8285585715906989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DA-46D6-81F3-3E38D07EE525}"/>
            </c:ext>
          </c:extLst>
        </c:ser>
        <c:dLbls/>
        <c:gapWidth val="100"/>
        <c:axId val="190414208"/>
        <c:axId val="190412672"/>
      </c:barChart>
      <c:valAx>
        <c:axId val="190412672"/>
        <c:scaling>
          <c:orientation val="minMax"/>
        </c:scaling>
        <c:delete val="1"/>
        <c:axPos val="b"/>
        <c:numFmt formatCode="###0%" sourceLinked="1"/>
        <c:tickLblPos val="nextTo"/>
        <c:crossAx val="190414208"/>
        <c:crosses val="autoZero"/>
        <c:crossBetween val="between"/>
      </c:valAx>
      <c:catAx>
        <c:axId val="190414208"/>
        <c:scaling>
          <c:orientation val="minMax"/>
        </c:scaling>
        <c:delete val="1"/>
        <c:axPos val="l"/>
        <c:numFmt formatCode="General" sourceLinked="1"/>
        <c:tickLblPos val="nextTo"/>
        <c:crossAx val="19041267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48-49F3-AFA1-6C763430425C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48-49F3-AFA1-6C76343042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0.32242344891577507</c:v>
                </c:pt>
                <c:pt idx="1">
                  <c:v>0.72486309614105482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48-49F3-AFA1-6C763430425C}"/>
            </c:ext>
          </c:extLst>
        </c:ser>
        <c:dLbls/>
        <c:gapWidth val="100"/>
        <c:axId val="190493824"/>
        <c:axId val="190483840"/>
      </c:barChart>
      <c:valAx>
        <c:axId val="190483840"/>
        <c:scaling>
          <c:orientation val="minMax"/>
        </c:scaling>
        <c:delete val="1"/>
        <c:axPos val="b"/>
        <c:numFmt formatCode="###0%" sourceLinked="1"/>
        <c:tickLblPos val="nextTo"/>
        <c:crossAx val="190493824"/>
        <c:crosses val="autoZero"/>
        <c:crossBetween val="between"/>
      </c:valAx>
      <c:catAx>
        <c:axId val="190493824"/>
        <c:scaling>
          <c:orientation val="minMax"/>
        </c:scaling>
        <c:delete val="1"/>
        <c:axPos val="l"/>
        <c:numFmt formatCode="General" sourceLinked="1"/>
        <c:tickLblPos val="nextTo"/>
        <c:crossAx val="19048384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5085963156138607"/>
          <c:y val="8.6431813836885765E-2"/>
          <c:w val="0.44914036843861405"/>
          <c:h val="0.82713637232622839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Centre de santé/ Centre municipal de santé</c:v>
                </c:pt>
                <c:pt idx="1">
                  <c:v>Polyclinique</c:v>
                </c:pt>
                <c:pt idx="2">
                  <c:v>Centre hospitalo-universitaire (CHU)/ Entreprise(EPH)</c:v>
                </c:pt>
              </c:strCache>
            </c:strRef>
          </c:cat>
          <c:val>
            <c:numRef>
              <c:f>Feuil1!$B$2:$B$4</c:f>
              <c:numCache>
                <c:formatCode>###0%</c:formatCode>
                <c:ptCount val="3"/>
                <c:pt idx="0">
                  <c:v>0.17979825339022945</c:v>
                </c:pt>
                <c:pt idx="1">
                  <c:v>0.38437105902114316</c:v>
                </c:pt>
                <c:pt idx="2">
                  <c:v>0.58456469144142742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33-460A-B8AF-4B138B43264E}"/>
            </c:ext>
          </c:extLst>
        </c:ser>
        <c:dLbls/>
        <c:gapWidth val="182"/>
        <c:axId val="133342336"/>
        <c:axId val="133343872"/>
      </c:barChart>
      <c:catAx>
        <c:axId val="13334233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Low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3343872"/>
        <c:crosses val="autoZero"/>
        <c:auto val="1"/>
        <c:lblAlgn val="ctr"/>
        <c:lblOffset val="100"/>
      </c:catAx>
      <c:valAx>
        <c:axId val="133343872"/>
        <c:scaling>
          <c:orientation val="minMax"/>
        </c:scaling>
        <c:delete val="1"/>
        <c:axPos val="b"/>
        <c:numFmt formatCode="###0%" sourceLinked="1"/>
        <c:tickLblPos val="nextTo"/>
        <c:crossAx val="13334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1D-4C0A-A729-10B33F2F3176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1D-4C0A-A729-10B33F2F31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0.54932399439135216</c:v>
                </c:pt>
                <c:pt idx="1">
                  <c:v>0.50556867927021842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1D-4C0A-A729-10B33F2F3176}"/>
            </c:ext>
          </c:extLst>
        </c:ser>
        <c:dLbls/>
        <c:gapWidth val="100"/>
        <c:axId val="190532224"/>
        <c:axId val="190530688"/>
      </c:barChart>
      <c:valAx>
        <c:axId val="190530688"/>
        <c:scaling>
          <c:orientation val="minMax"/>
        </c:scaling>
        <c:delete val="1"/>
        <c:axPos val="b"/>
        <c:numFmt formatCode="###0%" sourceLinked="1"/>
        <c:tickLblPos val="nextTo"/>
        <c:crossAx val="190532224"/>
        <c:crosses val="autoZero"/>
        <c:crossBetween val="between"/>
      </c:valAx>
      <c:catAx>
        <c:axId val="190532224"/>
        <c:scaling>
          <c:orientation val="minMax"/>
        </c:scaling>
        <c:delete val="1"/>
        <c:axPos val="l"/>
        <c:numFmt formatCode="General" sourceLinked="1"/>
        <c:tickLblPos val="nextTo"/>
        <c:crossAx val="19053068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9A-45AF-8D9F-CFB547692778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9A-45AF-8D9F-CFB5476927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0.74650199066307898</c:v>
                </c:pt>
                <c:pt idx="1">
                  <c:v>0.34881026340539162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9A-45AF-8D9F-CFB547692778}"/>
            </c:ext>
          </c:extLst>
        </c:ser>
        <c:dLbls/>
        <c:gapWidth val="100"/>
        <c:axId val="190599936"/>
        <c:axId val="190589952"/>
      </c:barChart>
      <c:valAx>
        <c:axId val="190589952"/>
        <c:scaling>
          <c:orientation val="minMax"/>
        </c:scaling>
        <c:delete val="1"/>
        <c:axPos val="b"/>
        <c:numFmt formatCode="###0%" sourceLinked="1"/>
        <c:tickLblPos val="nextTo"/>
        <c:crossAx val="190599936"/>
        <c:crosses val="autoZero"/>
        <c:crossBetween val="between"/>
      </c:valAx>
      <c:catAx>
        <c:axId val="190599936"/>
        <c:scaling>
          <c:orientation val="minMax"/>
        </c:scaling>
        <c:delete val="1"/>
        <c:axPos val="l"/>
        <c:numFmt formatCode="General" sourceLinked="1"/>
        <c:tickLblPos val="nextTo"/>
        <c:crossAx val="19058995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1B-4E14-9558-8B351CB13531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1B-4E14-9558-8B351CB135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0.19014045722434991</c:v>
                </c:pt>
                <c:pt idx="1">
                  <c:v>0.84665733351396222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1B-4E14-9558-8B351CB13531}"/>
            </c:ext>
          </c:extLst>
        </c:ser>
        <c:dLbls/>
        <c:gapWidth val="100"/>
        <c:axId val="190617856"/>
        <c:axId val="190616320"/>
      </c:barChart>
      <c:valAx>
        <c:axId val="190616320"/>
        <c:scaling>
          <c:orientation val="minMax"/>
        </c:scaling>
        <c:delete val="1"/>
        <c:axPos val="b"/>
        <c:numFmt formatCode="###0%" sourceLinked="1"/>
        <c:tickLblPos val="nextTo"/>
        <c:crossAx val="190617856"/>
        <c:crosses val="autoZero"/>
        <c:crossBetween val="between"/>
      </c:valAx>
      <c:catAx>
        <c:axId val="190617856"/>
        <c:scaling>
          <c:orientation val="minMax"/>
        </c:scaling>
        <c:delete val="1"/>
        <c:axPos val="l"/>
        <c:numFmt formatCode="General" sourceLinked="1"/>
        <c:tickLblPos val="nextTo"/>
        <c:crossAx val="19061632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949113198457"/>
          <c:y val="0.1306037475992759"/>
          <c:w val="0.33219325741191924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AB-4AD7-A2EA-C0821C7C4D6D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AB-4AD7-A2EA-C0821C7C4D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transitoire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0.10573104190345685</c:v>
                </c:pt>
                <c:pt idx="1">
                  <c:v>0.91399406489538049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AB-4AD7-A2EA-C0821C7C4D6D}"/>
            </c:ext>
          </c:extLst>
        </c:ser>
        <c:dLbls/>
        <c:gapWidth val="100"/>
        <c:axId val="190705664"/>
        <c:axId val="190691584"/>
      </c:barChart>
      <c:valAx>
        <c:axId val="190691584"/>
        <c:scaling>
          <c:orientation val="minMax"/>
        </c:scaling>
        <c:delete val="1"/>
        <c:axPos val="b"/>
        <c:numFmt formatCode="###0%" sourceLinked="1"/>
        <c:tickLblPos val="nextTo"/>
        <c:crossAx val="190705664"/>
        <c:crosses val="autoZero"/>
        <c:crossBetween val="between"/>
      </c:valAx>
      <c:catAx>
        <c:axId val="190705664"/>
        <c:scaling>
          <c:orientation val="minMax"/>
        </c:scaling>
        <c:delete val="1"/>
        <c:axPos val="l"/>
        <c:numFmt formatCode="General" sourceLinked="1"/>
        <c:tickLblPos val="nextTo"/>
        <c:crossAx val="19069158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4033257827178701"/>
          <c:y val="0.16750434010515924"/>
          <c:w val="0.50602753173474346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A3-42FF-8FD7-B126623922BE}"/>
              </c:ext>
            </c:extLst>
          </c:dPt>
          <c:dPt>
            <c:idx val="1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A3-42FF-8FD7-B126623922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aigue (transitoire)</c:v>
                </c:pt>
                <c:pt idx="1">
                  <c:v>Pathologie chronique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0.7492340027791049</c:v>
                </c:pt>
                <c:pt idx="1">
                  <c:v>0.29264522380784908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A3-42FF-8FD7-B126623922BE}"/>
            </c:ext>
          </c:extLst>
        </c:ser>
        <c:dLbls/>
        <c:gapWidth val="100"/>
        <c:axId val="190748160"/>
        <c:axId val="190746624"/>
      </c:barChart>
      <c:valAx>
        <c:axId val="190746624"/>
        <c:scaling>
          <c:orientation val="minMax"/>
        </c:scaling>
        <c:delete val="1"/>
        <c:axPos val="b"/>
        <c:numFmt formatCode="###0%" sourceLinked="1"/>
        <c:tickLblPos val="nextTo"/>
        <c:crossAx val="190748160"/>
        <c:crosses val="autoZero"/>
        <c:crossBetween val="between"/>
      </c:valAx>
      <c:catAx>
        <c:axId val="19074816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9074662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0.98641181876181616"/>
          <c:h val="0.95570829304263749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1469305492716233"/>
          <c:y val="0.13060367191452585"/>
          <c:w val="0.485306877474321"/>
          <c:h val="0.66818740054175252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61-478E-9AC3-98CE8C26E42A}"/>
              </c:ext>
            </c:extLst>
          </c:dPt>
          <c:dPt>
            <c:idx val="1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61-478E-9AC3-98CE8C26E4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Pathologie chronique</c:v>
                </c:pt>
                <c:pt idx="1">
                  <c:v>Pathologie aigue ( transitoire)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0.29264522380784885</c:v>
                </c:pt>
                <c:pt idx="1">
                  <c:v>0.74923400277910379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61-478E-9AC3-98CE8C26E42A}"/>
            </c:ext>
          </c:extLst>
        </c:ser>
        <c:dLbls/>
        <c:gapWidth val="100"/>
        <c:axId val="168394112"/>
        <c:axId val="168392576"/>
      </c:barChart>
      <c:valAx>
        <c:axId val="168392576"/>
        <c:scaling>
          <c:orientation val="minMax"/>
        </c:scaling>
        <c:delete val="1"/>
        <c:axPos val="b"/>
        <c:numFmt formatCode="###0%" sourceLinked="1"/>
        <c:tickLblPos val="nextTo"/>
        <c:crossAx val="168394112"/>
        <c:crosses val="autoZero"/>
        <c:crossBetween val="between"/>
      </c:valAx>
      <c:catAx>
        <c:axId val="16839411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6839257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title>
    <c:plotArea>
      <c:layout>
        <c:manualLayout>
          <c:layoutTarget val="inner"/>
          <c:xMode val="edge"/>
          <c:yMode val="edge"/>
          <c:x val="0.42541293208729847"/>
          <c:y val="9.7394683823911463E-2"/>
          <c:w val="0.43816232951074902"/>
          <c:h val="0.8768642896969192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Pathologies chroniques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rgbClr val="FFC000"/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ED-45D8-A038-0AAFE1E0AE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Autres</c:v>
                </c:pt>
                <c:pt idx="1">
                  <c:v>Arthrose</c:v>
                </c:pt>
                <c:pt idx="2">
                  <c:v>Rhumatisme</c:v>
                </c:pt>
                <c:pt idx="3">
                  <c:v>Asthme</c:v>
                </c:pt>
                <c:pt idx="4">
                  <c:v>Insuffisance cardiaque</c:v>
                </c:pt>
                <c:pt idx="5">
                  <c:v>Allergie</c:v>
                </c:pt>
                <c:pt idx="6">
                  <c:v>Thyroïde/Goitre</c:v>
                </c:pt>
                <c:pt idx="7">
                  <c:v>Diabète</c:v>
                </c:pt>
                <c:pt idx="8">
                  <c:v>Hypertension artérielle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0.29565203337835549</c:v>
                </c:pt>
                <c:pt idx="1">
                  <c:v>4.9586626632028653E-2</c:v>
                </c:pt>
                <c:pt idx="2">
                  <c:v>4.9977707470372182E-2</c:v>
                </c:pt>
                <c:pt idx="3">
                  <c:v>7.3815812112160331E-2</c:v>
                </c:pt>
                <c:pt idx="4">
                  <c:v>7.668779299488182E-2</c:v>
                </c:pt>
                <c:pt idx="5">
                  <c:v>8.0338518571819006E-2</c:v>
                </c:pt>
                <c:pt idx="6">
                  <c:v>0.11782681040629545</c:v>
                </c:pt>
                <c:pt idx="7">
                  <c:v>0.26831431569125291</c:v>
                </c:pt>
                <c:pt idx="8">
                  <c:v>0.33846686169524903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ED-45D8-A038-0AAFE1E0AE8B}"/>
            </c:ext>
          </c:extLst>
        </c:ser>
        <c:dLbls/>
        <c:gapWidth val="182"/>
        <c:axId val="190829696"/>
        <c:axId val="190831232"/>
      </c:barChart>
      <c:catAx>
        <c:axId val="1908296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90831232"/>
        <c:crosses val="autoZero"/>
        <c:auto val="1"/>
        <c:lblAlgn val="ctr"/>
        <c:lblOffset val="100"/>
      </c:catAx>
      <c:valAx>
        <c:axId val="190831232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19082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Pathologies aigues (transitoires)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rgbClr val="FFC000"/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8F-4C2B-9EF8-A1470EF06C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Autres</c:v>
                </c:pt>
                <c:pt idx="1">
                  <c:v>Fièvre</c:v>
                </c:pt>
                <c:pt idx="2">
                  <c:v>Angines</c:v>
                </c:pt>
                <c:pt idx="3">
                  <c:v>Allergie</c:v>
                </c:pt>
                <c:pt idx="4">
                  <c:v>Maux de tête</c:v>
                </c:pt>
                <c:pt idx="5">
                  <c:v>Gastrique (Colon/Estomac)</c:v>
                </c:pt>
                <c:pt idx="6">
                  <c:v>Grippe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0.23293338818511866</c:v>
                </c:pt>
                <c:pt idx="1">
                  <c:v>2.3991217752379591E-2</c:v>
                </c:pt>
                <c:pt idx="2">
                  <c:v>2.7147255540485259E-2</c:v>
                </c:pt>
                <c:pt idx="3">
                  <c:v>5.5749579318637311E-2</c:v>
                </c:pt>
                <c:pt idx="4">
                  <c:v>7.1184123476531122E-2</c:v>
                </c:pt>
                <c:pt idx="5">
                  <c:v>0.10374531683487566</c:v>
                </c:pt>
                <c:pt idx="6">
                  <c:v>0.521759452673354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8F-4C2B-9EF8-A1470EF06CBA}"/>
            </c:ext>
          </c:extLst>
        </c:ser>
        <c:dLbls/>
        <c:gapWidth val="182"/>
        <c:axId val="175798912"/>
        <c:axId val="175812992"/>
      </c:barChart>
      <c:catAx>
        <c:axId val="1757989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75812992"/>
        <c:crosses val="autoZero"/>
        <c:auto val="1"/>
        <c:lblAlgn val="ctr"/>
        <c:lblOffset val="100"/>
      </c:catAx>
      <c:valAx>
        <c:axId val="175812992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17579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9546395500145572"/>
          <c:y val="0.17481766655030512"/>
          <c:w val="0.44372270628219945"/>
          <c:h val="0.7594696114587887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9-4F22-921F-C13AFA7769A5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9-4F22-921F-C13AFA7769A5}"/>
              </c:ext>
            </c:extLst>
          </c:dPt>
          <c:dLbls>
            <c:dLbl>
              <c:idx val="0"/>
              <c:layout>
                <c:manualLayout>
                  <c:x val="0.14838628132883092"/>
                  <c:y val="-0.239264233186581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AD3F3DB1-5431-4412-86A7-650C51015B3C}" type="CATEGORYNAME">
                      <a:rPr lang="en-US" sz="2800"/>
                      <a:pPr>
                        <a:defRPr sz="2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2800" baseline="0" dirty="0"/>
                  </a:p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64C9BE52-6A3C-4716-B848-0551D9746AA3}" type="VALUE">
                      <a:rPr lang="en-US" sz="28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>
                        <a:defRPr sz="2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89-4F22-921F-C13AFA7769A5}"/>
                </c:ext>
              </c:extLst>
            </c:dLbl>
            <c:dLbl>
              <c:idx val="1"/>
              <c:layout>
                <c:manualLayout>
                  <c:x val="-0.21847520302906992"/>
                  <c:y val="-5.2234968158407433E-2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77046496029487"/>
                      <c:h val="0.33586796007880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89-4F22-921F-C13AFA776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0.3902183249680275</c:v>
                </c:pt>
                <c:pt idx="1">
                  <c:v>0.60978167503197733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89-4F22-921F-C13AFA7769A5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43278661749093417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tx>
                <c:rich>
                  <a:bodyPr/>
                  <a:lstStyle/>
                  <a:p>
                    <a:fld id="{445FE2B6-BD1D-4503-BB1A-FBE953E2A517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BAD-4DF3-9C5A-325EA7E5B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0.17515117912207231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0.32910346817856806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D-4CB6-BBA6-53BF9035AD3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0.41820924128017428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D-4CB6-BBA6-53BF9035AD3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7.7536111419189258E-2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D-4CB6-BBA6-53BF9035AD3E}"/>
            </c:ext>
          </c:extLst>
        </c:ser>
        <c:dLbls/>
        <c:gapWidth val="182"/>
        <c:overlap val="100"/>
        <c:axId val="176068096"/>
        <c:axId val="176069632"/>
      </c:barChart>
      <c:catAx>
        <c:axId val="176068096"/>
        <c:scaling>
          <c:orientation val="minMax"/>
        </c:scaling>
        <c:delete val="1"/>
        <c:axPos val="b"/>
        <c:numFmt formatCode="General" sourceLinked="1"/>
        <c:tickLblPos val="nextTo"/>
        <c:crossAx val="176069632"/>
        <c:crosses val="autoZero"/>
        <c:auto val="1"/>
        <c:lblAlgn val="ctr"/>
        <c:lblOffset val="100"/>
      </c:catAx>
      <c:valAx>
        <c:axId val="176069632"/>
        <c:scaling>
          <c:orientation val="minMax"/>
        </c:scaling>
        <c:delete val="1"/>
        <c:axPos val="l"/>
        <c:numFmt formatCode="0%" sourceLinked="1"/>
        <c:tickLblPos val="nextTo"/>
        <c:crossAx val="17606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5017127330325686E-2"/>
          <c:y val="3.3978594189581504E-2"/>
          <c:w val="0.52895563368934984"/>
          <c:h val="0.96063853660034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  <a:alpha val="92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2555965211323227"/>
          <c:y val="1.1112933827684135E-3"/>
          <c:w val="0.49982853008460593"/>
          <c:h val="0.93576153076985003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Publique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Sud Ouest</c:v>
                </c:pt>
                <c:pt idx="1">
                  <c:v>Sud Est</c:v>
                </c:pt>
                <c:pt idx="2">
                  <c:v>Est</c:v>
                </c:pt>
                <c:pt idx="3">
                  <c:v>Ouest</c:v>
                </c:pt>
                <c:pt idx="4">
                  <c:v>Centre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0.70425566012528962</c:v>
                </c:pt>
                <c:pt idx="1">
                  <c:v>0.50183606773591038</c:v>
                </c:pt>
                <c:pt idx="2">
                  <c:v>0.50465552050458284</c:v>
                </c:pt>
                <c:pt idx="3">
                  <c:v>0.62338943105669675</c:v>
                </c:pt>
                <c:pt idx="4">
                  <c:v>0.60879822688446428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E0-4653-B409-669274F59AA3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Parapublique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Sud Ouest</c:v>
                </c:pt>
                <c:pt idx="1">
                  <c:v>Sud Est</c:v>
                </c:pt>
                <c:pt idx="2">
                  <c:v>Est</c:v>
                </c:pt>
                <c:pt idx="3">
                  <c:v>Ouest</c:v>
                </c:pt>
                <c:pt idx="4">
                  <c:v>Centre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4.3896913693642819E-2</c:v>
                </c:pt>
                <c:pt idx="1">
                  <c:v>3.3939583421612816E-2</c:v>
                </c:pt>
                <c:pt idx="2">
                  <c:v>9.7774623760360346E-3</c:v>
                </c:pt>
                <c:pt idx="3">
                  <c:v>1.3163030758877262E-2</c:v>
                </c:pt>
                <c:pt idx="4">
                  <c:v>1.0513073120405224E-2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E0-4653-B409-669274F59AA3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Privée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Sud Ouest</c:v>
                </c:pt>
                <c:pt idx="1">
                  <c:v>Sud Est</c:v>
                </c:pt>
                <c:pt idx="2">
                  <c:v>Est</c:v>
                </c:pt>
                <c:pt idx="3">
                  <c:v>Ouest</c:v>
                </c:pt>
                <c:pt idx="4">
                  <c:v>Centre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0.50518817524163262</c:v>
                </c:pt>
                <c:pt idx="1">
                  <c:v>0.76342398142215029</c:v>
                </c:pt>
                <c:pt idx="2">
                  <c:v>0.72733712070266365</c:v>
                </c:pt>
                <c:pt idx="3">
                  <c:v>0.58776536277750979</c:v>
                </c:pt>
                <c:pt idx="4">
                  <c:v>0.65244552974141323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E0-4653-B409-669274F59AA3}"/>
            </c:ext>
          </c:extLst>
        </c:ser>
        <c:dLbls/>
        <c:axId val="132813568"/>
        <c:axId val="132815104"/>
      </c:barChart>
      <c:catAx>
        <c:axId val="1328135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BD392F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2815104"/>
        <c:crosses val="autoZero"/>
        <c:auto val="1"/>
        <c:lblAlgn val="ctr"/>
        <c:lblOffset val="100"/>
      </c:catAx>
      <c:valAx>
        <c:axId val="132815104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13281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9F9F9"/>
    </a:solidFill>
    <a:ln>
      <a:solidFill>
        <a:schemeClr val="accent3">
          <a:alpha val="7000"/>
        </a:schemeClr>
      </a:solidFill>
    </a:ln>
    <a:effectLst/>
  </c:spPr>
  <c:txPr>
    <a:bodyPr/>
    <a:lstStyle/>
    <a:p>
      <a:pPr>
        <a:defRPr sz="140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0.18144831885865836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5A-4762-BAE9-42AB5C789C8F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0.33294201334062601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5A-4762-BAE9-42AB5C789C8F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0.41071271743864285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5A-4762-BAE9-42AB5C789C8F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7.4896950362071446E-2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5A-4762-BAE9-42AB5C789C8F}"/>
            </c:ext>
          </c:extLst>
        </c:ser>
        <c:dLbls/>
        <c:gapWidth val="182"/>
        <c:overlap val="100"/>
        <c:axId val="176404736"/>
        <c:axId val="176291840"/>
      </c:barChart>
      <c:catAx>
        <c:axId val="176404736"/>
        <c:scaling>
          <c:orientation val="minMax"/>
        </c:scaling>
        <c:delete val="1"/>
        <c:axPos val="b"/>
        <c:numFmt formatCode="General" sourceLinked="1"/>
        <c:tickLblPos val="nextTo"/>
        <c:crossAx val="176291840"/>
        <c:crosses val="autoZero"/>
        <c:auto val="1"/>
        <c:lblAlgn val="ctr"/>
        <c:lblOffset val="100"/>
      </c:catAx>
      <c:valAx>
        <c:axId val="176291840"/>
        <c:scaling>
          <c:orientation val="minMax"/>
        </c:scaling>
        <c:delete val="1"/>
        <c:axPos val="l"/>
        <c:numFmt formatCode="0%" sourceLinked="1"/>
        <c:tickLblPos val="nextTo"/>
        <c:crossAx val="17640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49708704430524"/>
          <c:y val="0"/>
          <c:w val="0.6750291295569477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0.15811372306591273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77-4483-82A2-BE205D9DC34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0.32116565256500257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77-4483-82A2-BE205D9DC34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0.44329310050691911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77-4483-82A2-BE205D9DC34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7.7427523862162187E-2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77-4483-82A2-BE205D9DC34E}"/>
            </c:ext>
          </c:extLst>
        </c:ser>
        <c:dLbls/>
        <c:gapWidth val="182"/>
        <c:overlap val="100"/>
        <c:axId val="176425600"/>
        <c:axId val="176451968"/>
      </c:barChart>
      <c:catAx>
        <c:axId val="176425600"/>
        <c:scaling>
          <c:orientation val="minMax"/>
        </c:scaling>
        <c:delete val="1"/>
        <c:axPos val="b"/>
        <c:numFmt formatCode="General" sourceLinked="1"/>
        <c:tickLblPos val="nextTo"/>
        <c:crossAx val="176451968"/>
        <c:crosses val="autoZero"/>
        <c:auto val="1"/>
        <c:lblAlgn val="ctr"/>
        <c:lblOffset val="100"/>
      </c:catAx>
      <c:valAx>
        <c:axId val="176451968"/>
        <c:scaling>
          <c:orientation val="minMax"/>
        </c:scaling>
        <c:delete val="1"/>
        <c:axPos val="l"/>
        <c:numFmt formatCode="0%" sourceLinked="1"/>
        <c:tickLblPos val="nextTo"/>
        <c:crossAx val="17642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0.16666153899606898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34-4B15-AE81-21D7EF79674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0.33175787436013354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34-4B15-AE81-21D7EF79674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1C-4E70-AE04-2B01FCC8B6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0.43264390371391548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34-4B15-AE81-21D7EF79674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6.8936682929881934E-2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34-4B15-AE81-21D7EF796744}"/>
            </c:ext>
          </c:extLst>
        </c:ser>
        <c:dLbls/>
        <c:gapWidth val="182"/>
        <c:overlap val="100"/>
        <c:axId val="176573824"/>
        <c:axId val="176579712"/>
      </c:barChart>
      <c:catAx>
        <c:axId val="176573824"/>
        <c:scaling>
          <c:orientation val="minMax"/>
        </c:scaling>
        <c:delete val="1"/>
        <c:axPos val="b"/>
        <c:numFmt formatCode="General" sourceLinked="1"/>
        <c:tickLblPos val="nextTo"/>
        <c:crossAx val="176579712"/>
        <c:crosses val="autoZero"/>
        <c:auto val="1"/>
        <c:lblAlgn val="ctr"/>
        <c:lblOffset val="100"/>
      </c:catAx>
      <c:valAx>
        <c:axId val="176579712"/>
        <c:scaling>
          <c:orientation val="minMax"/>
        </c:scaling>
        <c:delete val="1"/>
        <c:axPos val="l"/>
        <c:numFmt formatCode="0%" sourceLinked="1"/>
        <c:tickLblPos val="nextTo"/>
        <c:crossAx val="17657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0.18114443149774878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BA-4952-8063-55C9997E5CA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0.33043315630798525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BA-4952-8063-55C9997E5CA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9D-4A58-AC18-6B6E571CFF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0.39802280227841619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BA-4952-8063-55C9997E5CA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9.0399609915846821E-2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BA-4952-8063-55C9997E5CA7}"/>
            </c:ext>
          </c:extLst>
        </c:ser>
        <c:dLbls/>
        <c:gapWidth val="182"/>
        <c:overlap val="100"/>
        <c:axId val="176546176"/>
        <c:axId val="176547712"/>
      </c:barChart>
      <c:catAx>
        <c:axId val="176546176"/>
        <c:scaling>
          <c:orientation val="minMax"/>
        </c:scaling>
        <c:delete val="1"/>
        <c:axPos val="b"/>
        <c:numFmt formatCode="General" sourceLinked="1"/>
        <c:tickLblPos val="nextTo"/>
        <c:crossAx val="176547712"/>
        <c:crosses val="autoZero"/>
        <c:auto val="1"/>
        <c:lblAlgn val="ctr"/>
        <c:lblOffset val="100"/>
      </c:catAx>
      <c:valAx>
        <c:axId val="176547712"/>
        <c:scaling>
          <c:orientation val="minMax"/>
        </c:scaling>
        <c:delete val="1"/>
        <c:axPos val="l"/>
        <c:numFmt formatCode="0%" sourceLinked="1"/>
        <c:tickLblPos val="nextTo"/>
        <c:crossAx val="17654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0.15461014220425623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16-4296-8A37-962632C6CA4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0.30008471288085542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16-4296-8A37-962632C6CA4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0.47862692908107635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16-4296-8A37-962632C6CA4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6.6678215833812129E-2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16-4296-8A37-962632C6CA40}"/>
            </c:ext>
          </c:extLst>
        </c:ser>
        <c:dLbls/>
        <c:gapWidth val="182"/>
        <c:overlap val="100"/>
        <c:axId val="176653056"/>
        <c:axId val="176654592"/>
      </c:barChart>
      <c:catAx>
        <c:axId val="176653056"/>
        <c:scaling>
          <c:orientation val="minMax"/>
        </c:scaling>
        <c:delete val="1"/>
        <c:axPos val="b"/>
        <c:numFmt formatCode="General" sourceLinked="1"/>
        <c:tickLblPos val="nextTo"/>
        <c:crossAx val="176654592"/>
        <c:crosses val="autoZero"/>
        <c:auto val="1"/>
        <c:lblAlgn val="ctr"/>
        <c:lblOffset val="100"/>
      </c:catAx>
      <c:valAx>
        <c:axId val="176654592"/>
        <c:scaling>
          <c:orientation val="minMax"/>
        </c:scaling>
        <c:delete val="1"/>
        <c:axPos val="l"/>
        <c:numFmt formatCode="0%" sourceLinked="1"/>
        <c:tickLblPos val="nextTo"/>
        <c:crossAx val="17665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0.17361713980839938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0E-4DF5-99A9-0F18290A52F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0.35011733761011826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0E-4DF5-99A9-0F18290A52F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05-4D3F-A096-3D652FCC63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0.3840681128180688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0E-4DF5-99A9-0F18290A52F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9.2197409763414215E-2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0E-4DF5-99A9-0F18290A52F0}"/>
            </c:ext>
          </c:extLst>
        </c:ser>
        <c:dLbls/>
        <c:gapWidth val="182"/>
        <c:overlap val="100"/>
        <c:axId val="190924288"/>
        <c:axId val="190925824"/>
      </c:barChart>
      <c:catAx>
        <c:axId val="190924288"/>
        <c:scaling>
          <c:orientation val="minMax"/>
        </c:scaling>
        <c:delete val="1"/>
        <c:axPos val="b"/>
        <c:numFmt formatCode="General" sourceLinked="1"/>
        <c:tickLblPos val="nextTo"/>
        <c:crossAx val="190925824"/>
        <c:crosses val="autoZero"/>
        <c:auto val="1"/>
        <c:lblAlgn val="ctr"/>
        <c:lblOffset val="100"/>
      </c:catAx>
      <c:valAx>
        <c:axId val="190925824"/>
        <c:scaling>
          <c:orientation val="minMax"/>
        </c:scaling>
        <c:delete val="1"/>
        <c:axPos val="l"/>
        <c:numFmt formatCode="0%" sourceLinked="1"/>
        <c:tickLblPos val="nextTo"/>
        <c:crossAx val="19092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0.1666572922450397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1A-4199-9EC6-7D9A1E4177F9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0.33075493234423703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1A-4199-9EC6-7D9A1E4177F9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0.42367304765162722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1A-4199-9EC6-7D9A1E4177F9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7.8914727759097164E-2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1A-4199-9EC6-7D9A1E4177F9}"/>
            </c:ext>
          </c:extLst>
        </c:ser>
        <c:dLbls/>
        <c:gapWidth val="182"/>
        <c:overlap val="100"/>
        <c:axId val="191063936"/>
        <c:axId val="191065472"/>
      </c:barChart>
      <c:catAx>
        <c:axId val="191063936"/>
        <c:scaling>
          <c:orientation val="minMax"/>
        </c:scaling>
        <c:delete val="1"/>
        <c:axPos val="b"/>
        <c:numFmt formatCode="General" sourceLinked="1"/>
        <c:tickLblPos val="nextTo"/>
        <c:crossAx val="191065472"/>
        <c:crosses val="autoZero"/>
        <c:auto val="1"/>
        <c:lblAlgn val="ctr"/>
        <c:lblOffset val="100"/>
      </c:catAx>
      <c:valAx>
        <c:axId val="191065472"/>
        <c:scaling>
          <c:orientation val="minMax"/>
        </c:scaling>
        <c:delete val="1"/>
        <c:axPos val="l"/>
        <c:numFmt formatCode="0%" sourceLinked="1"/>
        <c:tickLblPos val="nextTo"/>
        <c:crossAx val="19106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0.20615884157484296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E5-4D88-ABB7-B65A413033D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0.32307465661758372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E5-4D88-ABB7-B65A413033D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0.39826314756288189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E5-4D88-ABB7-B65A413033D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7.2503354244691787E-2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E5-4D88-ABB7-B65A413033DE}"/>
            </c:ext>
          </c:extLst>
        </c:ser>
        <c:dLbls/>
        <c:gapWidth val="182"/>
        <c:overlap val="100"/>
        <c:axId val="191027456"/>
        <c:axId val="191102976"/>
      </c:barChart>
      <c:catAx>
        <c:axId val="191027456"/>
        <c:scaling>
          <c:orientation val="minMax"/>
        </c:scaling>
        <c:delete val="1"/>
        <c:axPos val="b"/>
        <c:numFmt formatCode="General" sourceLinked="1"/>
        <c:tickLblPos val="nextTo"/>
        <c:crossAx val="191102976"/>
        <c:crosses val="autoZero"/>
        <c:auto val="1"/>
        <c:lblAlgn val="ctr"/>
        <c:lblOffset val="100"/>
      </c:catAx>
      <c:valAx>
        <c:axId val="191102976"/>
        <c:scaling>
          <c:orientation val="minMax"/>
        </c:scaling>
        <c:delete val="1"/>
        <c:axPos val="l"/>
        <c:numFmt formatCode="0%" sourceLinked="1"/>
        <c:tickLblPos val="nextTo"/>
        <c:crossAx val="19102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459105346933922"/>
          <c:y val="0"/>
          <c:w val="0.55408946530660774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0.19485065898691312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0.33828153081507728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D-4CB6-BBA6-53BF9035AD3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0.38920614491760275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D-4CB6-BBA6-53BF9035AD3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7.7661665280409076E-2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D-4CB6-BBA6-53BF9035AD3E}"/>
            </c:ext>
          </c:extLst>
        </c:ser>
        <c:dLbls/>
        <c:gapWidth val="182"/>
        <c:overlap val="100"/>
        <c:axId val="191142528"/>
        <c:axId val="191164800"/>
      </c:barChart>
      <c:catAx>
        <c:axId val="191142528"/>
        <c:scaling>
          <c:orientation val="minMax"/>
        </c:scaling>
        <c:delete val="1"/>
        <c:axPos val="b"/>
        <c:numFmt formatCode="General" sourceLinked="1"/>
        <c:tickLblPos val="nextTo"/>
        <c:crossAx val="191164800"/>
        <c:crosses val="autoZero"/>
        <c:auto val="1"/>
        <c:lblAlgn val="ctr"/>
        <c:lblOffset val="100"/>
      </c:catAx>
      <c:valAx>
        <c:axId val="191164800"/>
        <c:scaling>
          <c:orientation val="minMax"/>
        </c:scaling>
        <c:delete val="1"/>
        <c:axPos val="l"/>
        <c:numFmt formatCode="0%" sourceLinked="1"/>
        <c:tickLblPos val="nextTo"/>
        <c:crossAx val="19114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5017127330325686E-2"/>
          <c:y val="3.3978594189581504E-2"/>
          <c:w val="0.52895563368934984"/>
          <c:h val="0.96063853660034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0.15976381270609749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32-4D5E-83C5-4775BB31E74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0.32087178197032662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32-4D5E-83C5-4775BB31E74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0.46353344172900385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32-4D5E-83C5-4775BB31E74B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5.5830963594570383E-2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32-4D5E-83C5-4775BB31E74B}"/>
            </c:ext>
          </c:extLst>
        </c:ser>
        <c:dLbls/>
        <c:gapWidth val="182"/>
        <c:overlap val="100"/>
        <c:axId val="191237504"/>
        <c:axId val="191259776"/>
      </c:barChart>
      <c:catAx>
        <c:axId val="191237504"/>
        <c:scaling>
          <c:orientation val="minMax"/>
        </c:scaling>
        <c:delete val="1"/>
        <c:axPos val="b"/>
        <c:numFmt formatCode="General" sourceLinked="1"/>
        <c:tickLblPos val="nextTo"/>
        <c:crossAx val="191259776"/>
        <c:crosses val="autoZero"/>
        <c:auto val="1"/>
        <c:lblAlgn val="ctr"/>
        <c:lblOffset val="100"/>
      </c:catAx>
      <c:valAx>
        <c:axId val="191259776"/>
        <c:scaling>
          <c:orientation val="minMax"/>
        </c:scaling>
        <c:delete val="1"/>
        <c:axPos val="l"/>
        <c:numFmt formatCode="0%" sourceLinked="1"/>
        <c:tickLblPos val="nextTo"/>
        <c:crossAx val="19123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8852898783429566"/>
          <c:y val="1.1112933827684135E-3"/>
          <c:w val="0.43685917207489128"/>
          <c:h val="0.94103977420198848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Publique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Femme (1159)</c:v>
                </c:pt>
                <c:pt idx="1">
                  <c:v>Homme (1002)</c:v>
                </c:pt>
                <c:pt idx="2">
                  <c:v>Colonne2</c:v>
                </c:pt>
                <c:pt idx="3">
                  <c:v>Rural (465)</c:v>
                </c:pt>
                <c:pt idx="4">
                  <c:v>Urbain (1696)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0.5807318164853823</c:v>
                </c:pt>
                <c:pt idx="1">
                  <c:v>0.56832819001721679</c:v>
                </c:pt>
                <c:pt idx="3">
                  <c:v>0.61522480116472966</c:v>
                </c:pt>
                <c:pt idx="4">
                  <c:v>0.56395502894943172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0A-45AE-A315-A39C28371AEC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Parapublique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Femme (1159)</c:v>
                </c:pt>
                <c:pt idx="1">
                  <c:v>Homme (1002)</c:v>
                </c:pt>
                <c:pt idx="2">
                  <c:v>Colonne2</c:v>
                </c:pt>
                <c:pt idx="3">
                  <c:v>Rural (465)</c:v>
                </c:pt>
                <c:pt idx="4">
                  <c:v>Urbain (1696)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1.3940088298999719E-2</c:v>
                </c:pt>
                <c:pt idx="1">
                  <c:v>1.4666770038954908E-2</c:v>
                </c:pt>
                <c:pt idx="3">
                  <c:v>8.1190009425712046E-3</c:v>
                </c:pt>
                <c:pt idx="4">
                  <c:v>1.5963980787190853E-2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0A-45AE-A315-A39C28371AEC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Privée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Femme (1159)</c:v>
                </c:pt>
                <c:pt idx="1">
                  <c:v>Homme (1002)</c:v>
                </c:pt>
                <c:pt idx="2">
                  <c:v>Colonne2</c:v>
                </c:pt>
                <c:pt idx="3">
                  <c:v>Rural (465)</c:v>
                </c:pt>
                <c:pt idx="4">
                  <c:v>Urbain (1696)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0.69701061426805988</c:v>
                </c:pt>
                <c:pt idx="1">
                  <c:v>0.6305754580851668</c:v>
                </c:pt>
                <c:pt idx="3">
                  <c:v>0.62637800625619</c:v>
                </c:pt>
                <c:pt idx="4">
                  <c:v>0.67710843697357037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0A-45AE-A315-A39C28371AEC}"/>
            </c:ext>
          </c:extLst>
        </c:ser>
        <c:dLbls/>
        <c:axId val="133570560"/>
        <c:axId val="133572096"/>
      </c:barChart>
      <c:catAx>
        <c:axId val="1335705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BD392F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3572096"/>
        <c:crosses val="autoZero"/>
        <c:auto val="1"/>
        <c:lblAlgn val="ctr"/>
        <c:lblOffset val="100"/>
      </c:catAx>
      <c:valAx>
        <c:axId val="133572096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1335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9F9F9"/>
    </a:solidFill>
    <a:ln>
      <a:noFill/>
    </a:ln>
    <a:effectLst/>
  </c:spPr>
  <c:txPr>
    <a:bodyPr/>
    <a:lstStyle/>
    <a:p>
      <a:pPr>
        <a:defRPr sz="140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0.24993022068453591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85-4756-9684-812A6A8512E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0.2315233717177316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85-4756-9684-812A6A8512E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0.40146599104003083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85-4756-9684-812A6A8512E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0.11708041655770227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85-4756-9684-812A6A8512E4}"/>
            </c:ext>
          </c:extLst>
        </c:ser>
        <c:dLbls/>
        <c:gapWidth val="182"/>
        <c:overlap val="100"/>
        <c:axId val="191401984"/>
        <c:axId val="191403520"/>
      </c:barChart>
      <c:catAx>
        <c:axId val="191401984"/>
        <c:scaling>
          <c:orientation val="minMax"/>
        </c:scaling>
        <c:delete val="1"/>
        <c:axPos val="b"/>
        <c:numFmt formatCode="General" sourceLinked="1"/>
        <c:tickLblPos val="nextTo"/>
        <c:crossAx val="191403520"/>
        <c:crosses val="autoZero"/>
        <c:auto val="1"/>
        <c:lblAlgn val="ctr"/>
        <c:lblOffset val="100"/>
      </c:catAx>
      <c:valAx>
        <c:axId val="191403520"/>
        <c:scaling>
          <c:orientation val="minMax"/>
        </c:scaling>
        <c:delete val="1"/>
        <c:axPos val="l"/>
        <c:numFmt formatCode="0%" sourceLinked="1"/>
        <c:tickLblPos val="nextTo"/>
        <c:crossAx val="19140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0.11898802886774314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85-4756-9684-812A6A8512E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0.36973813555037149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68-4B58-BEDE-49EB709794D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0.42047326034487076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68-4B58-BEDE-49EB709794D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9.0800575237012224E-2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68-4B58-BEDE-49EB709794D0}"/>
            </c:ext>
          </c:extLst>
        </c:ser>
        <c:dLbls/>
        <c:gapWidth val="182"/>
        <c:overlap val="100"/>
        <c:axId val="191361408"/>
        <c:axId val="191362944"/>
      </c:barChart>
      <c:catAx>
        <c:axId val="191361408"/>
        <c:scaling>
          <c:orientation val="minMax"/>
        </c:scaling>
        <c:delete val="1"/>
        <c:axPos val="b"/>
        <c:numFmt formatCode="General" sourceLinked="1"/>
        <c:tickLblPos val="nextTo"/>
        <c:crossAx val="191362944"/>
        <c:crosses val="autoZero"/>
        <c:auto val="1"/>
        <c:lblAlgn val="ctr"/>
        <c:lblOffset val="100"/>
      </c:catAx>
      <c:valAx>
        <c:axId val="191362944"/>
        <c:scaling>
          <c:orientation val="minMax"/>
        </c:scaling>
        <c:delete val="1"/>
        <c:axPos val="l"/>
        <c:numFmt formatCode="0%" sourceLinked="1"/>
        <c:tickLblPos val="nextTo"/>
        <c:crossAx val="19136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0.16595978292170108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EE-4FE5-813A-FB9B1F77AF8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0.35279886205481981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EE-4FE5-813A-FB9B1F77AF8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0.40383102167412582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EE-4FE5-813A-FB9B1F77AF8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7.7410333349352919E-2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EE-4FE5-813A-FB9B1F77AF84}"/>
            </c:ext>
          </c:extLst>
        </c:ser>
        <c:dLbls/>
        <c:gapWidth val="182"/>
        <c:overlap val="100"/>
        <c:axId val="201262208"/>
        <c:axId val="201263744"/>
      </c:barChart>
      <c:catAx>
        <c:axId val="201262208"/>
        <c:scaling>
          <c:orientation val="minMax"/>
        </c:scaling>
        <c:delete val="1"/>
        <c:axPos val="b"/>
        <c:numFmt formatCode="General" sourceLinked="1"/>
        <c:tickLblPos val="nextTo"/>
        <c:crossAx val="201263744"/>
        <c:crosses val="autoZero"/>
        <c:auto val="1"/>
        <c:lblAlgn val="ctr"/>
        <c:lblOffset val="100"/>
      </c:catAx>
      <c:valAx>
        <c:axId val="201263744"/>
        <c:scaling>
          <c:orientation val="minMax"/>
        </c:scaling>
        <c:delete val="1"/>
        <c:axPos val="l"/>
        <c:numFmt formatCode="0%" sourceLinked="1"/>
        <c:tickLblPos val="nextTo"/>
        <c:crossAx val="20126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0.15208364435073488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E7-4481-8E10-5D67EAF0AFF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0.27999856955646901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E7-4481-8E10-5D67EAF0AFF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0.51125781848078966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E7-4481-8E10-5D67EAF0AFF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5.665996761200711E-2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E7-4481-8E10-5D67EAF0AFF2}"/>
            </c:ext>
          </c:extLst>
        </c:ser>
        <c:dLbls/>
        <c:gapWidth val="182"/>
        <c:overlap val="100"/>
        <c:axId val="201483776"/>
        <c:axId val="201485312"/>
      </c:barChart>
      <c:catAx>
        <c:axId val="201483776"/>
        <c:scaling>
          <c:orientation val="minMax"/>
        </c:scaling>
        <c:delete val="1"/>
        <c:axPos val="b"/>
        <c:numFmt formatCode="General" sourceLinked="1"/>
        <c:tickLblPos val="nextTo"/>
        <c:crossAx val="201485312"/>
        <c:crosses val="autoZero"/>
        <c:auto val="1"/>
        <c:lblAlgn val="ctr"/>
        <c:lblOffset val="100"/>
      </c:catAx>
      <c:valAx>
        <c:axId val="201485312"/>
        <c:scaling>
          <c:orientation val="minMax"/>
        </c:scaling>
        <c:delete val="1"/>
        <c:axPos val="l"/>
        <c:numFmt formatCode="0%" sourceLinked="1"/>
        <c:tickLblPos val="nextTo"/>
        <c:crossAx val="20148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0.24885283145071965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AA-4FB8-AEF5-F6E369F4BA0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0.31909857600655511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AA-4FB8-AEF5-F6E369F4BA0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0.36874725484699811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AA-4FB8-AEF5-F6E369F4BA0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6.3301337695726961E-2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AA-4FB8-AEF5-F6E369F4BA02}"/>
            </c:ext>
          </c:extLst>
        </c:ser>
        <c:dLbls/>
        <c:gapWidth val="182"/>
        <c:overlap val="100"/>
        <c:axId val="201549696"/>
        <c:axId val="201551232"/>
      </c:barChart>
      <c:catAx>
        <c:axId val="201549696"/>
        <c:scaling>
          <c:orientation val="minMax"/>
        </c:scaling>
        <c:delete val="1"/>
        <c:axPos val="b"/>
        <c:numFmt formatCode="General" sourceLinked="1"/>
        <c:tickLblPos val="nextTo"/>
        <c:crossAx val="201551232"/>
        <c:crosses val="autoZero"/>
        <c:auto val="1"/>
        <c:lblAlgn val="ctr"/>
        <c:lblOffset val="100"/>
      </c:catAx>
      <c:valAx>
        <c:axId val="201551232"/>
        <c:scaling>
          <c:orientation val="minMax"/>
        </c:scaling>
        <c:delete val="1"/>
        <c:axPos val="l"/>
        <c:numFmt formatCode="0%" sourceLinked="1"/>
        <c:tickLblPos val="nextTo"/>
        <c:crossAx val="20154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0.14173066071716123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FC-4FB8-9C97-95DE6D8E7CF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0.33661905511731732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FC-4FB8-9C97-95DE6D8E7CF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0.45230454592660546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FC-4FB8-9C97-95DE6D8E7CF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6.9345738238913643E-2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DFC-4FB8-9C97-95DE6D8E7CF7}"/>
            </c:ext>
          </c:extLst>
        </c:ser>
        <c:dLbls/>
        <c:gapWidth val="182"/>
        <c:overlap val="100"/>
        <c:axId val="201390336"/>
        <c:axId val="201592832"/>
      </c:barChart>
      <c:catAx>
        <c:axId val="201390336"/>
        <c:scaling>
          <c:orientation val="minMax"/>
        </c:scaling>
        <c:delete val="1"/>
        <c:axPos val="b"/>
        <c:numFmt formatCode="General" sourceLinked="1"/>
        <c:tickLblPos val="nextTo"/>
        <c:crossAx val="201592832"/>
        <c:crosses val="autoZero"/>
        <c:auto val="1"/>
        <c:lblAlgn val="ctr"/>
        <c:lblOffset val="100"/>
      </c:catAx>
      <c:valAx>
        <c:axId val="201592832"/>
        <c:scaling>
          <c:orientation val="minMax"/>
        </c:scaling>
        <c:delete val="1"/>
        <c:axPos val="l"/>
        <c:numFmt formatCode="0%" sourceLinked="1"/>
        <c:tickLblPos val="nextTo"/>
        <c:crossAx val="2013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0.16933645982492043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1C-4EA5-A87E-E3691399FACF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0.36719890535185118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1C-4EA5-A87E-E3691399FACF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0.38289291156952782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1C-4EA5-A87E-E3691399FACF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8.0571723253699212E-2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1C-4EA5-A87E-E3691399FACF}"/>
            </c:ext>
          </c:extLst>
        </c:ser>
        <c:dLbls/>
        <c:gapWidth val="182"/>
        <c:overlap val="100"/>
        <c:axId val="201750784"/>
        <c:axId val="201756672"/>
      </c:barChart>
      <c:catAx>
        <c:axId val="201750784"/>
        <c:scaling>
          <c:orientation val="minMax"/>
        </c:scaling>
        <c:delete val="1"/>
        <c:axPos val="b"/>
        <c:numFmt formatCode="General" sourceLinked="1"/>
        <c:tickLblPos val="nextTo"/>
        <c:crossAx val="201756672"/>
        <c:crosses val="autoZero"/>
        <c:auto val="1"/>
        <c:lblAlgn val="ctr"/>
        <c:lblOffset val="100"/>
      </c:catAx>
      <c:valAx>
        <c:axId val="201756672"/>
        <c:scaling>
          <c:orientation val="minMax"/>
        </c:scaling>
        <c:delete val="1"/>
        <c:axPos val="l"/>
        <c:numFmt formatCode="0%" sourceLinked="1"/>
        <c:tickLblPos val="nextTo"/>
        <c:crossAx val="20175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0.30307503592416263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7D-47D2-AB4C-DEF622B70373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0.20105774043632038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7D-47D2-AB4C-DEF622B70373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0.41053857189358045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7D-47D2-AB4C-DEF622B70373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8.5328651745936623E-2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7D-47D2-AB4C-DEF622B70373}"/>
            </c:ext>
          </c:extLst>
        </c:ser>
        <c:dLbls/>
        <c:gapWidth val="182"/>
        <c:overlap val="100"/>
        <c:axId val="201706112"/>
        <c:axId val="201789824"/>
      </c:barChart>
      <c:catAx>
        <c:axId val="201706112"/>
        <c:scaling>
          <c:orientation val="minMax"/>
        </c:scaling>
        <c:delete val="1"/>
        <c:axPos val="b"/>
        <c:numFmt formatCode="General" sourceLinked="1"/>
        <c:tickLblPos val="nextTo"/>
        <c:crossAx val="201789824"/>
        <c:crosses val="autoZero"/>
        <c:auto val="1"/>
        <c:lblAlgn val="ctr"/>
        <c:lblOffset val="100"/>
      </c:catAx>
      <c:valAx>
        <c:axId val="201789824"/>
        <c:scaling>
          <c:orientation val="minMax"/>
        </c:scaling>
        <c:delete val="1"/>
        <c:axPos val="l"/>
        <c:numFmt formatCode="0%" sourceLinked="1"/>
        <c:tickLblPos val="nextTo"/>
        <c:crossAx val="20170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0.16738170639328645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50-4C0E-BC68-6FB47B39717D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0.34070541112514358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50-4C0E-BC68-6FB47B39717D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Princeps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0.41377067322133271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50-4C0E-BC68-6FB47B39717D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Génériques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7.8142209260235129E-2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50-4C0E-BC68-6FB47B39717D}"/>
            </c:ext>
          </c:extLst>
        </c:ser>
        <c:dLbls/>
        <c:gapWidth val="182"/>
        <c:overlap val="100"/>
        <c:axId val="201833472"/>
        <c:axId val="201843456"/>
      </c:barChart>
      <c:catAx>
        <c:axId val="201833472"/>
        <c:scaling>
          <c:orientation val="minMax"/>
        </c:scaling>
        <c:delete val="1"/>
        <c:axPos val="b"/>
        <c:numFmt formatCode="General" sourceLinked="1"/>
        <c:tickLblPos val="nextTo"/>
        <c:crossAx val="201843456"/>
        <c:crosses val="autoZero"/>
        <c:auto val="1"/>
        <c:lblAlgn val="ctr"/>
        <c:lblOffset val="100"/>
      </c:catAx>
      <c:valAx>
        <c:axId val="201843456"/>
        <c:scaling>
          <c:orientation val="minMax"/>
        </c:scaling>
        <c:delete val="1"/>
        <c:axPos val="l"/>
        <c:numFmt formatCode="0%" sourceLinked="1"/>
        <c:tickLblPos val="nextTo"/>
        <c:crossAx val="20183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43278661749093417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8E9-445D-8454-97FD43920C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0.44433309089591583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8.500396313431216E-2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D-4CB6-BBA6-53BF9035AD3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0.18465551154257154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D-4CB6-BBA6-53BF9035AD3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0.28600743442720417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D-4CB6-BBA6-53BF9035AD3E}"/>
            </c:ext>
          </c:extLst>
        </c:ser>
        <c:dLbls/>
        <c:gapWidth val="182"/>
        <c:overlap val="100"/>
        <c:axId val="202184576"/>
        <c:axId val="202186112"/>
      </c:barChart>
      <c:catAx>
        <c:axId val="202184576"/>
        <c:scaling>
          <c:orientation val="minMax"/>
        </c:scaling>
        <c:delete val="1"/>
        <c:axPos val="b"/>
        <c:numFmt formatCode="General" sourceLinked="1"/>
        <c:tickLblPos val="nextTo"/>
        <c:crossAx val="202186112"/>
        <c:crosses val="autoZero"/>
        <c:auto val="1"/>
        <c:lblAlgn val="ctr"/>
        <c:lblOffset val="100"/>
      </c:catAx>
      <c:valAx>
        <c:axId val="202186112"/>
        <c:scaling>
          <c:orientation val="minMax"/>
        </c:scaling>
        <c:delete val="1"/>
        <c:axPos val="l"/>
        <c:numFmt formatCode="0%" sourceLinked="1"/>
        <c:tickLblPos val="nextTo"/>
        <c:crossAx val="20218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5017127330325686E-2"/>
          <c:y val="3.3978594189581504E-2"/>
          <c:w val="0.52895563368934984"/>
          <c:h val="0.96063853660034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941352970948286"/>
          <c:y val="8.6761747586898585E-2"/>
          <c:w val="0.76360754879090031"/>
          <c:h val="0.45982613833913483"/>
        </c:manualLayout>
      </c:layout>
      <c:area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Supérieur/ universitaire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0.21431666712177735</c:v>
                </c:pt>
                <c:pt idx="1">
                  <c:v>0.23737949555032276</c:v>
                </c:pt>
                <c:pt idx="2">
                  <c:v>0.29244935763084096</c:v>
                </c:pt>
                <c:pt idx="3">
                  <c:v>0.14626825277827743</c:v>
                </c:pt>
                <c:pt idx="4">
                  <c:v>0.10958622691878556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64-4D96-8D27-CCCC92C690A2}"/>
            </c:ext>
          </c:extLst>
        </c:ser>
        <c:dLbls/>
        <c:axId val="126506112"/>
        <c:axId val="126507648"/>
      </c:areaChart>
      <c:catAx>
        <c:axId val="12650611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507648"/>
        <c:crosses val="autoZero"/>
        <c:auto val="1"/>
        <c:lblAlgn val="ctr"/>
        <c:lblOffset val="100"/>
      </c:catAx>
      <c:valAx>
        <c:axId val="126507648"/>
        <c:scaling>
          <c:orientation val="minMax"/>
        </c:scaling>
        <c:delete val="1"/>
        <c:axPos val="l"/>
        <c:numFmt formatCode="###0%" sourceLinked="1"/>
        <c:tickLblPos val="nextTo"/>
        <c:crossAx val="126506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3858120892862384"/>
          <c:y val="9.6871138502845153E-3"/>
          <c:w val="0.48680697326921457"/>
          <c:h val="0.9338396820796021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Publique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Supérieur (497)</c:v>
                </c:pt>
                <c:pt idx="1">
                  <c:v>Secondaire (534)</c:v>
                </c:pt>
                <c:pt idx="2">
                  <c:v>Moyen (608)</c:v>
                </c:pt>
                <c:pt idx="3">
                  <c:v>Primaire (302)</c:v>
                </c:pt>
                <c:pt idx="4">
                  <c:v>Non scolarisé (220)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0.50465859342874964</c:v>
                </c:pt>
                <c:pt idx="1">
                  <c:v>0.54037278244533038</c:v>
                </c:pt>
                <c:pt idx="2">
                  <c:v>0.61761940073719268</c:v>
                </c:pt>
                <c:pt idx="3">
                  <c:v>0.61855511627369886</c:v>
                </c:pt>
                <c:pt idx="4">
                  <c:v>0.63994466842617892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58-465B-A795-590F46DAA639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Parapublique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58-465B-A795-590F46DAA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Supérieur (497)</c:v>
                </c:pt>
                <c:pt idx="1">
                  <c:v>Secondaire (534)</c:v>
                </c:pt>
                <c:pt idx="2">
                  <c:v>Moyen (608)</c:v>
                </c:pt>
                <c:pt idx="3">
                  <c:v>Primaire (302)</c:v>
                </c:pt>
                <c:pt idx="4">
                  <c:v>Non scolarisé (220)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1.9654804435388664E-2</c:v>
                </c:pt>
                <c:pt idx="1">
                  <c:v>2.3509904652020436E-2</c:v>
                </c:pt>
                <c:pt idx="2">
                  <c:v>2.7244931182518286E-3</c:v>
                </c:pt>
                <c:pt idx="3">
                  <c:v>9.2664716818350572E-3</c:v>
                </c:pt>
                <c:pt idx="4">
                  <c:v>1.8520154638317753E-2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58-465B-A795-590F46DAA639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Privée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Supérieur (497)</c:v>
                </c:pt>
                <c:pt idx="1">
                  <c:v>Secondaire (534)</c:v>
                </c:pt>
                <c:pt idx="2">
                  <c:v>Moyen (608)</c:v>
                </c:pt>
                <c:pt idx="3">
                  <c:v>Primaire (302)</c:v>
                </c:pt>
                <c:pt idx="4">
                  <c:v>Non scolarisé (220)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0.76661882823823579</c:v>
                </c:pt>
                <c:pt idx="1">
                  <c:v>0.67373360978197228</c:v>
                </c:pt>
                <c:pt idx="2">
                  <c:v>0.6317014878411038</c:v>
                </c:pt>
                <c:pt idx="3">
                  <c:v>0.62571003734409447</c:v>
                </c:pt>
                <c:pt idx="4">
                  <c:v>0.57232512535321101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58-465B-A795-590F46DAA639}"/>
            </c:ext>
          </c:extLst>
        </c:ser>
        <c:dLbls/>
        <c:axId val="134068480"/>
        <c:axId val="134074368"/>
      </c:barChart>
      <c:catAx>
        <c:axId val="1340684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BD392F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4074368"/>
        <c:crosses val="autoZero"/>
        <c:auto val="1"/>
        <c:lblAlgn val="ctr"/>
        <c:lblOffset val="100"/>
      </c:catAx>
      <c:valAx>
        <c:axId val="134074368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13406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9F9F9"/>
    </a:solidFill>
    <a:ln>
      <a:noFill/>
    </a:ln>
    <a:effectLst/>
  </c:spPr>
  <c:txPr>
    <a:bodyPr/>
    <a:lstStyle/>
    <a:p>
      <a:pPr>
        <a:defRPr sz="140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0.4290073068641167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5A-4762-BAE9-42AB5C789C8F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8.8477032061697852E-2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5A-4762-BAE9-42AB5C789C8F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0.185966141167246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5A-4762-BAE9-42AB5C789C8F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0.29654951990693795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5A-4762-BAE9-42AB5C789C8F}"/>
            </c:ext>
          </c:extLst>
        </c:ser>
        <c:dLbls/>
        <c:gapWidth val="182"/>
        <c:overlap val="100"/>
        <c:axId val="202345088"/>
        <c:axId val="202367360"/>
      </c:barChart>
      <c:catAx>
        <c:axId val="202345088"/>
        <c:scaling>
          <c:orientation val="minMax"/>
        </c:scaling>
        <c:delete val="1"/>
        <c:axPos val="b"/>
        <c:numFmt formatCode="General" sourceLinked="1"/>
        <c:tickLblPos val="nextTo"/>
        <c:crossAx val="202367360"/>
        <c:crosses val="autoZero"/>
        <c:auto val="1"/>
        <c:lblAlgn val="ctr"/>
        <c:lblOffset val="100"/>
      </c:catAx>
      <c:valAx>
        <c:axId val="202367360"/>
        <c:scaling>
          <c:orientation val="minMax"/>
        </c:scaling>
        <c:delete val="1"/>
        <c:axPos val="l"/>
        <c:numFmt formatCode="0%" sourceLinked="1"/>
        <c:tickLblPos val="nextTo"/>
        <c:crossAx val="2023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49708704430524"/>
          <c:y val="0"/>
          <c:w val="0.6750291295569477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0.42921823485642768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77-4483-82A2-BE205D9DC34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8.6079120094749537E-2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77-4483-82A2-BE205D9DC34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0.19881466501432463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77-4483-82A2-BE205D9DC34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0.28588798003449473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77-4483-82A2-BE205D9DC34E}"/>
            </c:ext>
          </c:extLst>
        </c:ser>
        <c:dLbls/>
        <c:gapWidth val="182"/>
        <c:overlap val="100"/>
        <c:axId val="202300416"/>
        <c:axId val="202380032"/>
      </c:barChart>
      <c:catAx>
        <c:axId val="202300416"/>
        <c:scaling>
          <c:orientation val="minMax"/>
        </c:scaling>
        <c:delete val="1"/>
        <c:axPos val="b"/>
        <c:numFmt formatCode="General" sourceLinked="1"/>
        <c:tickLblPos val="nextTo"/>
        <c:crossAx val="202380032"/>
        <c:crosses val="autoZero"/>
        <c:auto val="1"/>
        <c:lblAlgn val="ctr"/>
        <c:lblOffset val="100"/>
      </c:catAx>
      <c:valAx>
        <c:axId val="202380032"/>
        <c:scaling>
          <c:orientation val="minMax"/>
        </c:scaling>
        <c:delete val="1"/>
        <c:axPos val="l"/>
        <c:numFmt formatCode="0%" sourceLinked="1"/>
        <c:tickLblPos val="nextTo"/>
        <c:crossAx val="2023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0.46782709727920296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34-4B15-AE81-21D7EF79674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7.8806374789018724E-2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34-4B15-AE81-21D7EF79674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0.18662800324317844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34-4B15-AE81-21D7EF79674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34-4B15-AE81-21D7EF7967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0.26673852468860026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34-4B15-AE81-21D7EF796744}"/>
            </c:ext>
          </c:extLst>
        </c:ser>
        <c:dLbls/>
        <c:gapWidth val="182"/>
        <c:overlap val="100"/>
        <c:axId val="202436608"/>
        <c:axId val="202438144"/>
      </c:barChart>
      <c:catAx>
        <c:axId val="202436608"/>
        <c:scaling>
          <c:orientation val="minMax"/>
        </c:scaling>
        <c:delete val="1"/>
        <c:axPos val="b"/>
        <c:numFmt formatCode="General" sourceLinked="1"/>
        <c:tickLblPos val="nextTo"/>
        <c:crossAx val="202438144"/>
        <c:crosses val="autoZero"/>
        <c:auto val="1"/>
        <c:lblAlgn val="ctr"/>
        <c:lblOffset val="100"/>
      </c:catAx>
      <c:valAx>
        <c:axId val="202438144"/>
        <c:scaling>
          <c:orientation val="minMax"/>
        </c:scaling>
        <c:delete val="1"/>
        <c:axPos val="l"/>
        <c:numFmt formatCode="0%" sourceLinked="1"/>
        <c:tickLblPos val="nextTo"/>
        <c:crossAx val="202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0.43472847467780951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BA-4952-8063-55C9997E5CA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7.7515110094019013E-2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BA-4952-8063-55C9997E5CA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0.16946282918715444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BA-4952-8063-55C9997E5CA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2BA-4952-8063-55C9997E5C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0.31829358604101382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BA-4952-8063-55C9997E5CA7}"/>
            </c:ext>
          </c:extLst>
        </c:ser>
        <c:dLbls/>
        <c:gapWidth val="182"/>
        <c:overlap val="100"/>
        <c:axId val="202601216"/>
        <c:axId val="202602752"/>
      </c:barChart>
      <c:catAx>
        <c:axId val="202601216"/>
        <c:scaling>
          <c:orientation val="minMax"/>
        </c:scaling>
        <c:delete val="1"/>
        <c:axPos val="b"/>
        <c:numFmt formatCode="General" sourceLinked="1"/>
        <c:tickLblPos val="nextTo"/>
        <c:crossAx val="202602752"/>
        <c:crosses val="autoZero"/>
        <c:auto val="1"/>
        <c:lblAlgn val="ctr"/>
        <c:lblOffset val="100"/>
      </c:catAx>
      <c:valAx>
        <c:axId val="202602752"/>
        <c:scaling>
          <c:orientation val="minMax"/>
        </c:scaling>
        <c:delete val="1"/>
        <c:axPos val="l"/>
        <c:numFmt formatCode="0%" sourceLinked="1"/>
        <c:tickLblPos val="nextTo"/>
        <c:crossAx val="20260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0.46714084995635408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16-4296-8A37-962632C6CA4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9.8015522685283782E-2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16-4296-8A37-962632C6CA4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0.2131256338434159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16-4296-8A37-962632C6CA4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0.22171799351494606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16-4296-8A37-962632C6CA40}"/>
            </c:ext>
          </c:extLst>
        </c:ser>
        <c:dLbls/>
        <c:gapWidth val="182"/>
        <c:overlap val="100"/>
        <c:axId val="202663040"/>
        <c:axId val="202664576"/>
      </c:barChart>
      <c:catAx>
        <c:axId val="202663040"/>
        <c:scaling>
          <c:orientation val="minMax"/>
        </c:scaling>
        <c:delete val="1"/>
        <c:axPos val="b"/>
        <c:numFmt formatCode="General" sourceLinked="1"/>
        <c:tickLblPos val="nextTo"/>
        <c:crossAx val="202664576"/>
        <c:crosses val="autoZero"/>
        <c:auto val="1"/>
        <c:lblAlgn val="ctr"/>
        <c:lblOffset val="100"/>
      </c:catAx>
      <c:valAx>
        <c:axId val="202664576"/>
        <c:scaling>
          <c:orientation val="minMax"/>
        </c:scaling>
        <c:delete val="1"/>
        <c:axPos val="l"/>
        <c:numFmt formatCode="0%" sourceLinked="1"/>
        <c:tickLblPos val="nextTo"/>
        <c:crossAx val="20266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0.47595168226309431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0E-4DF5-99A9-0F18290A52F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0.1115006750572493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0E-4DF5-99A9-0F18290A52F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0.19619413378248124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0E-4DF5-99A9-0F18290A52F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70E-4DF5-99A9-0F18290A52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0.21635350889717567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0E-4DF5-99A9-0F18290A52F0}"/>
            </c:ext>
          </c:extLst>
        </c:ser>
        <c:dLbls/>
        <c:gapWidth val="182"/>
        <c:overlap val="100"/>
        <c:axId val="202553216"/>
        <c:axId val="202554752"/>
      </c:barChart>
      <c:catAx>
        <c:axId val="202553216"/>
        <c:scaling>
          <c:orientation val="minMax"/>
        </c:scaling>
        <c:delete val="1"/>
        <c:axPos val="b"/>
        <c:numFmt formatCode="General" sourceLinked="1"/>
        <c:tickLblPos val="nextTo"/>
        <c:crossAx val="202554752"/>
        <c:crosses val="autoZero"/>
        <c:auto val="1"/>
        <c:lblAlgn val="ctr"/>
        <c:lblOffset val="100"/>
      </c:catAx>
      <c:valAx>
        <c:axId val="202554752"/>
        <c:scaling>
          <c:orientation val="minMax"/>
        </c:scaling>
        <c:delete val="1"/>
        <c:axPos val="l"/>
        <c:numFmt formatCode="0%" sourceLinked="1"/>
        <c:tickLblPos val="nextTo"/>
        <c:crossAx val="20255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0.43284752183328756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1A-4199-9EC6-7D9A1E4177F9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8.7622389226622535E-2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1A-4199-9EC6-7D9A1E4177F9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0.1908536879893887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1A-4199-9EC6-7D9A1E4177F9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0.28867640095070235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1A-4199-9EC6-7D9A1E4177F9}"/>
            </c:ext>
          </c:extLst>
        </c:ser>
        <c:dLbls/>
        <c:gapWidth val="182"/>
        <c:overlap val="100"/>
        <c:axId val="202746112"/>
        <c:axId val="202833920"/>
      </c:barChart>
      <c:catAx>
        <c:axId val="202746112"/>
        <c:scaling>
          <c:orientation val="minMax"/>
        </c:scaling>
        <c:delete val="1"/>
        <c:axPos val="b"/>
        <c:numFmt formatCode="General" sourceLinked="1"/>
        <c:tickLblPos val="nextTo"/>
        <c:crossAx val="202833920"/>
        <c:crosses val="autoZero"/>
        <c:auto val="1"/>
        <c:lblAlgn val="ctr"/>
        <c:lblOffset val="100"/>
      </c:catAx>
      <c:valAx>
        <c:axId val="202833920"/>
        <c:scaling>
          <c:orientation val="minMax"/>
        </c:scaling>
        <c:delete val="1"/>
        <c:axPos val="l"/>
        <c:numFmt formatCode="0%" sourceLinked="1"/>
        <c:tickLblPos val="nextTo"/>
        <c:crossAx val="20274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0.48626214572415533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E5-4D88-ABB7-B65A413033D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7.5445174136609588E-2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E5-4D88-ABB7-B65A413033D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0.16202853688796967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E5-4D88-ABB7-B65A413033D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0.27626414325126558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E5-4D88-ABB7-B65A413033DE}"/>
            </c:ext>
          </c:extLst>
        </c:ser>
        <c:dLbls/>
        <c:gapWidth val="182"/>
        <c:overlap val="100"/>
        <c:axId val="202922624"/>
        <c:axId val="202948992"/>
      </c:barChart>
      <c:catAx>
        <c:axId val="202922624"/>
        <c:scaling>
          <c:orientation val="minMax"/>
        </c:scaling>
        <c:delete val="1"/>
        <c:axPos val="b"/>
        <c:numFmt formatCode="General" sourceLinked="1"/>
        <c:tickLblPos val="nextTo"/>
        <c:crossAx val="202948992"/>
        <c:crosses val="autoZero"/>
        <c:auto val="1"/>
        <c:lblAlgn val="ctr"/>
        <c:lblOffset val="100"/>
      </c:catAx>
      <c:valAx>
        <c:axId val="202948992"/>
        <c:scaling>
          <c:orientation val="minMax"/>
        </c:scaling>
        <c:delete val="1"/>
        <c:axPos val="l"/>
        <c:numFmt formatCode="0%" sourceLinked="1"/>
        <c:tickLblPos val="nextTo"/>
        <c:crossAx val="20292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459105346933922"/>
          <c:y val="0"/>
          <c:w val="0.55408946530660774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0.46180957337242928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8.376081786521318E-2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D-4CB6-BBA6-53BF9035AD3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0.16828405574537733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D-4CB6-BBA6-53BF9035AD3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0.28614555301698291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D-4CB6-BBA6-53BF9035AD3E}"/>
            </c:ext>
          </c:extLst>
        </c:ser>
        <c:dLbls/>
        <c:gapWidth val="182"/>
        <c:overlap val="100"/>
        <c:axId val="203049984"/>
        <c:axId val="203068160"/>
      </c:barChart>
      <c:catAx>
        <c:axId val="203049984"/>
        <c:scaling>
          <c:orientation val="minMax"/>
        </c:scaling>
        <c:delete val="1"/>
        <c:axPos val="b"/>
        <c:numFmt formatCode="General" sourceLinked="1"/>
        <c:tickLblPos val="nextTo"/>
        <c:crossAx val="203068160"/>
        <c:crosses val="autoZero"/>
        <c:auto val="1"/>
        <c:lblAlgn val="ctr"/>
        <c:lblOffset val="100"/>
      </c:catAx>
      <c:valAx>
        <c:axId val="203068160"/>
        <c:scaling>
          <c:orientation val="minMax"/>
        </c:scaling>
        <c:delete val="1"/>
        <c:axPos val="l"/>
        <c:numFmt formatCode="0%" sourceLinked="1"/>
        <c:tickLblPos val="nextTo"/>
        <c:crossAx val="20304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5017127330325686E-2"/>
          <c:y val="3.3978594189581504E-2"/>
          <c:w val="0.52895563368934984"/>
          <c:h val="0.96063853660034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0.46273618281848039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32-4D5E-83C5-4775BB31E74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7.3265286499054436E-2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32-4D5E-83C5-4775BB31E74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0.17319997300590095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32-4D5E-83C5-4775BB31E74B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0.29079855767656226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32-4D5E-83C5-4775BB31E74B}"/>
            </c:ext>
          </c:extLst>
        </c:ser>
        <c:dLbls/>
        <c:gapWidth val="182"/>
        <c:overlap val="100"/>
        <c:axId val="203026432"/>
        <c:axId val="203027968"/>
      </c:barChart>
      <c:catAx>
        <c:axId val="203026432"/>
        <c:scaling>
          <c:orientation val="minMax"/>
        </c:scaling>
        <c:delete val="1"/>
        <c:axPos val="b"/>
        <c:numFmt formatCode="General" sourceLinked="1"/>
        <c:tickLblPos val="nextTo"/>
        <c:crossAx val="203027968"/>
        <c:crosses val="autoZero"/>
        <c:auto val="1"/>
        <c:lblAlgn val="ctr"/>
        <c:lblOffset val="100"/>
      </c:catAx>
      <c:valAx>
        <c:axId val="203027968"/>
        <c:scaling>
          <c:orientation val="minMax"/>
        </c:scaling>
        <c:delete val="1"/>
        <c:axPos val="l"/>
        <c:numFmt formatCode="0%" sourceLinked="1"/>
        <c:tickLblPos val="nextTo"/>
        <c:crossAx val="20302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0902428578073933"/>
          <c:y val="1.1112933827684135E-3"/>
          <c:w val="0.41636396108818313"/>
          <c:h val="0.93576153076985003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Publique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Sud Ouest</c:v>
                </c:pt>
                <c:pt idx="1">
                  <c:v>Sud Est</c:v>
                </c:pt>
                <c:pt idx="2">
                  <c:v>Est</c:v>
                </c:pt>
                <c:pt idx="3">
                  <c:v>Ouest</c:v>
                </c:pt>
                <c:pt idx="4">
                  <c:v>Centre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0.70425566012528962</c:v>
                </c:pt>
                <c:pt idx="1">
                  <c:v>0.50183606773591038</c:v>
                </c:pt>
                <c:pt idx="2">
                  <c:v>0.50465552050458284</c:v>
                </c:pt>
                <c:pt idx="3">
                  <c:v>0.62338943105669675</c:v>
                </c:pt>
                <c:pt idx="4">
                  <c:v>0.60879822688446428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A7-4982-ADC4-323857C7F3A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Parapublique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Sud Ouest</c:v>
                </c:pt>
                <c:pt idx="1">
                  <c:v>Sud Est</c:v>
                </c:pt>
                <c:pt idx="2">
                  <c:v>Est</c:v>
                </c:pt>
                <c:pt idx="3">
                  <c:v>Ouest</c:v>
                </c:pt>
                <c:pt idx="4">
                  <c:v>Centre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4.3896913693642819E-2</c:v>
                </c:pt>
                <c:pt idx="1">
                  <c:v>3.3939583421612816E-2</c:v>
                </c:pt>
                <c:pt idx="2">
                  <c:v>9.7774623760360346E-3</c:v>
                </c:pt>
                <c:pt idx="3">
                  <c:v>1.3163030758877262E-2</c:v>
                </c:pt>
                <c:pt idx="4">
                  <c:v>1.0513073120405224E-2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A7-4982-ADC4-323857C7F3A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Privée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Sud Ouest</c:v>
                </c:pt>
                <c:pt idx="1">
                  <c:v>Sud Est</c:v>
                </c:pt>
                <c:pt idx="2">
                  <c:v>Est</c:v>
                </c:pt>
                <c:pt idx="3">
                  <c:v>Ouest</c:v>
                </c:pt>
                <c:pt idx="4">
                  <c:v>Centre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0.50518817524163262</c:v>
                </c:pt>
                <c:pt idx="1">
                  <c:v>0.76342398142215029</c:v>
                </c:pt>
                <c:pt idx="2">
                  <c:v>0.72733712070266365</c:v>
                </c:pt>
                <c:pt idx="3">
                  <c:v>0.58776536277750979</c:v>
                </c:pt>
                <c:pt idx="4">
                  <c:v>0.65244552974141323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A7-4982-ADC4-323857C7F3AB}"/>
            </c:ext>
          </c:extLst>
        </c:ser>
        <c:dLbls/>
        <c:axId val="134112768"/>
        <c:axId val="134114304"/>
      </c:barChart>
      <c:catAx>
        <c:axId val="1341127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4114304"/>
        <c:crosses val="autoZero"/>
        <c:auto val="1"/>
        <c:lblAlgn val="ctr"/>
        <c:lblOffset val="100"/>
      </c:catAx>
      <c:valAx>
        <c:axId val="134114304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13411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251085217677154E-4"/>
          <c:y val="5.7322708669097183E-4"/>
          <c:w val="0.99693901473660596"/>
          <c:h val="0.99942677291330906"/>
        </c:manualLayout>
      </c:layout>
      <c:spPr>
        <a:solidFill>
          <a:srgbClr val="F9F9F9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solidFill>
        <a:schemeClr val="accent3">
          <a:alpha val="7000"/>
        </a:schemeClr>
      </a:solidFill>
    </a:ln>
    <a:effectLst/>
  </c:spPr>
  <c:txPr>
    <a:bodyPr/>
    <a:lstStyle/>
    <a:p>
      <a:pPr>
        <a:defRPr sz="1400" b="1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0.30331137359577165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85-4756-9684-812A6A8512E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0.1260153736183553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68-4B58-BEDE-49EB709794D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0.2273294195868783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68-4B58-BEDE-49EB709794D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0.34334383319899214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68-4B58-BEDE-49EB709794D0}"/>
            </c:ext>
          </c:extLst>
        </c:ser>
        <c:dLbls/>
        <c:gapWidth val="182"/>
        <c:overlap val="100"/>
        <c:axId val="203161984"/>
        <c:axId val="203163520"/>
      </c:barChart>
      <c:catAx>
        <c:axId val="203161984"/>
        <c:scaling>
          <c:orientation val="minMax"/>
        </c:scaling>
        <c:delete val="1"/>
        <c:axPos val="b"/>
        <c:numFmt formatCode="General" sourceLinked="1"/>
        <c:tickLblPos val="nextTo"/>
        <c:crossAx val="203163520"/>
        <c:crosses val="autoZero"/>
        <c:auto val="1"/>
        <c:lblAlgn val="ctr"/>
        <c:lblOffset val="100"/>
      </c:catAx>
      <c:valAx>
        <c:axId val="203163520"/>
        <c:scaling>
          <c:orientation val="minMax"/>
        </c:scaling>
        <c:delete val="1"/>
        <c:axPos val="l"/>
        <c:numFmt formatCode="0%" sourceLinked="1"/>
        <c:tickLblPos val="nextTo"/>
        <c:crossAx val="20316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0.44594986324527414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EE-4FE5-813A-FB9B1F77AF8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9.7396072474136772E-2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EE-4FE5-813A-FB9B1F77AF8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0.18753524335581453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EE-4FE5-813A-FB9B1F77AF8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0.26911882092477413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EE-4FE5-813A-FB9B1F77AF84}"/>
            </c:ext>
          </c:extLst>
        </c:ser>
        <c:dLbls/>
        <c:gapWidth val="182"/>
        <c:overlap val="100"/>
        <c:axId val="203272960"/>
        <c:axId val="203274496"/>
      </c:barChart>
      <c:catAx>
        <c:axId val="203272960"/>
        <c:scaling>
          <c:orientation val="minMax"/>
        </c:scaling>
        <c:delete val="1"/>
        <c:axPos val="b"/>
        <c:numFmt formatCode="General" sourceLinked="1"/>
        <c:tickLblPos val="nextTo"/>
        <c:crossAx val="203274496"/>
        <c:crosses val="autoZero"/>
        <c:auto val="1"/>
        <c:lblAlgn val="ctr"/>
        <c:lblOffset val="100"/>
      </c:catAx>
      <c:valAx>
        <c:axId val="203274496"/>
        <c:scaling>
          <c:orientation val="minMax"/>
        </c:scaling>
        <c:delete val="1"/>
        <c:axPos val="l"/>
        <c:numFmt formatCode="0%" sourceLinked="1"/>
        <c:tickLblPos val="nextTo"/>
        <c:crossAx val="20327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0.43556527855856725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E7-4481-8E10-5D67EAF0AFF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7.3753655609073224E-2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E7-4481-8E10-5D67EAF0AFF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0.20456514874970241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E7-4481-8E10-5D67EAF0AFF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0.28611591708265538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E7-4481-8E10-5D67EAF0AFF2}"/>
            </c:ext>
          </c:extLst>
        </c:ser>
        <c:dLbls/>
        <c:gapWidth val="182"/>
        <c:overlap val="100"/>
        <c:axId val="203326592"/>
        <c:axId val="203328128"/>
      </c:barChart>
      <c:catAx>
        <c:axId val="203326592"/>
        <c:scaling>
          <c:orientation val="minMax"/>
        </c:scaling>
        <c:delete val="1"/>
        <c:axPos val="b"/>
        <c:numFmt formatCode="General" sourceLinked="1"/>
        <c:tickLblPos val="nextTo"/>
        <c:crossAx val="203328128"/>
        <c:crosses val="autoZero"/>
        <c:auto val="1"/>
        <c:lblAlgn val="ctr"/>
        <c:lblOffset val="100"/>
      </c:catAx>
      <c:valAx>
        <c:axId val="203328128"/>
        <c:scaling>
          <c:orientation val="minMax"/>
        </c:scaling>
        <c:delete val="1"/>
        <c:axPos val="l"/>
        <c:numFmt formatCode="0%" sourceLinked="1"/>
        <c:tickLblPos val="nextTo"/>
        <c:crossAx val="20332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0.40775089546115229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FC-4FB8-9C97-95DE6D8E7CF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8.9289489214494214E-2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FC-4FB8-9C97-95DE6D8E7CF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0.20494690899446774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FC-4FB8-9C97-95DE6D8E7CF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0.29801270632988308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DFC-4FB8-9C97-95DE6D8E7CF7}"/>
            </c:ext>
          </c:extLst>
        </c:ser>
        <c:dLbls/>
        <c:gapWidth val="182"/>
        <c:overlap val="100"/>
        <c:axId val="203417088"/>
        <c:axId val="203418624"/>
      </c:barChart>
      <c:catAx>
        <c:axId val="203417088"/>
        <c:scaling>
          <c:orientation val="minMax"/>
        </c:scaling>
        <c:delete val="1"/>
        <c:axPos val="b"/>
        <c:numFmt formatCode="General" sourceLinked="1"/>
        <c:tickLblPos val="nextTo"/>
        <c:crossAx val="203418624"/>
        <c:crosses val="autoZero"/>
        <c:auto val="1"/>
        <c:lblAlgn val="ctr"/>
        <c:lblOffset val="100"/>
      </c:catAx>
      <c:valAx>
        <c:axId val="203418624"/>
        <c:scaling>
          <c:orientation val="minMax"/>
        </c:scaling>
        <c:delete val="1"/>
        <c:axPos val="l"/>
        <c:numFmt formatCode="0%" sourceLinked="1"/>
        <c:tickLblPos val="nextTo"/>
        <c:crossAx val="20341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7609358044510535"/>
          <c:y val="0.31792411076375893"/>
          <c:w val="0.72390641955489476"/>
          <c:h val="0.68207588923624118"/>
        </c:manualLayout>
      </c:layout>
      <c:barChart>
        <c:barDir val="bar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Pathologie Chronique</c:v>
                </c:pt>
                <c:pt idx="1">
                  <c:v>Pathologie aigue (transitoire)</c:v>
                </c:pt>
              </c:strCache>
            </c:strRef>
          </c:cat>
          <c:val>
            <c:numRef>
              <c:f>Feuil1!$B$2:$C$2</c:f>
              <c:numCache>
                <c:formatCode>###0%</c:formatCode>
                <c:ptCount val="2"/>
                <c:pt idx="0">
                  <c:v>0.23471025693970379</c:v>
                </c:pt>
                <c:pt idx="1">
                  <c:v>0.30553981277985254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F9-4F69-A250-14A5914BC54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Pathologie Chronique</c:v>
                </c:pt>
                <c:pt idx="1">
                  <c:v>Pathologie aigue (transitoire)</c:v>
                </c:pt>
              </c:strCache>
            </c:strRef>
          </c:cat>
          <c:val>
            <c:numRef>
              <c:f>Feuil1!$B$3:$C$3</c:f>
              <c:numCache>
                <c:formatCode>###0%</c:formatCode>
                <c:ptCount val="2"/>
                <c:pt idx="0">
                  <c:v>0.16209944583074642</c:v>
                </c:pt>
                <c:pt idx="1">
                  <c:v>0.19387635534028502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F9-4F69-A250-14A5914BC54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Pathologie Chronique</c:v>
                </c:pt>
                <c:pt idx="1">
                  <c:v>Pathologie aigue (transitoire)</c:v>
                </c:pt>
              </c:strCache>
            </c:strRef>
          </c:cat>
          <c:val>
            <c:numRef>
              <c:f>Feuil1!$B$4:$C$4</c:f>
              <c:numCache>
                <c:formatCode>###0%</c:formatCode>
                <c:ptCount val="2"/>
                <c:pt idx="0">
                  <c:v>7.7723774327873418E-2</c:v>
                </c:pt>
                <c:pt idx="1">
                  <c:v>8.6830074999610068E-2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F9-4F69-A250-14A5914BC54B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Pathologie Chronique</c:v>
                </c:pt>
                <c:pt idx="1">
                  <c:v>Pathologie aigue (transitoire)</c:v>
                </c:pt>
              </c:strCache>
            </c:strRef>
          </c:cat>
          <c:val>
            <c:numRef>
              <c:f>Feuil1!$B$5:$C$5</c:f>
              <c:numCache>
                <c:formatCode>###0%</c:formatCode>
                <c:ptCount val="2"/>
                <c:pt idx="0">
                  <c:v>0.52546652290167395</c:v>
                </c:pt>
                <c:pt idx="1">
                  <c:v>0.41375375688025401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DF9-4F69-A250-14A5914BC54B}"/>
            </c:ext>
          </c:extLst>
        </c:ser>
        <c:dLbls/>
        <c:gapWidth val="12"/>
        <c:overlap val="100"/>
        <c:axId val="203573120"/>
        <c:axId val="203574656"/>
      </c:barChart>
      <c:catAx>
        <c:axId val="20357312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3574656"/>
        <c:crosses val="autoZero"/>
        <c:auto val="1"/>
        <c:lblAlgn val="ctr"/>
        <c:lblOffset val="100"/>
      </c:catAx>
      <c:valAx>
        <c:axId val="203574656"/>
        <c:scaling>
          <c:orientation val="minMax"/>
        </c:scaling>
        <c:delete val="1"/>
        <c:axPos val="b"/>
        <c:numFmt formatCode="0%" sourceLinked="1"/>
        <c:tickLblPos val="nextTo"/>
        <c:crossAx val="20357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5017127330325686E-2"/>
          <c:y val="3.3978594189581504E-2"/>
          <c:w val="0.7454179379399507"/>
          <c:h val="0.2538716648008443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0.3648663045482915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DD-498F-9B54-F3CCB9DE15F8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9.3290909891515991E-2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DD-498F-9B54-F3CCB9DE15F8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0.21343999807876848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DD-498F-9B54-F3CCB9DE15F8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0.32840278748142221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DD-498F-9B54-F3CCB9DE15F8}"/>
            </c:ext>
          </c:extLst>
        </c:ser>
        <c:dLbls/>
        <c:gapWidth val="182"/>
        <c:overlap val="100"/>
        <c:axId val="203692672"/>
        <c:axId val="203706752"/>
      </c:barChart>
      <c:catAx>
        <c:axId val="203692672"/>
        <c:scaling>
          <c:orientation val="minMax"/>
        </c:scaling>
        <c:delete val="1"/>
        <c:axPos val="b"/>
        <c:numFmt formatCode="General" sourceLinked="1"/>
        <c:tickLblPos val="nextTo"/>
        <c:crossAx val="203706752"/>
        <c:crosses val="autoZero"/>
        <c:auto val="1"/>
        <c:lblAlgn val="ctr"/>
        <c:lblOffset val="100"/>
      </c:catAx>
      <c:valAx>
        <c:axId val="203706752"/>
        <c:scaling>
          <c:orientation val="minMax"/>
        </c:scaling>
        <c:delete val="1"/>
        <c:axPos val="l"/>
        <c:numFmt formatCode="0%" sourceLinked="1"/>
        <c:tickLblPos val="nextTo"/>
        <c:crossAx val="20369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0.43556527855856725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58-4597-91D0-47448083BE78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7.3753655609073224E-2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58-4597-91D0-47448083BE78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0.20456514874970241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58-4597-91D0-47448083BE78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0.28611591708265538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58-4597-91D0-47448083BE78}"/>
            </c:ext>
          </c:extLst>
        </c:ser>
        <c:dLbls/>
        <c:gapWidth val="182"/>
        <c:overlap val="100"/>
        <c:axId val="203779072"/>
        <c:axId val="203817728"/>
      </c:barChart>
      <c:catAx>
        <c:axId val="203779072"/>
        <c:scaling>
          <c:orientation val="minMax"/>
        </c:scaling>
        <c:delete val="1"/>
        <c:axPos val="b"/>
        <c:numFmt formatCode="General" sourceLinked="1"/>
        <c:tickLblPos val="nextTo"/>
        <c:crossAx val="203817728"/>
        <c:crosses val="autoZero"/>
        <c:auto val="1"/>
        <c:lblAlgn val="ctr"/>
        <c:lblOffset val="100"/>
      </c:catAx>
      <c:valAx>
        <c:axId val="203817728"/>
        <c:scaling>
          <c:orientation val="minMax"/>
        </c:scaling>
        <c:delete val="1"/>
        <c:axPos val="l"/>
        <c:numFmt formatCode="0%" sourceLinked="1"/>
        <c:tickLblPos val="nextTo"/>
        <c:crossAx val="2037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0.52491747319162152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CA-44AB-B5B6-CEE442A18EEF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8.1644801705099454E-2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CA-44AB-B5B6-CEE442A18EEF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0.13438230216129543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CA-44AB-B5B6-CEE442A18EEF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0.2590554229419838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CA-44AB-B5B6-CEE442A18EEF}"/>
            </c:ext>
          </c:extLst>
        </c:ser>
        <c:dLbls/>
        <c:gapWidth val="182"/>
        <c:overlap val="100"/>
        <c:axId val="203866112"/>
        <c:axId val="203867648"/>
      </c:barChart>
      <c:catAx>
        <c:axId val="203866112"/>
        <c:scaling>
          <c:orientation val="minMax"/>
        </c:scaling>
        <c:delete val="1"/>
        <c:axPos val="b"/>
        <c:numFmt formatCode="General" sourceLinked="1"/>
        <c:tickLblPos val="nextTo"/>
        <c:crossAx val="203867648"/>
        <c:crosses val="autoZero"/>
        <c:auto val="1"/>
        <c:lblAlgn val="ctr"/>
        <c:lblOffset val="100"/>
      </c:catAx>
      <c:valAx>
        <c:axId val="203867648"/>
        <c:scaling>
          <c:orientation val="minMax"/>
        </c:scaling>
        <c:delete val="1"/>
        <c:axPos val="l"/>
        <c:numFmt formatCode="0%" sourceLinked="1"/>
        <c:tickLblPos val="nextTo"/>
        <c:crossAx val="20386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0.55564290679342998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F2-4A6F-A6BD-03E41AD84978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6.3859983541586215E-2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F2-4A6F-A6BD-03E41AD84978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0.14958987647106517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F2-4A6F-A6BD-03E41AD84978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0.23090723319391887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F2-4A6F-A6BD-03E41AD84978}"/>
            </c:ext>
          </c:extLst>
        </c:ser>
        <c:dLbls/>
        <c:gapWidth val="182"/>
        <c:overlap val="100"/>
        <c:axId val="204050816"/>
        <c:axId val="204052352"/>
      </c:barChart>
      <c:catAx>
        <c:axId val="204050816"/>
        <c:scaling>
          <c:orientation val="minMax"/>
        </c:scaling>
        <c:delete val="1"/>
        <c:axPos val="b"/>
        <c:numFmt formatCode="General" sourceLinked="1"/>
        <c:tickLblPos val="nextTo"/>
        <c:crossAx val="204052352"/>
        <c:crosses val="autoZero"/>
        <c:auto val="1"/>
        <c:lblAlgn val="ctr"/>
        <c:lblOffset val="100"/>
      </c:catAx>
      <c:valAx>
        <c:axId val="204052352"/>
        <c:scaling>
          <c:orientation val="minMax"/>
        </c:scaling>
        <c:delete val="1"/>
        <c:axPos val="l"/>
        <c:numFmt formatCode="0%" sourceLinked="1"/>
        <c:tickLblPos val="nextTo"/>
        <c:crossAx val="20405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0.64739249729267678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DE-4766-92DA-E8CE449933D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4.3568984774444569E-2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DE-4766-92DA-E8CE449933D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Occasionnellement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0.11899835546546236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DE-4766-92DA-E8CE449933D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0.19004016246741687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DE-4766-92DA-E8CE449933D7}"/>
            </c:ext>
          </c:extLst>
        </c:ser>
        <c:dLbls/>
        <c:gapWidth val="182"/>
        <c:overlap val="100"/>
        <c:axId val="203956992"/>
        <c:axId val="203958528"/>
      </c:barChart>
      <c:catAx>
        <c:axId val="203956992"/>
        <c:scaling>
          <c:orientation val="minMax"/>
        </c:scaling>
        <c:delete val="1"/>
        <c:axPos val="b"/>
        <c:numFmt formatCode="General" sourceLinked="1"/>
        <c:tickLblPos val="nextTo"/>
        <c:crossAx val="203958528"/>
        <c:crosses val="autoZero"/>
        <c:auto val="1"/>
        <c:lblAlgn val="ctr"/>
        <c:lblOffset val="100"/>
      </c:catAx>
      <c:valAx>
        <c:axId val="203958528"/>
        <c:scaling>
          <c:orientation val="minMax"/>
        </c:scaling>
        <c:delete val="1"/>
        <c:axPos val="l"/>
        <c:numFmt formatCode="0%" sourceLinked="1"/>
        <c:tickLblPos val="nextTo"/>
        <c:crossAx val="20395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62122221846251"/>
          <c:y val="0.18683471692015591"/>
          <c:w val="0.88974917011746113"/>
          <c:h val="0.74884327955949126"/>
        </c:manualLayout>
      </c:layout>
      <c:barChart>
        <c:barDir val="bar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Tout à fait satisfait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SUD OUEST</c:v>
                </c:pt>
                <c:pt idx="1">
                  <c:v>SUD EST</c:v>
                </c:pt>
                <c:pt idx="2">
                  <c:v>EST</c:v>
                </c:pt>
                <c:pt idx="3">
                  <c:v>OUEST</c:v>
                </c:pt>
                <c:pt idx="4">
                  <c:v>CENTRE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0.31124622804564478</c:v>
                </c:pt>
                <c:pt idx="1">
                  <c:v>0.33643794476677058</c:v>
                </c:pt>
                <c:pt idx="2">
                  <c:v>0.35219269452684648</c:v>
                </c:pt>
                <c:pt idx="3">
                  <c:v>0.386538955893168</c:v>
                </c:pt>
                <c:pt idx="4">
                  <c:v>0.36812806795317754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A-4C18-A355-A9BC156339E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Plutôt satisfait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SUD OUEST</c:v>
                </c:pt>
                <c:pt idx="1">
                  <c:v>SUD EST</c:v>
                </c:pt>
                <c:pt idx="2">
                  <c:v>EST</c:v>
                </c:pt>
                <c:pt idx="3">
                  <c:v>OUEST</c:v>
                </c:pt>
                <c:pt idx="4">
                  <c:v>CENTRE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0.42288571009838521</c:v>
                </c:pt>
                <c:pt idx="1">
                  <c:v>0.46606933807732176</c:v>
                </c:pt>
                <c:pt idx="2">
                  <c:v>0.44590857407941642</c:v>
                </c:pt>
                <c:pt idx="3">
                  <c:v>0.43688381696873058</c:v>
                </c:pt>
                <c:pt idx="4">
                  <c:v>0.44584472737544167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1A-4C18-A355-A9BC156339E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Plutôt pas satisfait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SUD OUEST</c:v>
                </c:pt>
                <c:pt idx="1">
                  <c:v>SUD EST</c:v>
                </c:pt>
                <c:pt idx="2">
                  <c:v>EST</c:v>
                </c:pt>
                <c:pt idx="3">
                  <c:v>OUEST</c:v>
                </c:pt>
                <c:pt idx="4">
                  <c:v>CENTRE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7.0949640713907747E-2</c:v>
                </c:pt>
                <c:pt idx="1">
                  <c:v>6.6594713508201217E-2</c:v>
                </c:pt>
                <c:pt idx="2">
                  <c:v>5.5657128370323571E-2</c:v>
                </c:pt>
                <c:pt idx="3">
                  <c:v>7.6226622640357067E-2</c:v>
                </c:pt>
                <c:pt idx="4">
                  <c:v>7.5129437766337639E-2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1A-4C18-A355-A9BC156339E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Pas du tout satisfait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SUD OUEST</c:v>
                </c:pt>
                <c:pt idx="1">
                  <c:v>SUD EST</c:v>
                </c:pt>
                <c:pt idx="2">
                  <c:v>EST</c:v>
                </c:pt>
                <c:pt idx="3">
                  <c:v>OUEST</c:v>
                </c:pt>
                <c:pt idx="4">
                  <c:v>CENTRE</c:v>
                </c:pt>
              </c:strCache>
            </c:strRef>
          </c:cat>
          <c:val>
            <c:numRef>
              <c:f>Feuil1!$B$5:$F$5</c:f>
              <c:numCache>
                <c:formatCode>###0%</c:formatCode>
                <c:ptCount val="5"/>
                <c:pt idx="0">
                  <c:v>0.19491842114206281</c:v>
                </c:pt>
                <c:pt idx="1">
                  <c:v>0.13089800364770504</c:v>
                </c:pt>
                <c:pt idx="2">
                  <c:v>0.14624160302341155</c:v>
                </c:pt>
                <c:pt idx="3">
                  <c:v>0.10035060449774565</c:v>
                </c:pt>
                <c:pt idx="4">
                  <c:v>0.11089776690503945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1A-4C18-A355-A9BC156339E2}"/>
            </c:ext>
          </c:extLst>
        </c:ser>
        <c:dLbls/>
        <c:gapWidth val="182"/>
        <c:overlap val="100"/>
        <c:axId val="133627264"/>
        <c:axId val="133772416"/>
      </c:barChart>
      <c:catAx>
        <c:axId val="13362726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772416"/>
        <c:crosses val="autoZero"/>
        <c:auto val="1"/>
        <c:lblAlgn val="ctr"/>
        <c:lblOffset val="100"/>
      </c:catAx>
      <c:valAx>
        <c:axId val="133772416"/>
        <c:scaling>
          <c:orientation val="minMax"/>
        </c:scaling>
        <c:delete val="1"/>
        <c:axPos val="b"/>
        <c:numFmt formatCode="0%" sourceLinked="1"/>
        <c:tickLblPos val="nextTo"/>
        <c:crossAx val="13362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9.6695881166934186E-3"/>
          <c:w val="1"/>
          <c:h val="8.372361164953090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9546395500145572"/>
          <c:y val="0.17481766655030512"/>
          <c:w val="0.44372270628219945"/>
          <c:h val="0.7594696114587887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9-4F22-921F-C13AFA7769A5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9-4F22-921F-C13AFA7769A5}"/>
              </c:ext>
            </c:extLst>
          </c:dPt>
          <c:dLbls>
            <c:dLbl>
              <c:idx val="0"/>
              <c:layout>
                <c:manualLayout>
                  <c:x val="0.22020876793864386"/>
                  <c:y val="-0.1589315884883238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AD3F3DB1-5431-4412-86A7-650C51015B3C}" type="CATEGORYNAME">
                      <a:rPr lang="en-US" sz="2400"/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2400" baseline="0" dirty="0"/>
                  </a:p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64C9BE52-6A3C-4716-B848-0551D9746AA3}" type="VALUE">
                      <a:rPr lang="en-US" sz="2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753857605536037"/>
                      <c:h val="0.264150840820143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89-4F22-921F-C13AFA7769A5}"/>
                </c:ext>
              </c:extLst>
            </c:dLbl>
            <c:dLbl>
              <c:idx val="1"/>
              <c:layout>
                <c:manualLayout>
                  <c:x val="-0.21847520302906992"/>
                  <c:y val="-5.2234968158407433E-2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77046496029487"/>
                      <c:h val="0.33586796007880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89-4F22-921F-C13AFA776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0.27719754271619601</c:v>
                </c:pt>
                <c:pt idx="1">
                  <c:v>0.72280245728380732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89-4F22-921F-C13AFA7769A5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8639591448790007"/>
          <c:y val="0"/>
          <c:w val="0.4136040855121002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1.003341322734987E-2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Je fais de sport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4.0921619510177754E-3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4CE-49AC-9D2A-E5BE0002FF1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A cause de  la fatigue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1.0146306117766186E-2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4CE-49AC-9D2A-E5BE0002FF1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Par connaissance personnelle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1.8193017813106883E-2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4CE-49AC-9D2A-E5BE0002FF17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Par curiosité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1.9073221117130296E-2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4CE-49AC-9D2A-E5BE0002FF17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Ils vous ont été conseillés par le médecin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2.7951184925884477E-2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4CE-49AC-9D2A-E5BE0002FF17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Vous les avez vu à la télé ou sur internet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7.4882866823706984E-2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4CE-49AC-9D2A-E5BE0002FF17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Ils vous ont été conseillés par votre pharmacien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94CE-49AC-9D2A-E5BE0002FF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0.11481917752534714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4CE-49AC-9D2A-E5BE0002FF17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Ils vous ont été recommandés par quelqu'un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0.16538248889343904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27-4B75-9C0D-1E81235F05A1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Ils vous ont été prescris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78B83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F27-4B75-9C0D-1E81235F05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0.55542616160525082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27-4B75-9C0D-1E81235F05A1}"/>
            </c:ext>
          </c:extLst>
        </c:ser>
        <c:dLbls/>
        <c:gapWidth val="182"/>
        <c:axId val="204574720"/>
        <c:axId val="204576256"/>
      </c:barChart>
      <c:catAx>
        <c:axId val="204574720"/>
        <c:scaling>
          <c:orientation val="minMax"/>
        </c:scaling>
        <c:delete val="1"/>
        <c:axPos val="l"/>
        <c:numFmt formatCode="General" sourceLinked="1"/>
        <c:tickLblPos val="nextTo"/>
        <c:crossAx val="204576256"/>
        <c:crosses val="autoZero"/>
        <c:auto val="1"/>
        <c:lblAlgn val="ctr"/>
        <c:lblOffset val="100"/>
      </c:catAx>
      <c:valAx>
        <c:axId val="204576256"/>
        <c:scaling>
          <c:orientation val="minMax"/>
        </c:scaling>
        <c:delete val="1"/>
        <c:axPos val="b"/>
        <c:numFmt formatCode="###0%" sourceLinked="1"/>
        <c:tickLblPos val="nextTo"/>
        <c:crossAx val="2045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1236906902495807"/>
          <c:y val="0"/>
          <c:w val="0.58763093097504182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09-46EB-A0F0-A129902851FA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Je fais de sport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09-46EB-A0F0-A129902851FA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A cause de  la fatigue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09-46EB-A0F0-A129902851FA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Par connaissance personnelle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09-46EB-A0F0-A129902851FA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Par curiosité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4.0761644106366554E-2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09-46EB-A0F0-A129902851FA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Ils vous ont été conseillés par le médecin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4.4635201158577817E-2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409-46EB-A0F0-A129902851FA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Vous les avez vu à la télé ou sur internet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5.2556609938353163E-2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09-46EB-A0F0-A129902851FA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Ils vous ont été conseillés par votre pharmacien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409-46EB-A0F0-A129902851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2.6424607687713906E-2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409-46EB-A0F0-A129902851FA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Ils vous ont été recommandés par quelqu'un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0.17406369517512174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409-46EB-A0F0-A129902851FA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Ils vous ont été prescris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0.66155824193386725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409-46EB-A0F0-A129902851FA}"/>
            </c:ext>
          </c:extLst>
        </c:ser>
        <c:dLbls/>
        <c:gapWidth val="182"/>
        <c:axId val="204795904"/>
        <c:axId val="204797440"/>
      </c:barChart>
      <c:catAx>
        <c:axId val="204795904"/>
        <c:scaling>
          <c:orientation val="minMax"/>
        </c:scaling>
        <c:delete val="1"/>
        <c:axPos val="l"/>
        <c:numFmt formatCode="General" sourceLinked="1"/>
        <c:tickLblPos val="nextTo"/>
        <c:crossAx val="204797440"/>
        <c:crosses val="autoZero"/>
        <c:auto val="1"/>
        <c:lblAlgn val="ctr"/>
        <c:lblOffset val="100"/>
      </c:catAx>
      <c:valAx>
        <c:axId val="204797440"/>
        <c:scaling>
          <c:orientation val="minMax"/>
        </c:scaling>
        <c:delete val="1"/>
        <c:axPos val="b"/>
        <c:numFmt formatCode="###0%" sourceLinked="1"/>
        <c:tickLblPos val="nextTo"/>
        <c:crossAx val="20479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1236906902495807"/>
          <c:y val="0"/>
          <c:w val="0.54338974568285558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64-4602-881E-1329101F9523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Je fais de sport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64-4602-881E-1329101F9523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A cause de  la fatigue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2.0712104675277579E-2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64-4602-881E-1329101F9523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Par connaissance personnelle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64-4602-881E-1329101F9523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Par curiosité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1.694977311577954E-2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64-4602-881E-1329101F9523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Ils vous ont été conseillés par le médecin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2.4287740420052873E-2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64-4602-881E-1329101F9523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Vous les avez vu à la télé ou sur internet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9.1490536713622048E-2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64-4602-881E-1329101F9523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Ils vous ont été conseillés par votre pharmacien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864-4602-881E-1329101F95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9.7454154294387654E-2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64-4602-881E-1329101F9523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Ils vous ont été recommandés par quelqu'un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0.11389319533301366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864-4602-881E-1329101F9523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Ils vous ont été prescris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0.63521249544786684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864-4602-881E-1329101F9523}"/>
            </c:ext>
          </c:extLst>
        </c:ser>
        <c:dLbls/>
        <c:gapWidth val="182"/>
        <c:axId val="204996608"/>
        <c:axId val="204998144"/>
      </c:barChart>
      <c:catAx>
        <c:axId val="204996608"/>
        <c:scaling>
          <c:orientation val="minMax"/>
        </c:scaling>
        <c:delete val="1"/>
        <c:axPos val="l"/>
        <c:numFmt formatCode="General" sourceLinked="1"/>
        <c:tickLblPos val="nextTo"/>
        <c:crossAx val="204998144"/>
        <c:crosses val="autoZero"/>
        <c:auto val="1"/>
        <c:lblAlgn val="ctr"/>
        <c:lblOffset val="100"/>
      </c:catAx>
      <c:valAx>
        <c:axId val="204998144"/>
        <c:scaling>
          <c:orientation val="minMax"/>
        </c:scaling>
        <c:delete val="1"/>
        <c:axPos val="b"/>
        <c:numFmt formatCode="###0%" sourceLinked="1"/>
        <c:tickLblPos val="nextTo"/>
        <c:crossAx val="20499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6489845138433687"/>
          <c:y val="0"/>
          <c:w val="0.57288386921097989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3.0293124278616784E-2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2E-417A-A2E8-5448AF5721D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Je fais de sport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2E-417A-A2E8-5448AF5721D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A cause de  la fatigue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9.1542015503498012E-3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2E-417A-A2E8-5448AF5721DB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Par connaissance personnelle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6.7099499150112688E-3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2E-417A-A2E8-5448AF5721DB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Par curiosité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1.3575669336464072E-2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2E-417A-A2E8-5448AF5721DB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Ils vous ont été conseillés par le médecin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2.1914201759634135E-2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2E-417A-A2E8-5448AF5721DB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Vous les avez vu à la télé ou sur internet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8.3824205387567727E-2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2E-417A-A2E8-5448AF5721DB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Ils vous ont été conseillés par votre pharmacien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F2E-417A-A2E8-5448AF5721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0.14077515483229885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F2E-417A-A2E8-5448AF5721DB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Ils vous ont été recommandés par quelqu'un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0.20284259157382745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F2E-417A-A2E8-5448AF5721DB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Ils vous ont été prescris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0.49091090136623061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F2E-417A-A2E8-5448AF5721DB}"/>
            </c:ext>
          </c:extLst>
        </c:ser>
        <c:dLbls/>
        <c:gapWidth val="182"/>
        <c:axId val="205156352"/>
        <c:axId val="205157888"/>
      </c:barChart>
      <c:catAx>
        <c:axId val="205156352"/>
        <c:scaling>
          <c:orientation val="minMax"/>
        </c:scaling>
        <c:delete val="1"/>
        <c:axPos val="l"/>
        <c:numFmt formatCode="General" sourceLinked="1"/>
        <c:tickLblPos val="nextTo"/>
        <c:crossAx val="205157888"/>
        <c:crosses val="autoZero"/>
        <c:auto val="1"/>
        <c:lblAlgn val="ctr"/>
        <c:lblOffset val="100"/>
      </c:catAx>
      <c:valAx>
        <c:axId val="205157888"/>
        <c:scaling>
          <c:orientation val="minMax"/>
        </c:scaling>
        <c:delete val="1"/>
        <c:axPos val="b"/>
        <c:numFmt formatCode="###0%" sourceLinked="1"/>
        <c:tickLblPos val="nextTo"/>
        <c:crossAx val="20515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1236906902495807"/>
          <c:y val="0"/>
          <c:w val="0.27854063511040322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7E-47A9-81AD-4D5EF7C8AA5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Je fais de sport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2.1225267501887236E-2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7E-47A9-81AD-4D5EF7C8AA5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A cause de  la fatigue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7E-47A9-81AD-4D5EF7C8AA5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Par connaissance personnelle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4.0492139659668198E-2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7E-47A9-81AD-4D5EF7C8AA50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Par curiosité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2.3993159127814783E-2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7E-47A9-81AD-4D5EF7C8AA50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Ils vous ont été conseillés par le médecin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1.3095099405341638E-2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7E-47A9-81AD-4D5EF7C8AA50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Vous les avez vu à la télé ou sur internet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0.1099754970050621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F7E-47A9-81AD-4D5EF7C8AA50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Ils vous ont été conseillés par votre pharmacien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F7E-47A9-81AD-4D5EF7C8AA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0.1461131870478691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F7E-47A9-81AD-4D5EF7C8AA50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Ils vous ont été recommandés par quelqu'un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0.19336703463801969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F7E-47A9-81AD-4D5EF7C8AA50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Ils vous ont été prescris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0.45173861561433776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F7E-47A9-81AD-4D5EF7C8AA50}"/>
            </c:ext>
          </c:extLst>
        </c:ser>
        <c:dLbls/>
        <c:gapWidth val="182"/>
        <c:axId val="205312000"/>
        <c:axId val="205313536"/>
      </c:barChart>
      <c:catAx>
        <c:axId val="205312000"/>
        <c:scaling>
          <c:orientation val="minMax"/>
        </c:scaling>
        <c:delete val="1"/>
        <c:axPos val="l"/>
        <c:numFmt formatCode="General" sourceLinked="1"/>
        <c:tickLblPos val="nextTo"/>
        <c:crossAx val="205313536"/>
        <c:crosses val="autoZero"/>
        <c:auto val="1"/>
        <c:lblAlgn val="ctr"/>
        <c:lblOffset val="100"/>
      </c:catAx>
      <c:valAx>
        <c:axId val="205313536"/>
        <c:scaling>
          <c:orientation val="minMax"/>
        </c:scaling>
        <c:delete val="1"/>
        <c:axPos val="b"/>
        <c:numFmt formatCode="###0%" sourceLinked="1"/>
        <c:tickLblPos val="nextTo"/>
        <c:crossAx val="20531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3863376020464753"/>
          <c:y val="0"/>
          <c:w val="0.5065220912727003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8.1263953684510212E-3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3-40CE-AFC1-522536D96A2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Je fais de sport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3-40CE-AFC1-522536D96A2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A cause de  la fatigue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1.6316903223715474E-2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F3-40CE-AFC1-522536D96A2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Par connaissance personnelle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3.3859679150305279E-2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F3-40CE-AFC1-522536D96A22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Par curiosité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1.2537295128400893E-2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F3-40CE-AFC1-522536D96A22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Ils vous ont été conseillés par le médecin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4.0282845674288886E-2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8F3-40CE-AFC1-522536D96A22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Vous les avez vu à la télé ou sur internet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3.8016993702954152E-2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8F3-40CE-AFC1-522536D96A22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Ils vous ont été conseillés par votre pharmacien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8F3-40CE-AFC1-522536D96A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0.116601615764466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8F3-40CE-AFC1-522536D96A22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Ils vous ont été recommandés par quelqu'un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0.13654054671969024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8F3-40CE-AFC1-522536D96A22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Ils vous ont été prescris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0.5977177252677276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8F3-40CE-AFC1-522536D96A22}"/>
            </c:ext>
          </c:extLst>
        </c:ser>
        <c:dLbls/>
        <c:gapWidth val="182"/>
        <c:axId val="205418496"/>
        <c:axId val="205420032"/>
      </c:barChart>
      <c:catAx>
        <c:axId val="205418496"/>
        <c:scaling>
          <c:orientation val="minMax"/>
        </c:scaling>
        <c:delete val="1"/>
        <c:axPos val="l"/>
        <c:numFmt formatCode="General" sourceLinked="1"/>
        <c:tickLblPos val="nextTo"/>
        <c:crossAx val="205420032"/>
        <c:crosses val="autoZero"/>
        <c:auto val="1"/>
        <c:lblAlgn val="ctr"/>
        <c:lblOffset val="100"/>
      </c:catAx>
      <c:valAx>
        <c:axId val="205420032"/>
        <c:scaling>
          <c:orientation val="minMax"/>
        </c:scaling>
        <c:delete val="1"/>
        <c:axPos val="b"/>
        <c:numFmt formatCode="###0%" sourceLinked="1"/>
        <c:tickLblPos val="nextTo"/>
        <c:crossAx val="20541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9546395500145572"/>
          <c:y val="0.17481766655030512"/>
          <c:w val="0.44372270628219945"/>
          <c:h val="0.7594696114587887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9-4F22-921F-C13AFA7769A5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9-4F22-921F-C13AFA7769A5}"/>
              </c:ext>
            </c:extLst>
          </c:dPt>
          <c:dLbls>
            <c:dLbl>
              <c:idx val="0"/>
              <c:layout>
                <c:manualLayout>
                  <c:x val="0.14692861352244366"/>
                  <c:y val="-0.21470835473116726"/>
                </c:manualLayout>
              </c:layout>
              <c:tx>
                <c:rich>
                  <a:bodyPr/>
                  <a:lstStyle/>
                  <a:p>
                    <a:fld id="{AD3F3DB1-5431-4412-86A7-650C51015B3C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64C9BE52-6A3C-4716-B848-0551D9746AA3}" type="VALUE">
                      <a:rPr lang="en-US" sz="18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89-4F22-921F-C13AFA7769A5}"/>
                </c:ext>
              </c:extLst>
            </c:dLbl>
            <c:dLbl>
              <c:idx val="1"/>
              <c:layout>
                <c:manualLayout>
                  <c:x val="-0.21847520302906992"/>
                  <c:y val="-5.2234968158407433E-2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77046496029487"/>
                      <c:h val="0.33586796007880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89-4F22-921F-C13AFA776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0.44821318473218613</c:v>
                </c:pt>
                <c:pt idx="1">
                  <c:v>0.55178681526781803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89-4F22-921F-C13AFA7769A5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438785778605891"/>
          <c:y val="0"/>
          <c:w val="0.43278646622971739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RAS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1.729550771483606E-2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0.18281894640329693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4CE-49AC-9D2A-E5BE0002FF1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Soigner le rhumatisme /Arthropathie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1.0401482432888418E-2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4CE-49AC-9D2A-E5BE0002FF1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Soigner les douleurs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1.2119736457063636E-2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4CE-49AC-9D2A-E5BE0002FF17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Remplacé les médicaments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1.3652209404898547E-2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4CE-49AC-9D2A-E5BE0002FF17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Soigner le maux de tête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1.4082227679792536E-2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4CE-49AC-9D2A-E5BE0002FF17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Anti-diabète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1.4129342971542235E-2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4CE-49AC-9D2A-E5BE0002FF17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Contre la constipation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94CE-49AC-9D2A-E5BE0002FF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1.4148919196144156E-2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4CE-49AC-9D2A-E5BE0002FF17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Soigner les règles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1.4175785143450132E-2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27-4B75-9C0D-1E81235F05A1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Soigner les angines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78B83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F27-4B75-9C0D-1E81235F05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1.6097106622234542E-2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27-4B75-9C0D-1E81235F05A1}"/>
            </c:ext>
          </c:extLst>
        </c:ser>
        <c:ser>
          <c:idx val="10"/>
          <c:order val="10"/>
          <c:tx>
            <c:strRef>
              <c:f>Feuil1!$A$12</c:f>
              <c:strCache>
                <c:ptCount val="1"/>
                <c:pt idx="0">
                  <c:v>Pour le régime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Feuil1!$B$12</c:f>
              <c:numCache>
                <c:formatCode>###0%</c:formatCode>
                <c:ptCount val="1"/>
                <c:pt idx="0">
                  <c:v>1.6417561221772372E-2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41-44C8-B6DC-FC30AF78A0A4}"/>
            </c:ext>
          </c:extLst>
        </c:ser>
        <c:ser>
          <c:idx val="11"/>
          <c:order val="11"/>
          <c:tx>
            <c:strRef>
              <c:f>Feuil1!$A$13</c:f>
              <c:strCache>
                <c:ptCount val="1"/>
                <c:pt idx="0">
                  <c:v>Contre la diarrhée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Feuil1!$B$13</c:f>
              <c:numCache>
                <c:formatCode>###0%</c:formatCode>
                <c:ptCount val="1"/>
                <c:pt idx="0">
                  <c:v>1.6815289359714863E-2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41-44C8-B6DC-FC30AF78A0A4}"/>
            </c:ext>
          </c:extLst>
        </c:ser>
        <c:ser>
          <c:idx val="12"/>
          <c:order val="12"/>
          <c:tx>
            <c:strRef>
              <c:f>Feuil1!$A$14</c:f>
              <c:strCache>
                <c:ptCount val="1"/>
                <c:pt idx="0">
                  <c:v>Ostéoporose/Calcium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Feuil1!$B$14</c:f>
              <c:numCache>
                <c:formatCode>###0%</c:formatCode>
                <c:ptCount val="1"/>
                <c:pt idx="0">
                  <c:v>1.8212001675159871E-2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41-44C8-B6DC-FC30AF78A0A4}"/>
            </c:ext>
          </c:extLst>
        </c:ser>
        <c:ser>
          <c:idx val="13"/>
          <c:order val="13"/>
          <c:tx>
            <c:strRef>
              <c:f>Feuil1!$A$15</c:f>
              <c:strCache>
                <c:ptCount val="1"/>
                <c:pt idx="0">
                  <c:v>Contre la toux</c:v>
                </c:pt>
              </c:strCache>
            </c:strRef>
          </c:tx>
          <c:spPr>
            <a:solidFill>
              <a:srgbClr val="BD392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Feuil1!$B$15</c:f>
              <c:numCache>
                <c:formatCode>###0%</c:formatCode>
                <c:ptCount val="1"/>
                <c:pt idx="0">
                  <c:v>2.5218602121081117E-2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41-44C8-B6DC-FC30AF78A0A4}"/>
            </c:ext>
          </c:extLst>
        </c:ser>
        <c:ser>
          <c:idx val="14"/>
          <c:order val="14"/>
          <c:tx>
            <c:strRef>
              <c:f>Feuil1!$A$16</c:f>
              <c:strCache>
                <c:ptCount val="1"/>
                <c:pt idx="0">
                  <c:v>Soigner les maux  de ventre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AB-49CA-8811-5CA3DAA8D979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Feuil1!$B$16</c:f>
              <c:numCache>
                <c:formatCode>###0%</c:formatCode>
                <c:ptCount val="1"/>
                <c:pt idx="0">
                  <c:v>2.7625141831357735E-2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41-44C8-B6DC-FC30AF78A0A4}"/>
            </c:ext>
          </c:extLst>
        </c:ser>
        <c:ser>
          <c:idx val="15"/>
          <c:order val="15"/>
          <c:tx>
            <c:strRef>
              <c:f>Feuil1!$A$17</c:f>
              <c:strCache>
                <c:ptCount val="1"/>
                <c:pt idx="0">
                  <c:v>Traitement d’allergie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Feuil1!$B$17</c:f>
              <c:numCache>
                <c:formatCode>###0%</c:formatCode>
                <c:ptCount val="1"/>
                <c:pt idx="0">
                  <c:v>3.1032958662647117E-2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41-44C8-B6DC-FC30AF78A0A4}"/>
            </c:ext>
          </c:extLst>
        </c:ser>
        <c:ser>
          <c:idx val="16"/>
          <c:order val="16"/>
          <c:tx>
            <c:strRef>
              <c:f>Feuil1!$A$18</c:f>
              <c:strCache>
                <c:ptCount val="1"/>
                <c:pt idx="0">
                  <c:v>Traitement de la fièvre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Feuil1!$B$18</c:f>
              <c:numCache>
                <c:formatCode>###0%</c:formatCode>
                <c:ptCount val="1"/>
                <c:pt idx="0">
                  <c:v>3.463027731246987E-2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141-44C8-B6DC-FC30AF78A0A4}"/>
            </c:ext>
          </c:extLst>
        </c:ser>
        <c:ser>
          <c:idx val="17"/>
          <c:order val="17"/>
          <c:tx>
            <c:strRef>
              <c:f>Feuil1!$A$19</c:f>
              <c:strCache>
                <c:ptCount val="1"/>
                <c:pt idx="0">
                  <c:v>Soigner le colon/gaz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Feuil1!$B$19</c:f>
              <c:numCache>
                <c:formatCode>###0%</c:formatCode>
                <c:ptCount val="1"/>
                <c:pt idx="0">
                  <c:v>0.13315262336843905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141-44C8-B6DC-FC30AF78A0A4}"/>
            </c:ext>
          </c:extLst>
        </c:ser>
        <c:ser>
          <c:idx val="18"/>
          <c:order val="18"/>
          <c:tx>
            <c:strRef>
              <c:f>Feuil1!$A$20</c:f>
              <c:strCache>
                <c:ptCount val="1"/>
                <c:pt idx="0">
                  <c:v>Soigner les maux  d'estomac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Feuil1!$B$20</c:f>
              <c:numCache>
                <c:formatCode>###0%</c:formatCode>
                <c:ptCount val="1"/>
                <c:pt idx="0">
                  <c:v>0.13959724617587643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141-44C8-B6DC-FC30AF78A0A4}"/>
            </c:ext>
          </c:extLst>
        </c:ser>
        <c:ser>
          <c:idx val="19"/>
          <c:order val="19"/>
          <c:tx>
            <c:strRef>
              <c:f>Feuil1!$A$21</c:f>
              <c:strCache>
                <c:ptCount val="1"/>
                <c:pt idx="0">
                  <c:v>Traitement de la grippe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Feuil1!$B$21</c:f>
              <c:numCache>
                <c:formatCode>###0%</c:formatCode>
                <c:ptCount val="1"/>
                <c:pt idx="0">
                  <c:v>0.43840489077314265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141-44C8-B6DC-FC30AF78A0A4}"/>
            </c:ext>
          </c:extLst>
        </c:ser>
        <c:dLbls/>
        <c:gapWidth val="182"/>
        <c:axId val="206013952"/>
        <c:axId val="206015488"/>
      </c:barChart>
      <c:catAx>
        <c:axId val="206013952"/>
        <c:scaling>
          <c:orientation val="minMax"/>
        </c:scaling>
        <c:delete val="1"/>
        <c:axPos val="l"/>
        <c:numFmt formatCode="General" sourceLinked="1"/>
        <c:tickLblPos val="nextTo"/>
        <c:crossAx val="206015488"/>
        <c:crosses val="autoZero"/>
        <c:auto val="1"/>
        <c:lblAlgn val="ctr"/>
        <c:lblOffset val="100"/>
      </c:catAx>
      <c:valAx>
        <c:axId val="206015488"/>
        <c:scaling>
          <c:orientation val="minMax"/>
        </c:scaling>
        <c:delete val="1"/>
        <c:axPos val="b"/>
        <c:numFmt formatCode="###0%" sourceLinked="1"/>
        <c:tickLblPos val="nextTo"/>
        <c:crossAx val="20601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438785778605891"/>
          <c:y val="0"/>
          <c:w val="0.43278646622971739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RAS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1.3479923089306617E-2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AC-485E-9034-AAB212770E93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0.18186070276456667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AC-485E-9034-AAB212770E93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Soigner le rhumatisme/Arthropathie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1.5427465051041303E-2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AC-485E-9034-AAB212770E93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Soigner les douleurs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8.7124035052801394E-3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AC-485E-9034-AAB212770E93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Remplacé les médicaments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6.1117189470372337E-3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AC-485E-9034-AAB212770E93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Soigner le maux de tête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1.1975067820389641E-2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AC-485E-9034-AAB212770E93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Anti-diabète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1.4907720766171277E-2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2AC-485E-9034-AAB212770E93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Contre la constipation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2AC-485E-9034-AAB212770E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1.7442144968772055E-2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2AC-485E-9034-AAB212770E93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Soigner les règles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1.0553807807485622E-2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2AC-485E-9034-AAB212770E93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Soigner les angines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78B83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2AC-485E-9034-AAB212770E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2.6209516223049512E-2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2AC-485E-9034-AAB212770E93}"/>
            </c:ext>
          </c:extLst>
        </c:ser>
        <c:ser>
          <c:idx val="10"/>
          <c:order val="10"/>
          <c:tx>
            <c:strRef>
              <c:f>Feuil1!$A$12</c:f>
              <c:strCache>
                <c:ptCount val="1"/>
                <c:pt idx="0">
                  <c:v>Pour le régime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Feuil1!$B$12</c:f>
              <c:numCache>
                <c:formatCode>###0%</c:formatCode>
                <c:ptCount val="1"/>
                <c:pt idx="0">
                  <c:v>3.4618655293830403E-2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2AC-485E-9034-AAB212770E93}"/>
            </c:ext>
          </c:extLst>
        </c:ser>
        <c:ser>
          <c:idx val="11"/>
          <c:order val="11"/>
          <c:tx>
            <c:strRef>
              <c:f>Feuil1!$A$13</c:f>
              <c:strCache>
                <c:ptCount val="1"/>
                <c:pt idx="0">
                  <c:v>Contre la diarrhée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Feuil1!$B$13</c:f>
              <c:numCache>
                <c:formatCode>###0%</c:formatCode>
                <c:ptCount val="1"/>
                <c:pt idx="0">
                  <c:v>7.483448052160965E-3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2AC-485E-9034-AAB212770E93}"/>
            </c:ext>
          </c:extLst>
        </c:ser>
        <c:ser>
          <c:idx val="12"/>
          <c:order val="12"/>
          <c:tx>
            <c:strRef>
              <c:f>Feuil1!$A$14</c:f>
              <c:strCache>
                <c:ptCount val="1"/>
                <c:pt idx="0">
                  <c:v>Ostéoporose/Calcium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Feuil1!$B$14</c:f>
              <c:numCache>
                <c:formatCode>###0%</c:formatCode>
                <c:ptCount val="1"/>
                <c:pt idx="0">
                  <c:v>1.9014621332555891E-2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2AC-485E-9034-AAB212770E93}"/>
            </c:ext>
          </c:extLst>
        </c:ser>
        <c:ser>
          <c:idx val="13"/>
          <c:order val="13"/>
          <c:tx>
            <c:strRef>
              <c:f>Feuil1!$A$15</c:f>
              <c:strCache>
                <c:ptCount val="1"/>
                <c:pt idx="0">
                  <c:v>Contre la toux</c:v>
                </c:pt>
              </c:strCache>
            </c:strRef>
          </c:tx>
          <c:spPr>
            <a:solidFill>
              <a:srgbClr val="BD392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Feuil1!$B$15</c:f>
              <c:numCache>
                <c:formatCode>###0%</c:formatCode>
                <c:ptCount val="1"/>
                <c:pt idx="0">
                  <c:v>4.3233972348806528E-2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2AC-485E-9034-AAB212770E93}"/>
            </c:ext>
          </c:extLst>
        </c:ser>
        <c:ser>
          <c:idx val="14"/>
          <c:order val="14"/>
          <c:tx>
            <c:strRef>
              <c:f>Feuil1!$A$16</c:f>
              <c:strCache>
                <c:ptCount val="1"/>
                <c:pt idx="0">
                  <c:v>Soigner les maux  de ventre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B6-4A64-9F6E-56863C683099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Feuil1!$B$16</c:f>
              <c:numCache>
                <c:formatCode>###0%</c:formatCode>
                <c:ptCount val="1"/>
                <c:pt idx="0">
                  <c:v>2.7878204494624394E-2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2AC-485E-9034-AAB212770E93}"/>
            </c:ext>
          </c:extLst>
        </c:ser>
        <c:ser>
          <c:idx val="15"/>
          <c:order val="15"/>
          <c:tx>
            <c:strRef>
              <c:f>Feuil1!$A$17</c:f>
              <c:strCache>
                <c:ptCount val="1"/>
                <c:pt idx="0">
                  <c:v>Traitement d’allergie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Feuil1!$B$17</c:f>
              <c:numCache>
                <c:formatCode>###0%</c:formatCode>
                <c:ptCount val="1"/>
                <c:pt idx="0">
                  <c:v>1.7596296846968139E-2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2AC-485E-9034-AAB212770E93}"/>
            </c:ext>
          </c:extLst>
        </c:ser>
        <c:ser>
          <c:idx val="16"/>
          <c:order val="16"/>
          <c:tx>
            <c:strRef>
              <c:f>Feuil1!$A$18</c:f>
              <c:strCache>
                <c:ptCount val="1"/>
                <c:pt idx="0">
                  <c:v>Traitement de la fièvre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Feuil1!$B$18</c:f>
              <c:numCache>
                <c:formatCode>###0%</c:formatCode>
                <c:ptCount val="1"/>
                <c:pt idx="0">
                  <c:v>2.8521451917803982E-2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F2AC-485E-9034-AAB212770E93}"/>
            </c:ext>
          </c:extLst>
        </c:ser>
        <c:ser>
          <c:idx val="17"/>
          <c:order val="17"/>
          <c:tx>
            <c:strRef>
              <c:f>Feuil1!$A$19</c:f>
              <c:strCache>
                <c:ptCount val="1"/>
                <c:pt idx="0">
                  <c:v>Soigner le colon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Feuil1!$B$19</c:f>
              <c:numCache>
                <c:formatCode>###0%</c:formatCode>
                <c:ptCount val="1"/>
                <c:pt idx="0">
                  <c:v>0.1295140616452235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2AC-485E-9034-AAB212770E93}"/>
            </c:ext>
          </c:extLst>
        </c:ser>
        <c:ser>
          <c:idx val="18"/>
          <c:order val="18"/>
          <c:tx>
            <c:strRef>
              <c:f>Feuil1!$A$20</c:f>
              <c:strCache>
                <c:ptCount val="1"/>
                <c:pt idx="0">
                  <c:v>Soigner les maux  d'estomac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Feuil1!$B$20</c:f>
              <c:numCache>
                <c:formatCode>###0%</c:formatCode>
                <c:ptCount val="1"/>
                <c:pt idx="0">
                  <c:v>0.13097628449555343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F2AC-485E-9034-AAB212770E93}"/>
            </c:ext>
          </c:extLst>
        </c:ser>
        <c:ser>
          <c:idx val="19"/>
          <c:order val="19"/>
          <c:tx>
            <c:strRef>
              <c:f>Feuil1!$A$21</c:f>
              <c:strCache>
                <c:ptCount val="1"/>
                <c:pt idx="0">
                  <c:v>Traitement de la grippe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Feuil1!$B$21</c:f>
              <c:numCache>
                <c:formatCode>###0%</c:formatCode>
                <c:ptCount val="1"/>
                <c:pt idx="0">
                  <c:v>0.44508750160196398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F2AC-485E-9034-AAB212770E93}"/>
            </c:ext>
          </c:extLst>
        </c:ser>
        <c:dLbls/>
        <c:gapWidth val="182"/>
        <c:axId val="206555008"/>
        <c:axId val="206556544"/>
      </c:barChart>
      <c:catAx>
        <c:axId val="206555008"/>
        <c:scaling>
          <c:orientation val="minMax"/>
        </c:scaling>
        <c:delete val="1"/>
        <c:axPos val="l"/>
        <c:numFmt formatCode="General" sourceLinked="1"/>
        <c:tickLblPos val="nextTo"/>
        <c:crossAx val="206556544"/>
        <c:crosses val="autoZero"/>
        <c:auto val="1"/>
        <c:lblAlgn val="ctr"/>
        <c:lblOffset val="100"/>
      </c:catAx>
      <c:valAx>
        <c:axId val="206556544"/>
        <c:scaling>
          <c:orientation val="minMax"/>
        </c:scaling>
        <c:delete val="1"/>
        <c:axPos val="b"/>
        <c:numFmt formatCode="###0%" sourceLinked="1"/>
        <c:tickLblPos val="nextTo"/>
        <c:crossAx val="20655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0762122221846251"/>
          <c:y val="0.18683471692015591"/>
          <c:w val="0.88974917011746113"/>
          <c:h val="0.74884327955949126"/>
        </c:manualLayout>
      </c:layout>
      <c:barChart>
        <c:barDir val="bar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Tout à fait satisfait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Supérieur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0.28847357653164185</c:v>
                </c:pt>
                <c:pt idx="1">
                  <c:v>0.31436952969374132</c:v>
                </c:pt>
                <c:pt idx="2">
                  <c:v>0.35866116833169798</c:v>
                </c:pt>
                <c:pt idx="3">
                  <c:v>0.44048378734630234</c:v>
                </c:pt>
                <c:pt idx="4">
                  <c:v>0.51119355022130641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A-4C18-A355-A9BC156339E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Plutôt satisfait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Supérieur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0.49566902170225247</c:v>
                </c:pt>
                <c:pt idx="1">
                  <c:v>0.44761755424762195</c:v>
                </c:pt>
                <c:pt idx="2">
                  <c:v>0.45396861848347486</c:v>
                </c:pt>
                <c:pt idx="3">
                  <c:v>0.39937235144127697</c:v>
                </c:pt>
                <c:pt idx="4">
                  <c:v>0.3840065370350656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1A-4C18-A355-A9BC156339E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Plutôt pas satisfait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Supérieur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8.0967190066260658E-2</c:v>
                </c:pt>
                <c:pt idx="1">
                  <c:v>8.1802892510406608E-2</c:v>
                </c:pt>
                <c:pt idx="2">
                  <c:v>6.8493262205208849E-2</c:v>
                </c:pt>
                <c:pt idx="3">
                  <c:v>5.8970687678753381E-2</c:v>
                </c:pt>
                <c:pt idx="4">
                  <c:v>4.207381983583406E-2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1A-4C18-A355-A9BC156339E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Tout à fait pas satisfait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Supérieur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Feuil1!$B$5:$F$5</c:f>
              <c:numCache>
                <c:formatCode>###0%</c:formatCode>
                <c:ptCount val="5"/>
                <c:pt idx="0">
                  <c:v>0.13489021169984552</c:v>
                </c:pt>
                <c:pt idx="1">
                  <c:v>0.15621002354823074</c:v>
                </c:pt>
                <c:pt idx="2">
                  <c:v>0.11887695097961783</c:v>
                </c:pt>
                <c:pt idx="3">
                  <c:v>0.10117317353366748</c:v>
                </c:pt>
                <c:pt idx="4">
                  <c:v>6.2726092907794156E-2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1A-4C18-A355-A9BC156339E2}"/>
            </c:ext>
          </c:extLst>
        </c:ser>
        <c:dLbls/>
        <c:gapWidth val="182"/>
        <c:overlap val="100"/>
        <c:axId val="133907200"/>
        <c:axId val="133908736"/>
      </c:barChart>
      <c:catAx>
        <c:axId val="13390720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908736"/>
        <c:crosses val="autoZero"/>
        <c:auto val="1"/>
        <c:lblAlgn val="ctr"/>
        <c:lblOffset val="100"/>
      </c:catAx>
      <c:valAx>
        <c:axId val="133908736"/>
        <c:scaling>
          <c:orientation val="minMax"/>
        </c:scaling>
        <c:delete val="1"/>
        <c:axPos val="b"/>
        <c:numFmt formatCode="0%" sourceLinked="1"/>
        <c:tickLblPos val="nextTo"/>
        <c:crossAx val="13390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4.6995961697850357E-2"/>
          <c:w val="1"/>
          <c:h val="8.372361164953090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491853224939737"/>
          <c:y val="0"/>
          <c:w val="0.63314024285031145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RAS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2.1817448667129511E-2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13-4ECC-AF3A-4D07F8CEC129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0.17573800777458817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13-4ECC-AF3A-4D07F8CEC129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Soigner le rhumatisme/Arthropathie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1.526991121211497E-2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13-4ECC-AF3A-4D07F8CEC129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Soigner les douleurs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1.5641632026639131E-2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13-4ECC-AF3A-4D07F8CEC129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Remplacé les médicaments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6.6653200906556537E-3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13-4ECC-AF3A-4D07F8CEC129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Soigner le maux de tête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1.0775243356766483E-2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713-4ECC-AF3A-4D07F8CEC129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Anti-diabète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3.2607056549289969E-3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713-4ECC-AF3A-4D07F8CEC129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Contre la constipation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713-4ECC-AF3A-4D07F8CEC1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1.5164125983425047E-2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713-4ECC-AF3A-4D07F8CEC129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Soigner les règles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6.6653200906556537E-3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13-4ECC-AF3A-4D07F8CEC129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Soigner les angines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78B83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713-4ECC-AF3A-4D07F8CEC1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3.9105305235323101E-3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713-4ECC-AF3A-4D07F8CEC129}"/>
            </c:ext>
          </c:extLst>
        </c:ser>
        <c:ser>
          <c:idx val="10"/>
          <c:order val="10"/>
          <c:tx>
            <c:strRef>
              <c:f>Feuil1!$A$12</c:f>
              <c:strCache>
                <c:ptCount val="1"/>
                <c:pt idx="0">
                  <c:v>Pour le régime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Feuil1!$B$12</c:f>
              <c:numCache>
                <c:formatCode>###0%</c:formatCode>
                <c:ptCount val="1"/>
                <c:pt idx="0">
                  <c:v>1.0357918525993139E-2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713-4ECC-AF3A-4D07F8CEC129}"/>
            </c:ext>
          </c:extLst>
        </c:ser>
        <c:ser>
          <c:idx val="11"/>
          <c:order val="11"/>
          <c:tx>
            <c:strRef>
              <c:f>Feuil1!$A$13</c:f>
              <c:strCache>
                <c:ptCount val="1"/>
                <c:pt idx="0">
                  <c:v>Contre la diarrhée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Feuil1!$B$13</c:f>
              <c:numCache>
                <c:formatCode>###0%</c:formatCode>
                <c:ptCount val="1"/>
                <c:pt idx="0">
                  <c:v>6.6494529998438988E-3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713-4ECC-AF3A-4D07F8CEC129}"/>
            </c:ext>
          </c:extLst>
        </c:ser>
        <c:ser>
          <c:idx val="12"/>
          <c:order val="12"/>
          <c:tx>
            <c:strRef>
              <c:f>Feuil1!$A$14</c:f>
              <c:strCache>
                <c:ptCount val="1"/>
                <c:pt idx="0">
                  <c:v>Ostéoporose/Calcium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Feuil1!$B$14</c:f>
              <c:numCache>
                <c:formatCode>###0%</c:formatCode>
                <c:ptCount val="1"/>
                <c:pt idx="0">
                  <c:v>1.4136768839589415E-2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713-4ECC-AF3A-4D07F8CEC129}"/>
            </c:ext>
          </c:extLst>
        </c:ser>
        <c:ser>
          <c:idx val="13"/>
          <c:order val="13"/>
          <c:tx>
            <c:strRef>
              <c:f>Feuil1!$A$15</c:f>
              <c:strCache>
                <c:ptCount val="1"/>
                <c:pt idx="0">
                  <c:v>Contre la toux</c:v>
                </c:pt>
              </c:strCache>
            </c:strRef>
          </c:tx>
          <c:spPr>
            <a:solidFill>
              <a:srgbClr val="BD392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Feuil1!$B$15</c:f>
              <c:numCache>
                <c:formatCode>###0%</c:formatCode>
                <c:ptCount val="1"/>
                <c:pt idx="0">
                  <c:v>1.3728833886857651E-2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713-4ECC-AF3A-4D07F8CEC129}"/>
            </c:ext>
          </c:extLst>
        </c:ser>
        <c:ser>
          <c:idx val="14"/>
          <c:order val="14"/>
          <c:tx>
            <c:strRef>
              <c:f>Feuil1!$A$16</c:f>
              <c:strCache>
                <c:ptCount val="1"/>
                <c:pt idx="0">
                  <c:v>Soigner les maux  de ventre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64-4F4D-9D33-C0D62A706C68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Feuil1!$B$16</c:f>
              <c:numCache>
                <c:formatCode>###0%</c:formatCode>
                <c:ptCount val="1"/>
                <c:pt idx="0">
                  <c:v>2.107133015999843E-2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713-4ECC-AF3A-4D07F8CEC129}"/>
            </c:ext>
          </c:extLst>
        </c:ser>
        <c:ser>
          <c:idx val="15"/>
          <c:order val="15"/>
          <c:tx>
            <c:strRef>
              <c:f>Feuil1!$A$17</c:f>
              <c:strCache>
                <c:ptCount val="1"/>
                <c:pt idx="0">
                  <c:v>Traitement d’allergie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Feuil1!$B$17</c:f>
              <c:numCache>
                <c:formatCode>###0%</c:formatCode>
                <c:ptCount val="1"/>
                <c:pt idx="0">
                  <c:v>4.1919374475636512E-2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713-4ECC-AF3A-4D07F8CEC129}"/>
            </c:ext>
          </c:extLst>
        </c:ser>
        <c:ser>
          <c:idx val="16"/>
          <c:order val="16"/>
          <c:tx>
            <c:strRef>
              <c:f>Feuil1!$A$18</c:f>
              <c:strCache>
                <c:ptCount val="1"/>
                <c:pt idx="0">
                  <c:v>Traitement de la fièvre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Feuil1!$B$18</c:f>
              <c:numCache>
                <c:formatCode>###0%</c:formatCode>
                <c:ptCount val="1"/>
                <c:pt idx="0">
                  <c:v>3.0939070237207832E-2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713-4ECC-AF3A-4D07F8CEC129}"/>
            </c:ext>
          </c:extLst>
        </c:ser>
        <c:ser>
          <c:idx val="17"/>
          <c:order val="17"/>
          <c:tx>
            <c:strRef>
              <c:f>Feuil1!$A$19</c:f>
              <c:strCache>
                <c:ptCount val="1"/>
                <c:pt idx="0">
                  <c:v>Soigner le colon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Feuil1!$B$19</c:f>
              <c:numCache>
                <c:formatCode>###0%</c:formatCode>
                <c:ptCount val="1"/>
                <c:pt idx="0">
                  <c:v>7.5126176543974729E-2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713-4ECC-AF3A-4D07F8CEC129}"/>
            </c:ext>
          </c:extLst>
        </c:ser>
        <c:ser>
          <c:idx val="18"/>
          <c:order val="18"/>
          <c:tx>
            <c:strRef>
              <c:f>Feuil1!$A$20</c:f>
              <c:strCache>
                <c:ptCount val="1"/>
                <c:pt idx="0">
                  <c:v>Soigner les maux  d'estomac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Feuil1!$B$20</c:f>
              <c:numCache>
                <c:formatCode>###0%</c:formatCode>
                <c:ptCount val="1"/>
                <c:pt idx="0">
                  <c:v>0.11450203602006244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1713-4ECC-AF3A-4D07F8CEC129}"/>
            </c:ext>
          </c:extLst>
        </c:ser>
        <c:ser>
          <c:idx val="19"/>
          <c:order val="19"/>
          <c:tx>
            <c:strRef>
              <c:f>Feuil1!$A$21</c:f>
              <c:strCache>
                <c:ptCount val="1"/>
                <c:pt idx="0">
                  <c:v>Traitement de la grippe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Feuil1!$B$21</c:f>
              <c:numCache>
                <c:formatCode>###0%</c:formatCode>
                <c:ptCount val="1"/>
                <c:pt idx="0">
                  <c:v>0.55478464703067154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713-4ECC-AF3A-4D07F8CEC129}"/>
            </c:ext>
          </c:extLst>
        </c:ser>
        <c:dLbls/>
        <c:gapWidth val="182"/>
        <c:axId val="206809344"/>
        <c:axId val="206823424"/>
      </c:barChart>
      <c:catAx>
        <c:axId val="206809344"/>
        <c:scaling>
          <c:orientation val="minMax"/>
        </c:scaling>
        <c:delete val="1"/>
        <c:axPos val="l"/>
        <c:numFmt formatCode="General" sourceLinked="1"/>
        <c:tickLblPos val="nextTo"/>
        <c:crossAx val="206823424"/>
        <c:crosses val="autoZero"/>
        <c:auto val="1"/>
        <c:lblAlgn val="ctr"/>
        <c:lblOffset val="100"/>
      </c:catAx>
      <c:valAx>
        <c:axId val="206823424"/>
        <c:scaling>
          <c:orientation val="minMax"/>
        </c:scaling>
        <c:delete val="1"/>
        <c:axPos val="b"/>
        <c:numFmt formatCode="###0%" sourceLinked="1"/>
        <c:tickLblPos val="nextTo"/>
        <c:crossAx val="20680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438785778605891"/>
          <c:y val="0"/>
          <c:w val="0.43278646622971739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RAS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8.1279563625863208E-3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75-4BD6-9398-EEC8793FEDBD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0.20185869481240637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75-4BD6-9398-EEC8793FEDBD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Soigner le rhumatisme/Arthropathie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7.6310833432144667E-3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75-4BD6-9398-EEC8793FEDBD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Soigner les douleurs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8.1279563625863208E-3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75-4BD6-9398-EEC8793FEDBD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Remplacé les médicaments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3.6299991088244242E-2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75-4BD6-9398-EEC8793FEDBD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Soigner le maux de tête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9.5414762212568064E-3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B75-4BD6-9398-EEC8793FEDBD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Anti-diabète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B75-4BD6-9398-EEC8793FEDBD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Contre la constipation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B75-4BD6-9398-EEC8793FED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7.5160322740404793E-3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B75-4BD6-9398-EEC8793FEDBD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Soigner les règles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3.130089621084927E-2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B75-4BD6-9398-EEC8793FEDBD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Soigner les angines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78B83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B75-4BD6-9398-EEC8793FED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1.0735437898666966E-2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B75-4BD6-9398-EEC8793FEDBD}"/>
            </c:ext>
          </c:extLst>
        </c:ser>
        <c:ser>
          <c:idx val="10"/>
          <c:order val="10"/>
          <c:tx>
            <c:strRef>
              <c:f>Feuil1!$A$12</c:f>
              <c:strCache>
                <c:ptCount val="1"/>
                <c:pt idx="0">
                  <c:v>Pour le régime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Feuil1!$B$12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B75-4BD6-9398-EEC8793FEDBD}"/>
            </c:ext>
          </c:extLst>
        </c:ser>
        <c:ser>
          <c:idx val="11"/>
          <c:order val="11"/>
          <c:tx>
            <c:strRef>
              <c:f>Feuil1!$A$13</c:f>
              <c:strCache>
                <c:ptCount val="1"/>
                <c:pt idx="0">
                  <c:v>Contre la diarrhée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Feuil1!$B$13</c:f>
              <c:numCache>
                <c:formatCode>###0%</c:formatCode>
                <c:ptCount val="1"/>
                <c:pt idx="0">
                  <c:v>4.0507085754345654E-2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B75-4BD6-9398-EEC8793FEDBD}"/>
            </c:ext>
          </c:extLst>
        </c:ser>
        <c:ser>
          <c:idx val="12"/>
          <c:order val="12"/>
          <c:tx>
            <c:strRef>
              <c:f>Feuil1!$A$14</c:f>
              <c:strCache>
                <c:ptCount val="1"/>
                <c:pt idx="0">
                  <c:v>Ostéoporose/Calcium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Feuil1!$B$14</c:f>
              <c:numCache>
                <c:formatCode>###0%</c:formatCode>
                <c:ptCount val="1"/>
                <c:pt idx="0">
                  <c:v>5.063394685243112E-3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B75-4BD6-9398-EEC8793FEDBD}"/>
            </c:ext>
          </c:extLst>
        </c:ser>
        <c:ser>
          <c:idx val="13"/>
          <c:order val="13"/>
          <c:tx>
            <c:strRef>
              <c:f>Feuil1!$A$15</c:f>
              <c:strCache>
                <c:ptCount val="1"/>
                <c:pt idx="0">
                  <c:v>Soigner les gaz</c:v>
                </c:pt>
              </c:strCache>
            </c:strRef>
          </c:tx>
          <c:spPr>
            <a:solidFill>
              <a:srgbClr val="FF7DC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Feuil1!$B$15</c:f>
              <c:numCache>
                <c:formatCode>###0%</c:formatCode>
                <c:ptCount val="1"/>
                <c:pt idx="0">
                  <c:v>4.0475932067077627E-2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B75-4BD6-9398-EEC8793FEDBD}"/>
            </c:ext>
          </c:extLst>
        </c:ser>
        <c:ser>
          <c:idx val="14"/>
          <c:order val="14"/>
          <c:tx>
            <c:strRef>
              <c:f>Feuil1!$A$16</c:f>
              <c:strCache>
                <c:ptCount val="1"/>
                <c:pt idx="0">
                  <c:v>Contre la toux</c:v>
                </c:pt>
              </c:strCache>
            </c:strRef>
          </c:tx>
          <c:spPr>
            <a:solidFill>
              <a:srgbClr val="BD392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Feuil1!$B$16</c:f>
              <c:numCache>
                <c:formatCode>###0%</c:formatCode>
                <c:ptCount val="1"/>
                <c:pt idx="0">
                  <c:v>1.758507295740875E-2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1B75-4BD6-9398-EEC8793FEDBD}"/>
            </c:ext>
          </c:extLst>
        </c:ser>
        <c:ser>
          <c:idx val="15"/>
          <c:order val="15"/>
          <c:tx>
            <c:strRef>
              <c:f>Feuil1!$A$17</c:f>
              <c:strCache>
                <c:ptCount val="1"/>
                <c:pt idx="0">
                  <c:v>Soigner les maux  de ventre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B75-4BD6-9398-EEC8793FEDBD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Feuil1!$B$17</c:f>
              <c:numCache>
                <c:formatCode>###0%</c:formatCode>
                <c:ptCount val="1"/>
                <c:pt idx="0">
                  <c:v>5.7869819093590368E-2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B75-4BD6-9398-EEC8793FEDBD}"/>
            </c:ext>
          </c:extLst>
        </c:ser>
        <c:ser>
          <c:idx val="16"/>
          <c:order val="16"/>
          <c:tx>
            <c:strRef>
              <c:f>Feuil1!$A$18</c:f>
              <c:strCache>
                <c:ptCount val="1"/>
                <c:pt idx="0">
                  <c:v>Traitement d’allergie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Feuil1!$B$18</c:f>
              <c:numCache>
                <c:formatCode>###0%</c:formatCode>
                <c:ptCount val="1"/>
                <c:pt idx="0">
                  <c:v>2.2240178208336035E-2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B75-4BD6-9398-EEC8793FEDBD}"/>
            </c:ext>
          </c:extLst>
        </c:ser>
        <c:ser>
          <c:idx val="17"/>
          <c:order val="17"/>
          <c:tx>
            <c:strRef>
              <c:f>Feuil1!$A$19</c:f>
              <c:strCache>
                <c:ptCount val="1"/>
                <c:pt idx="0">
                  <c:v>Traitement de la fièvre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Feuil1!$B$19</c:f>
              <c:numCache>
                <c:formatCode>###0%</c:formatCode>
                <c:ptCount val="1"/>
                <c:pt idx="0">
                  <c:v>2.7126549178665561E-2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1B75-4BD6-9398-EEC8793FEDBD}"/>
            </c:ext>
          </c:extLst>
        </c:ser>
        <c:ser>
          <c:idx val="18"/>
          <c:order val="18"/>
          <c:tx>
            <c:strRef>
              <c:f>Feuil1!$A$20</c:f>
              <c:strCache>
                <c:ptCount val="1"/>
                <c:pt idx="0">
                  <c:v>Soigner le colon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Feuil1!$B$20</c:f>
              <c:numCache>
                <c:formatCode>###0%</c:formatCode>
                <c:ptCount val="1"/>
                <c:pt idx="0">
                  <c:v>8.2321144003563829E-2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1B75-4BD6-9398-EEC8793FEDBD}"/>
            </c:ext>
          </c:extLst>
        </c:ser>
        <c:ser>
          <c:idx val="19"/>
          <c:order val="19"/>
          <c:tx>
            <c:strRef>
              <c:f>Feuil1!$A$21</c:f>
              <c:strCache>
                <c:ptCount val="1"/>
                <c:pt idx="0">
                  <c:v>Soigner les maux  d'estomac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Feuil1!$B$21</c:f>
              <c:numCache>
                <c:formatCode>###0%</c:formatCode>
                <c:ptCount val="1"/>
                <c:pt idx="0">
                  <c:v>0.15088122854776922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B75-4BD6-9398-EEC8793FEDBD}"/>
            </c:ext>
          </c:extLst>
        </c:ser>
        <c:ser>
          <c:idx val="20"/>
          <c:order val="20"/>
          <c:tx>
            <c:strRef>
              <c:f>Feuil1!$A$22</c:f>
              <c:strCache>
                <c:ptCount val="1"/>
                <c:pt idx="0">
                  <c:v>Traitement de la grippe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Feuil1!$B$22</c:f>
              <c:numCache>
                <c:formatCode>###0%</c:formatCode>
                <c:ptCount val="1"/>
                <c:pt idx="0">
                  <c:v>0.45055278627692197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1B75-4BD6-9398-EEC8793FEDBD}"/>
            </c:ext>
          </c:extLst>
        </c:ser>
        <c:dLbls/>
        <c:gapWidth val="182"/>
        <c:axId val="207040512"/>
        <c:axId val="207042048"/>
      </c:barChart>
      <c:catAx>
        <c:axId val="207040512"/>
        <c:scaling>
          <c:orientation val="minMax"/>
        </c:scaling>
        <c:delete val="1"/>
        <c:axPos val="l"/>
        <c:numFmt formatCode="General" sourceLinked="1"/>
        <c:tickLblPos val="nextTo"/>
        <c:crossAx val="207042048"/>
        <c:crosses val="autoZero"/>
        <c:auto val="1"/>
        <c:lblAlgn val="ctr"/>
        <c:lblOffset val="100"/>
      </c:catAx>
      <c:valAx>
        <c:axId val="207042048"/>
        <c:scaling>
          <c:orientation val="minMax"/>
        </c:scaling>
        <c:delete val="1"/>
        <c:axPos val="b"/>
        <c:numFmt formatCode="###0%" sourceLinked="1"/>
        <c:tickLblPos val="nextTo"/>
        <c:crossAx val="20704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438785778605891"/>
          <c:y val="0"/>
          <c:w val="0.39490422681076598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RAS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1.8461199060220593E-2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A2-4D55-9C54-E08FD769DA38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0.18611661175778113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A2-4D55-9C54-E08FD769DA38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Soigner le rhumatisme/Arthropathie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A2-4D55-9C54-E08FD769DA38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Soigner les douleurs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1.6755025269020372E-2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A2-4D55-9C54-E08FD769DA38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Remplacé les médicaments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1.9523978662320186E-2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A2-4D55-9C54-E08FD769DA38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Soigner le maux de tête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2.3136975257799012E-2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DA2-4D55-9C54-E08FD769DA38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Anti-diabète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2.4943077753927113E-2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A2-4D55-9C54-E08FD769DA38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Contre la constipation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DA2-4D55-9C54-E08FD769DA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1.4106544924662814E-2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DA2-4D55-9C54-E08FD769DA38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Soigner les règles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1.8335528314646559E-2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DA2-4D55-9C54-E08FD769DA38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Soigner les angines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78B83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DA2-4D55-9C54-E08FD769DA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1.1823307320056559E-2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DA2-4D55-9C54-E08FD769DA38}"/>
            </c:ext>
          </c:extLst>
        </c:ser>
        <c:ser>
          <c:idx val="10"/>
          <c:order val="10"/>
          <c:tx>
            <c:strRef>
              <c:f>Feuil1!$A$12</c:f>
              <c:strCache>
                <c:ptCount val="1"/>
                <c:pt idx="0">
                  <c:v>Pour le régime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Feuil1!$B$12</c:f>
              <c:numCache>
                <c:formatCode>###0%</c:formatCode>
                <c:ptCount val="1"/>
                <c:pt idx="0">
                  <c:v>3.741128032202536E-3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DA2-4D55-9C54-E08FD769DA38}"/>
            </c:ext>
          </c:extLst>
        </c:ser>
        <c:ser>
          <c:idx val="11"/>
          <c:order val="11"/>
          <c:tx>
            <c:strRef>
              <c:f>Feuil1!$A$13</c:f>
              <c:strCache>
                <c:ptCount val="1"/>
                <c:pt idx="0">
                  <c:v>Contre la diarrhée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Feuil1!$B$13</c:f>
              <c:numCache>
                <c:formatCode>###0%</c:formatCode>
                <c:ptCount val="1"/>
                <c:pt idx="0">
                  <c:v>2.2008276017526026E-2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DA2-4D55-9C54-E08FD769DA38}"/>
            </c:ext>
          </c:extLst>
        </c:ser>
        <c:ser>
          <c:idx val="12"/>
          <c:order val="12"/>
          <c:tx>
            <c:strRef>
              <c:f>Feuil1!$A$14</c:f>
              <c:strCache>
                <c:ptCount val="1"/>
                <c:pt idx="0">
                  <c:v>Ostéoporose/Calcium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Feuil1!$B$14</c:f>
              <c:numCache>
                <c:formatCode>###0%</c:formatCode>
                <c:ptCount val="1"/>
                <c:pt idx="0">
                  <c:v>2.8860658625232526E-2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DA2-4D55-9C54-E08FD769DA38}"/>
            </c:ext>
          </c:extLst>
        </c:ser>
        <c:ser>
          <c:idx val="13"/>
          <c:order val="13"/>
          <c:tx>
            <c:strRef>
              <c:f>Feuil1!$A$15</c:f>
              <c:strCache>
                <c:ptCount val="1"/>
                <c:pt idx="0">
                  <c:v>Soigner les gaz</c:v>
                </c:pt>
              </c:strCache>
            </c:strRef>
          </c:tx>
          <c:spPr>
            <a:solidFill>
              <a:srgbClr val="FF7DC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Feuil1!$B$15</c:f>
              <c:numCache>
                <c:formatCode>###0%</c:formatCode>
                <c:ptCount val="1"/>
                <c:pt idx="0">
                  <c:v>4.0248076351893231E-2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DA2-4D55-9C54-E08FD769DA38}"/>
            </c:ext>
          </c:extLst>
        </c:ser>
        <c:ser>
          <c:idx val="14"/>
          <c:order val="14"/>
          <c:tx>
            <c:strRef>
              <c:f>Feuil1!$A$16</c:f>
              <c:strCache>
                <c:ptCount val="1"/>
                <c:pt idx="0">
                  <c:v>Contre la toux</c:v>
                </c:pt>
              </c:strCache>
            </c:strRef>
          </c:tx>
          <c:spPr>
            <a:solidFill>
              <a:srgbClr val="BD392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Feuil1!$B$16</c:f>
              <c:numCache>
                <c:formatCode>###0%</c:formatCode>
                <c:ptCount val="1"/>
                <c:pt idx="0">
                  <c:v>5.8262221226096584E-3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DA2-4D55-9C54-E08FD769DA38}"/>
            </c:ext>
          </c:extLst>
        </c:ser>
        <c:ser>
          <c:idx val="15"/>
          <c:order val="15"/>
          <c:tx>
            <c:strRef>
              <c:f>Feuil1!$A$17</c:f>
              <c:strCache>
                <c:ptCount val="1"/>
                <c:pt idx="0">
                  <c:v>Soigner les maux  de ventre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DA2-4D55-9C54-E08FD769DA38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Feuil1!$B$17</c:f>
              <c:numCache>
                <c:formatCode>###0%</c:formatCode>
                <c:ptCount val="1"/>
                <c:pt idx="0">
                  <c:v>2.17413003627305E-2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DA2-4D55-9C54-E08FD769DA38}"/>
            </c:ext>
          </c:extLst>
        </c:ser>
        <c:ser>
          <c:idx val="16"/>
          <c:order val="16"/>
          <c:tx>
            <c:strRef>
              <c:f>Feuil1!$A$18</c:f>
              <c:strCache>
                <c:ptCount val="1"/>
                <c:pt idx="0">
                  <c:v>Traitement d’allergie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Feuil1!$B$18</c:f>
              <c:numCache>
                <c:formatCode>###0%</c:formatCode>
                <c:ptCount val="1"/>
                <c:pt idx="0">
                  <c:v>4.1154824237647977E-2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8DA2-4D55-9C54-E08FD769DA38}"/>
            </c:ext>
          </c:extLst>
        </c:ser>
        <c:ser>
          <c:idx val="17"/>
          <c:order val="17"/>
          <c:tx>
            <c:strRef>
              <c:f>Feuil1!$A$19</c:f>
              <c:strCache>
                <c:ptCount val="1"/>
                <c:pt idx="0">
                  <c:v>Traitement de la fièvre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Feuil1!$B$19</c:f>
              <c:numCache>
                <c:formatCode>###0%</c:formatCode>
                <c:ptCount val="1"/>
                <c:pt idx="0">
                  <c:v>4.5553113633865903E-2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DA2-4D55-9C54-E08FD769DA38}"/>
            </c:ext>
          </c:extLst>
        </c:ser>
        <c:ser>
          <c:idx val="18"/>
          <c:order val="18"/>
          <c:tx>
            <c:strRef>
              <c:f>Feuil1!$A$20</c:f>
              <c:strCache>
                <c:ptCount val="1"/>
                <c:pt idx="0">
                  <c:v>Soigner le colon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Feuil1!$B$20</c:f>
              <c:numCache>
                <c:formatCode>###0%</c:formatCode>
                <c:ptCount val="1"/>
                <c:pt idx="0">
                  <c:v>0.19684033365986203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8DA2-4D55-9C54-E08FD769DA38}"/>
            </c:ext>
          </c:extLst>
        </c:ser>
        <c:ser>
          <c:idx val="19"/>
          <c:order val="19"/>
          <c:tx>
            <c:strRef>
              <c:f>Feuil1!$A$21</c:f>
              <c:strCache>
                <c:ptCount val="1"/>
                <c:pt idx="0">
                  <c:v>Soigner les maux  d'estomac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Feuil1!$B$21</c:f>
              <c:numCache>
                <c:formatCode>###0%</c:formatCode>
                <c:ptCount val="1"/>
                <c:pt idx="0">
                  <c:v>0.15093080814295043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8DA2-4D55-9C54-E08FD769DA38}"/>
            </c:ext>
          </c:extLst>
        </c:ser>
        <c:ser>
          <c:idx val="20"/>
          <c:order val="20"/>
          <c:tx>
            <c:strRef>
              <c:f>Feuil1!$A$22</c:f>
              <c:strCache>
                <c:ptCount val="1"/>
                <c:pt idx="0">
                  <c:v>Traitement de la grippe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Feuil1!$B$22</c:f>
              <c:numCache>
                <c:formatCode>###0%</c:formatCode>
                <c:ptCount val="1"/>
                <c:pt idx="0">
                  <c:v>0.33402933926492046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8DA2-4D55-9C54-E08FD769DA38}"/>
            </c:ext>
          </c:extLst>
        </c:ser>
        <c:dLbls/>
        <c:gapWidth val="182"/>
        <c:axId val="207300096"/>
        <c:axId val="207301632"/>
      </c:barChart>
      <c:catAx>
        <c:axId val="207300096"/>
        <c:scaling>
          <c:orientation val="minMax"/>
        </c:scaling>
        <c:delete val="1"/>
        <c:axPos val="l"/>
        <c:numFmt formatCode="General" sourceLinked="1"/>
        <c:tickLblPos val="nextTo"/>
        <c:crossAx val="207301632"/>
        <c:crosses val="autoZero"/>
        <c:auto val="1"/>
        <c:lblAlgn val="ctr"/>
        <c:lblOffset val="100"/>
      </c:catAx>
      <c:valAx>
        <c:axId val="207301632"/>
        <c:scaling>
          <c:orientation val="minMax"/>
        </c:scaling>
        <c:delete val="1"/>
        <c:axPos val="b"/>
        <c:numFmt formatCode="###0%" sourceLinked="1"/>
        <c:tickLblPos val="nextTo"/>
        <c:crossAx val="20730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438785778605891"/>
          <c:y val="0"/>
          <c:w val="0.43278646622971739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RAS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5.1900773906354412E-2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B9-4AD4-87B9-7D153B15AD2C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0.13823762236815948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B9-4AD4-87B9-7D153B15AD2C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Soigner le rhumatisme/Arthropathie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2.4038970639638342E-2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B9-4AD4-87B9-7D153B15AD2C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Soigner les douleurs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B9-4AD4-87B9-7D153B15AD2C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Remplacé les médicaments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B9-4AD4-87B9-7D153B15AD2C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Soigner le maux de tête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BB9-4AD4-87B9-7D153B15AD2C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Anti-diabète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4.4527150695548613E-2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BB9-4AD4-87B9-7D153B15AD2C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Contre la constipation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BB9-4AD4-87B9-7D153B15AD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BB9-4AD4-87B9-7D153B15AD2C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Soigner les règles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BB9-4AD4-87B9-7D153B15AD2C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Soigner les angines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78B83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BB9-4AD4-87B9-7D153B15AD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5.1900773906354412E-2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BB9-4AD4-87B9-7D153B15AD2C}"/>
            </c:ext>
          </c:extLst>
        </c:ser>
        <c:ser>
          <c:idx val="10"/>
          <c:order val="10"/>
          <c:tx>
            <c:strRef>
              <c:f>Feuil1!$A$12</c:f>
              <c:strCache>
                <c:ptCount val="1"/>
                <c:pt idx="0">
                  <c:v>Pour le régime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Feuil1!$B$12</c:f>
              <c:numCache>
                <c:formatCode>###0%</c:formatCode>
                <c:ptCount val="1"/>
                <c:pt idx="0">
                  <c:v>4.1822130047029629E-2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BB9-4AD4-87B9-7D153B15AD2C}"/>
            </c:ext>
          </c:extLst>
        </c:ser>
        <c:ser>
          <c:idx val="11"/>
          <c:order val="11"/>
          <c:tx>
            <c:strRef>
              <c:f>Feuil1!$A$13</c:f>
              <c:strCache>
                <c:ptCount val="1"/>
                <c:pt idx="0">
                  <c:v>Contre la diarrhée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Feuil1!$B$13</c:f>
              <c:numCache>
                <c:formatCode>###0%</c:formatCode>
                <c:ptCount val="1"/>
                <c:pt idx="0">
                  <c:v>4.4527150695548613E-2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BB9-4AD4-87B9-7D153B15AD2C}"/>
            </c:ext>
          </c:extLst>
        </c:ser>
        <c:ser>
          <c:idx val="12"/>
          <c:order val="12"/>
          <c:tx>
            <c:strRef>
              <c:f>Feuil1!$A$14</c:f>
              <c:strCache>
                <c:ptCount val="1"/>
                <c:pt idx="0">
                  <c:v>Ostéoporose/Calcium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Feuil1!$B$14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BB9-4AD4-87B9-7D153B15AD2C}"/>
            </c:ext>
          </c:extLst>
        </c:ser>
        <c:ser>
          <c:idx val="13"/>
          <c:order val="13"/>
          <c:tx>
            <c:strRef>
              <c:f>Feuil1!$A$15</c:f>
              <c:strCache>
                <c:ptCount val="1"/>
                <c:pt idx="0">
                  <c:v>Contre la toux</c:v>
                </c:pt>
              </c:strCache>
            </c:strRef>
          </c:tx>
          <c:spPr>
            <a:solidFill>
              <a:srgbClr val="BD392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Feuil1!$B$15</c:f>
              <c:numCache>
                <c:formatCode>###0%</c:formatCode>
                <c:ptCount val="1"/>
                <c:pt idx="0">
                  <c:v>0.11096301009132598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BB9-4AD4-87B9-7D153B15AD2C}"/>
            </c:ext>
          </c:extLst>
        </c:ser>
        <c:ser>
          <c:idx val="14"/>
          <c:order val="14"/>
          <c:tx>
            <c:strRef>
              <c:f>Feuil1!$A$16</c:f>
              <c:strCache>
                <c:ptCount val="1"/>
                <c:pt idx="0">
                  <c:v>Soigner les maux  de ventre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CC-4C97-8A54-E166CE3A8061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Feuil1!$B$16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BB9-4AD4-87B9-7D153B15AD2C}"/>
            </c:ext>
          </c:extLst>
        </c:ser>
        <c:ser>
          <c:idx val="15"/>
          <c:order val="15"/>
          <c:tx>
            <c:strRef>
              <c:f>Feuil1!$A$17</c:f>
              <c:strCache>
                <c:ptCount val="1"/>
                <c:pt idx="0">
                  <c:v>Traitement d’allergie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Feuil1!$B$17</c:f>
              <c:numCache>
                <c:formatCode>###0%</c:formatCode>
                <c:ptCount val="1"/>
                <c:pt idx="0">
                  <c:v>4.4527150695548613E-2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BB9-4AD4-87B9-7D153B15AD2C}"/>
            </c:ext>
          </c:extLst>
        </c:ser>
        <c:ser>
          <c:idx val="16"/>
          <c:order val="16"/>
          <c:tx>
            <c:strRef>
              <c:f>Feuil1!$A$18</c:f>
              <c:strCache>
                <c:ptCount val="1"/>
                <c:pt idx="0">
                  <c:v>Traitement de la fièvre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Feuil1!$B$18</c:f>
              <c:numCache>
                <c:formatCode>###0%</c:formatCode>
                <c:ptCount val="1"/>
                <c:pt idx="0">
                  <c:v>6.0007964156547522E-2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EBB9-4AD4-87B9-7D153B15AD2C}"/>
            </c:ext>
          </c:extLst>
        </c:ser>
        <c:ser>
          <c:idx val="17"/>
          <c:order val="17"/>
          <c:tx>
            <c:strRef>
              <c:f>Feuil1!$A$19</c:f>
              <c:strCache>
                <c:ptCount val="1"/>
                <c:pt idx="0">
                  <c:v>Soigner le colon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Feuil1!$B$19</c:f>
              <c:numCache>
                <c:formatCode>###0%</c:formatCode>
                <c:ptCount val="1"/>
                <c:pt idx="0">
                  <c:v>7.0177101275670686E-2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BB9-4AD4-87B9-7D153B15AD2C}"/>
            </c:ext>
          </c:extLst>
        </c:ser>
        <c:ser>
          <c:idx val="18"/>
          <c:order val="18"/>
          <c:tx>
            <c:strRef>
              <c:f>Feuil1!$A$20</c:f>
              <c:strCache>
                <c:ptCount val="1"/>
                <c:pt idx="0">
                  <c:v>Soigner les maux  d'estomac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Feuil1!$B$20</c:f>
              <c:numCache>
                <c:formatCode>###0%</c:formatCode>
                <c:ptCount val="1"/>
                <c:pt idx="0">
                  <c:v>0.25817880081218397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EBB9-4AD4-87B9-7D153B15AD2C}"/>
            </c:ext>
          </c:extLst>
        </c:ser>
        <c:ser>
          <c:idx val="19"/>
          <c:order val="19"/>
          <c:tx>
            <c:strRef>
              <c:f>Feuil1!$A$21</c:f>
              <c:strCache>
                <c:ptCount val="1"/>
                <c:pt idx="0">
                  <c:v>Traitement de la grippe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Feuil1!$B$21</c:f>
              <c:numCache>
                <c:formatCode>###0%</c:formatCode>
                <c:ptCount val="1"/>
                <c:pt idx="0">
                  <c:v>0.40937635743794293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EBB9-4AD4-87B9-7D153B15AD2C}"/>
            </c:ext>
          </c:extLst>
        </c:ser>
        <c:dLbls/>
        <c:gapWidth val="182"/>
        <c:axId val="207579008"/>
        <c:axId val="207580544"/>
      </c:barChart>
      <c:catAx>
        <c:axId val="207579008"/>
        <c:scaling>
          <c:orientation val="minMax"/>
        </c:scaling>
        <c:delete val="1"/>
        <c:axPos val="l"/>
        <c:numFmt formatCode="General" sourceLinked="1"/>
        <c:tickLblPos val="nextTo"/>
        <c:crossAx val="207580544"/>
        <c:crosses val="autoZero"/>
        <c:auto val="1"/>
        <c:lblAlgn val="ctr"/>
        <c:lblOffset val="100"/>
      </c:catAx>
      <c:valAx>
        <c:axId val="207580544"/>
        <c:scaling>
          <c:orientation val="minMax"/>
        </c:scaling>
        <c:delete val="1"/>
        <c:axPos val="b"/>
        <c:numFmt formatCode="###0%" sourceLinked="1"/>
        <c:tickLblPos val="nextTo"/>
        <c:crossAx val="20757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438785778605891"/>
          <c:y val="0"/>
          <c:w val="0.43278646622971739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RAS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1.3415800830942168E-2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29-431D-B6E9-B895BB1D0D8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0.19024000809443709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29-431D-B6E9-B895BB1D0D8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Soigner le rhumatisme/Arthropathie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1.152959805917125E-2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29-431D-B6E9-B895BB1D0D8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Soigner les douleurs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1.6509317974814666E-2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29-431D-B6E9-B895BB1D0D84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Remplacé les médicaments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1.88477649063306E-2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29-431D-B6E9-B895BB1D0D84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Soigner le maux de tête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1.1177989251536161E-2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29-431D-B6E9-B895BB1D0D84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Anti-diabète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2.0712488347032522E-2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29-431D-B6E9-B895BB1D0D84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Contre la constipation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929-431D-B6E9-B895BB1D0D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1.8509330598464272E-2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929-431D-B6E9-B895BB1D0D84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Soigner les règles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2.6262938762675773E-2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929-431D-B6E9-B895BB1D0D84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Soigner les angines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78B83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929-431D-B6E9-B895BB1D0D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5.9726120358465744E-3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929-431D-B6E9-B895BB1D0D84}"/>
            </c:ext>
          </c:extLst>
        </c:ser>
        <c:ser>
          <c:idx val="10"/>
          <c:order val="10"/>
          <c:tx>
            <c:strRef>
              <c:f>Feuil1!$A$12</c:f>
              <c:strCache>
                <c:ptCount val="1"/>
                <c:pt idx="0">
                  <c:v>Pour le régime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Feuil1!$B$12</c:f>
              <c:numCache>
                <c:formatCode>###0%</c:formatCode>
                <c:ptCount val="1"/>
                <c:pt idx="0">
                  <c:v>2.6965226818293268E-2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929-431D-B6E9-B895BB1D0D84}"/>
            </c:ext>
          </c:extLst>
        </c:ser>
        <c:ser>
          <c:idx val="11"/>
          <c:order val="11"/>
          <c:tx>
            <c:strRef>
              <c:f>Feuil1!$A$13</c:f>
              <c:strCache>
                <c:ptCount val="1"/>
                <c:pt idx="0">
                  <c:v>Contre la diarrhée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Feuil1!$B$13</c:f>
              <c:numCache>
                <c:formatCode>###0%</c:formatCode>
                <c:ptCount val="1"/>
                <c:pt idx="0">
                  <c:v>8.5973193488798009E-3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929-431D-B6E9-B895BB1D0D84}"/>
            </c:ext>
          </c:extLst>
        </c:ser>
        <c:ser>
          <c:idx val="12"/>
          <c:order val="12"/>
          <c:tx>
            <c:strRef>
              <c:f>Feuil1!$A$14</c:f>
              <c:strCache>
                <c:ptCount val="1"/>
                <c:pt idx="0">
                  <c:v>Ostéoporose/Calcium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Feuil1!$B$14</c:f>
              <c:numCache>
                <c:formatCode>###0%</c:formatCode>
                <c:ptCount val="1"/>
                <c:pt idx="0">
                  <c:v>1.2312220343126097E-2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929-431D-B6E9-B895BB1D0D84}"/>
            </c:ext>
          </c:extLst>
        </c:ser>
        <c:ser>
          <c:idx val="13"/>
          <c:order val="13"/>
          <c:tx>
            <c:strRef>
              <c:f>Feuil1!$A$15</c:f>
              <c:strCache>
                <c:ptCount val="1"/>
                <c:pt idx="0">
                  <c:v>Contre la toux</c:v>
                </c:pt>
              </c:strCache>
            </c:strRef>
          </c:tx>
          <c:spPr>
            <a:solidFill>
              <a:srgbClr val="BD392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Feuil1!$B$15</c:f>
              <c:numCache>
                <c:formatCode>###0%</c:formatCode>
                <c:ptCount val="1"/>
                <c:pt idx="0">
                  <c:v>3.0642161230017808E-2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929-431D-B6E9-B895BB1D0D84}"/>
            </c:ext>
          </c:extLst>
        </c:ser>
        <c:ser>
          <c:idx val="14"/>
          <c:order val="14"/>
          <c:tx>
            <c:strRef>
              <c:f>Feuil1!$A$16</c:f>
              <c:strCache>
                <c:ptCount val="1"/>
                <c:pt idx="0">
                  <c:v>Soigner les maux  de ventre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92-4276-B122-B426898886FB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Feuil1!$B$16</c:f>
              <c:numCache>
                <c:formatCode>###0%</c:formatCode>
                <c:ptCount val="1"/>
                <c:pt idx="0">
                  <c:v>2.9630618623861529E-2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929-431D-B6E9-B895BB1D0D84}"/>
            </c:ext>
          </c:extLst>
        </c:ser>
        <c:ser>
          <c:idx val="15"/>
          <c:order val="15"/>
          <c:tx>
            <c:strRef>
              <c:f>Feuil1!$A$17</c:f>
              <c:strCache>
                <c:ptCount val="1"/>
                <c:pt idx="0">
                  <c:v>Traitement d’allergie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Feuil1!$B$17</c:f>
              <c:numCache>
                <c:formatCode>###0%</c:formatCode>
                <c:ptCount val="1"/>
                <c:pt idx="0">
                  <c:v>2.7654390103670767E-2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929-431D-B6E9-B895BB1D0D84}"/>
            </c:ext>
          </c:extLst>
        </c:ser>
        <c:ser>
          <c:idx val="16"/>
          <c:order val="16"/>
          <c:tx>
            <c:strRef>
              <c:f>Feuil1!$A$18</c:f>
              <c:strCache>
                <c:ptCount val="1"/>
                <c:pt idx="0">
                  <c:v>Traitement de la fièvre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Feuil1!$B$18</c:f>
              <c:numCache>
                <c:formatCode>###0%</c:formatCode>
                <c:ptCount val="1"/>
                <c:pt idx="0">
                  <c:v>3.3954935866121985E-2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F929-431D-B6E9-B895BB1D0D84}"/>
            </c:ext>
          </c:extLst>
        </c:ser>
        <c:ser>
          <c:idx val="17"/>
          <c:order val="17"/>
          <c:tx>
            <c:strRef>
              <c:f>Feuil1!$A$19</c:f>
              <c:strCache>
                <c:ptCount val="1"/>
                <c:pt idx="0">
                  <c:v>Soigner le colon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Feuil1!$B$19</c:f>
              <c:numCache>
                <c:formatCode>###0%</c:formatCode>
                <c:ptCount val="1"/>
                <c:pt idx="0">
                  <c:v>0.15682768259248447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929-431D-B6E9-B895BB1D0D84}"/>
            </c:ext>
          </c:extLst>
        </c:ser>
        <c:ser>
          <c:idx val="18"/>
          <c:order val="18"/>
          <c:tx>
            <c:strRef>
              <c:f>Feuil1!$A$20</c:f>
              <c:strCache>
                <c:ptCount val="1"/>
                <c:pt idx="0">
                  <c:v>Soigner les maux  d'estomac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Feuil1!$B$20</c:f>
              <c:numCache>
                <c:formatCode>###0%</c:formatCode>
                <c:ptCount val="1"/>
                <c:pt idx="0">
                  <c:v>0.11862427084078474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F929-431D-B6E9-B895BB1D0D84}"/>
            </c:ext>
          </c:extLst>
        </c:ser>
        <c:ser>
          <c:idx val="19"/>
          <c:order val="19"/>
          <c:tx>
            <c:strRef>
              <c:f>Feuil1!$A$21</c:f>
              <c:strCache>
                <c:ptCount val="1"/>
                <c:pt idx="0">
                  <c:v>Traitement de la grippe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Feuil1!$B$21</c:f>
              <c:numCache>
                <c:formatCode>###0%</c:formatCode>
                <c:ptCount val="1"/>
                <c:pt idx="0">
                  <c:v>0.4204185830068079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F929-431D-B6E9-B895BB1D0D84}"/>
            </c:ext>
          </c:extLst>
        </c:ser>
        <c:dLbls/>
        <c:gapWidth val="182"/>
        <c:axId val="207837440"/>
        <c:axId val="207851520"/>
      </c:barChart>
      <c:catAx>
        <c:axId val="207837440"/>
        <c:scaling>
          <c:orientation val="minMax"/>
        </c:scaling>
        <c:delete val="1"/>
        <c:axPos val="l"/>
        <c:numFmt formatCode="General" sourceLinked="1"/>
        <c:tickLblPos val="nextTo"/>
        <c:crossAx val="207851520"/>
        <c:crosses val="autoZero"/>
        <c:auto val="1"/>
        <c:lblAlgn val="ctr"/>
        <c:lblOffset val="100"/>
      </c:catAx>
      <c:valAx>
        <c:axId val="207851520"/>
        <c:scaling>
          <c:orientation val="minMax"/>
        </c:scaling>
        <c:delete val="1"/>
        <c:axPos val="b"/>
        <c:numFmt formatCode="###0%" sourceLinked="1"/>
        <c:tickLblPos val="nextTo"/>
        <c:crossAx val="20783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438785778605891"/>
          <c:y val="0"/>
          <c:w val="0.43278646622971739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RAS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2.1845618761506775E-2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BA-4A50-9A23-0FFD53BFD9EA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0.17411554282426395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BA-4A50-9A23-0FFD53BFD9EA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Soigner le rhumatisme/Arthropathie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9.0784310976495218E-3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BA-4A50-9A23-0FFD53BFD9EA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Soigner les douleurs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6.9716456471377178E-3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BA-4A50-9A23-0FFD53BFD9EA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Remplacé les médicaments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7.5588742153777679E-3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BA-4A50-9A23-0FFD53BFD9EA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Soigner le maux de tête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1.7488311631503859E-2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BA-4A50-9A23-0FFD53BFD9EA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Anti-diabète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6.408645663400772E-3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BA-4A50-9A23-0FFD53BFD9EA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Contre la constipation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9BA-4A50-9A23-0FFD53BFD9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9.0350390285237007E-3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9BA-4A50-9A23-0FFD53BFD9EA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Soigner les règles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9BA-4A50-9A23-0FFD53BFD9EA}"/>
            </c:ext>
          </c:extLst>
        </c:ser>
        <c:ser>
          <c:idx val="9"/>
          <c:order val="9"/>
          <c:tx>
            <c:strRef>
              <c:f>Feuil1!$A$11</c:f>
              <c:strCache>
                <c:ptCount val="1"/>
                <c:pt idx="0">
                  <c:v>Soigner les angines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78B83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9BA-4A50-9A23-0FFD53BFD9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Feuil1!$B$11</c:f>
              <c:numCache>
                <c:formatCode>###0%</c:formatCode>
                <c:ptCount val="1"/>
                <c:pt idx="0">
                  <c:v>2.7971089899354075E-2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9BA-4A50-9A23-0FFD53BFD9EA}"/>
            </c:ext>
          </c:extLst>
        </c:ser>
        <c:ser>
          <c:idx val="10"/>
          <c:order val="10"/>
          <c:tx>
            <c:strRef>
              <c:f>Feuil1!$A$12</c:f>
              <c:strCache>
                <c:ptCount val="1"/>
                <c:pt idx="0">
                  <c:v>Pour le régime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Feuil1!$B$12</c:f>
              <c:numCache>
                <c:formatCode>###0%</c:formatCode>
                <c:ptCount val="1"/>
                <c:pt idx="0">
                  <c:v>4.0472839859958219E-3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9BA-4A50-9A23-0FFD53BFD9EA}"/>
            </c:ext>
          </c:extLst>
        </c:ser>
        <c:ser>
          <c:idx val="11"/>
          <c:order val="11"/>
          <c:tx>
            <c:strRef>
              <c:f>Feuil1!$A$13</c:f>
              <c:strCache>
                <c:ptCount val="1"/>
                <c:pt idx="0">
                  <c:v>Contre la diarrhée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Feuil1!$B$13</c:f>
              <c:numCache>
                <c:formatCode>###0%</c:formatCode>
                <c:ptCount val="1"/>
                <c:pt idx="0">
                  <c:v>2.645330512908654E-2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9BA-4A50-9A23-0FFD53BFD9EA}"/>
            </c:ext>
          </c:extLst>
        </c:ser>
        <c:ser>
          <c:idx val="12"/>
          <c:order val="12"/>
          <c:tx>
            <c:strRef>
              <c:f>Feuil1!$A$14</c:f>
              <c:strCache>
                <c:ptCount val="1"/>
                <c:pt idx="0">
                  <c:v>Ostéoporose/Calcium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Feuil1!$B$14</c:f>
              <c:numCache>
                <c:formatCode>###0%</c:formatCode>
                <c:ptCount val="1"/>
                <c:pt idx="0">
                  <c:v>2.5131251251273658E-2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9BA-4A50-9A23-0FFD53BFD9EA}"/>
            </c:ext>
          </c:extLst>
        </c:ser>
        <c:ser>
          <c:idx val="13"/>
          <c:order val="13"/>
          <c:tx>
            <c:strRef>
              <c:f>Feuil1!$A$15</c:f>
              <c:strCache>
                <c:ptCount val="1"/>
                <c:pt idx="0">
                  <c:v>Contre la toux</c:v>
                </c:pt>
              </c:strCache>
            </c:strRef>
          </c:tx>
          <c:spPr>
            <a:solidFill>
              <a:srgbClr val="BD392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Feuil1!$B$15</c:f>
              <c:numCache>
                <c:formatCode>###0%</c:formatCode>
                <c:ptCount val="1"/>
                <c:pt idx="0">
                  <c:v>1.8857864840568773E-2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9BA-4A50-9A23-0FFD53BFD9EA}"/>
            </c:ext>
          </c:extLst>
        </c:ser>
        <c:ser>
          <c:idx val="14"/>
          <c:order val="14"/>
          <c:tx>
            <c:strRef>
              <c:f>Feuil1!$A$16</c:f>
              <c:strCache>
                <c:ptCount val="1"/>
                <c:pt idx="0">
                  <c:v>Soigner les maux  de ventre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00-4308-B839-D6B00FF82CDE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Feuil1!$B$16</c:f>
              <c:numCache>
                <c:formatCode>###0%</c:formatCode>
                <c:ptCount val="1"/>
                <c:pt idx="0">
                  <c:v>2.5273123397878908E-2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9BA-4A50-9A23-0FFD53BFD9EA}"/>
            </c:ext>
          </c:extLst>
        </c:ser>
        <c:ser>
          <c:idx val="15"/>
          <c:order val="15"/>
          <c:tx>
            <c:strRef>
              <c:f>Feuil1!$A$17</c:f>
              <c:strCache>
                <c:ptCount val="1"/>
                <c:pt idx="0">
                  <c:v>Traitement d’allergie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Feuil1!$B$17</c:f>
              <c:numCache>
                <c:formatCode>###0%</c:formatCode>
                <c:ptCount val="1"/>
                <c:pt idx="0">
                  <c:v>3.4995335868500246E-2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9BA-4A50-9A23-0FFD53BFD9EA}"/>
            </c:ext>
          </c:extLst>
        </c:ser>
        <c:ser>
          <c:idx val="16"/>
          <c:order val="16"/>
          <c:tx>
            <c:strRef>
              <c:f>Feuil1!$A$18</c:f>
              <c:strCache>
                <c:ptCount val="1"/>
                <c:pt idx="0">
                  <c:v>Traitement de la fièvre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Feuil1!$B$18</c:f>
              <c:numCache>
                <c:formatCode>###0%</c:formatCode>
                <c:ptCount val="1"/>
                <c:pt idx="0">
                  <c:v>3.5422316161605336E-2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9BA-4A50-9A23-0FFD53BFD9EA}"/>
            </c:ext>
          </c:extLst>
        </c:ser>
        <c:ser>
          <c:idx val="17"/>
          <c:order val="17"/>
          <c:tx>
            <c:strRef>
              <c:f>Feuil1!$A$19</c:f>
              <c:strCache>
                <c:ptCount val="1"/>
                <c:pt idx="0">
                  <c:v>Soigner le colon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Feuil1!$B$19</c:f>
              <c:numCache>
                <c:formatCode>###0%</c:formatCode>
                <c:ptCount val="1"/>
                <c:pt idx="0">
                  <c:v>0.10538656997066466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9BA-4A50-9A23-0FFD53BFD9EA}"/>
            </c:ext>
          </c:extLst>
        </c:ser>
        <c:ser>
          <c:idx val="18"/>
          <c:order val="18"/>
          <c:tx>
            <c:strRef>
              <c:f>Feuil1!$A$20</c:f>
              <c:strCache>
                <c:ptCount val="1"/>
                <c:pt idx="0">
                  <c:v>Soigner les maux  d'estomac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Feuil1!$B$20</c:f>
              <c:numCache>
                <c:formatCode>###0%</c:formatCode>
                <c:ptCount val="1"/>
                <c:pt idx="0">
                  <c:v>0.16419430198695223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79BA-4A50-9A23-0FFD53BFD9EA}"/>
            </c:ext>
          </c:extLst>
        </c:ser>
        <c:ser>
          <c:idx val="19"/>
          <c:order val="19"/>
          <c:tx>
            <c:strRef>
              <c:f>Feuil1!$A$21</c:f>
              <c:strCache>
                <c:ptCount val="1"/>
                <c:pt idx="0">
                  <c:v>Traitement de la grippe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Feuil1!$B$21</c:f>
              <c:numCache>
                <c:formatCode>###0%</c:formatCode>
                <c:ptCount val="1"/>
                <c:pt idx="0">
                  <c:v>0.45949918993171085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79BA-4A50-9A23-0FFD53BFD9EA}"/>
            </c:ext>
          </c:extLst>
        </c:ser>
        <c:dLbls/>
        <c:gapWidth val="182"/>
        <c:axId val="208083584"/>
        <c:axId val="208093568"/>
      </c:barChart>
      <c:catAx>
        <c:axId val="208083584"/>
        <c:scaling>
          <c:orientation val="minMax"/>
        </c:scaling>
        <c:delete val="1"/>
        <c:axPos val="l"/>
        <c:numFmt formatCode="General" sourceLinked="1"/>
        <c:tickLblPos val="nextTo"/>
        <c:crossAx val="208093568"/>
        <c:crosses val="autoZero"/>
        <c:auto val="1"/>
        <c:lblAlgn val="ctr"/>
        <c:lblOffset val="100"/>
      </c:catAx>
      <c:valAx>
        <c:axId val="208093568"/>
        <c:scaling>
          <c:orientation val="minMax"/>
        </c:scaling>
        <c:delete val="1"/>
        <c:axPos val="b"/>
        <c:numFmt formatCode="###0%" sourceLinked="1"/>
        <c:tickLblPos val="nextTo"/>
        <c:crossAx val="20808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3.3398307981131331E-2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1.4376030037250248E-2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4CE-49AC-9D2A-E5BE0002FF1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1.7032459294445468E-2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4CE-49AC-9D2A-E5BE0002FF1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2.0634854217676496E-2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4CE-49AC-9D2A-E5BE0002FF17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2.1921971885993499E-2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4CE-49AC-9D2A-E5BE0002FF17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7.0836031878005828E-2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4CE-49AC-9D2A-E5BE0002FF17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0.16306293169810598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4CE-49AC-9D2A-E5BE0002FF17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94CE-49AC-9D2A-E5BE0002FF17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CE-49AC-9D2A-E5BE0002FF17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0.77042995271797665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4CE-49AC-9D2A-E5BE0002FF17}"/>
            </c:ext>
          </c:extLst>
        </c:ser>
        <c:dLbls/>
        <c:gapWidth val="182"/>
        <c:axId val="208213504"/>
        <c:axId val="208215040"/>
      </c:barChart>
      <c:catAx>
        <c:axId val="208213504"/>
        <c:scaling>
          <c:orientation val="minMax"/>
        </c:scaling>
        <c:delete val="1"/>
        <c:axPos val="l"/>
        <c:numFmt formatCode="General" sourceLinked="1"/>
        <c:tickLblPos val="nextTo"/>
        <c:crossAx val="208215040"/>
        <c:crosses val="autoZero"/>
        <c:auto val="1"/>
        <c:lblAlgn val="ctr"/>
        <c:lblOffset val="100"/>
      </c:catAx>
      <c:valAx>
        <c:axId val="208215040"/>
        <c:scaling>
          <c:orientation val="minMax"/>
        </c:scaling>
        <c:delete val="1"/>
        <c:axPos val="b"/>
        <c:numFmt formatCode="0%" sourceLinked="1"/>
        <c:tickLblPos val="nextTo"/>
        <c:crossAx val="20821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3.4015132282490167E-2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2E-486B-A2B3-5B7015F19705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8.1588425572947723E-3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2E-486B-A2B3-5B7015F19705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2.3890229478640519E-2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2E-486B-A2B3-5B7015F19705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3.0205050221872795E-2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2E-486B-A2B3-5B7015F19705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2.1924028571401737E-2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2E-486B-A2B3-5B7015F19705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7.813519049387449E-2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2E-486B-A2B3-5B7015F19705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0.17792515748958795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2E-486B-A2B3-5B7015F19705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C2E-486B-A2B3-5B7015F19705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2E-486B-A2B3-5B7015F19705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0.72958239460546326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C2E-486B-A2B3-5B7015F19705}"/>
            </c:ext>
          </c:extLst>
        </c:ser>
        <c:dLbls/>
        <c:gapWidth val="182"/>
        <c:axId val="208522624"/>
        <c:axId val="208405632"/>
      </c:barChart>
      <c:catAx>
        <c:axId val="208522624"/>
        <c:scaling>
          <c:orientation val="minMax"/>
        </c:scaling>
        <c:delete val="1"/>
        <c:axPos val="l"/>
        <c:numFmt formatCode="General" sourceLinked="1"/>
        <c:tickLblPos val="nextTo"/>
        <c:crossAx val="208405632"/>
        <c:crosses val="autoZero"/>
        <c:auto val="1"/>
        <c:lblAlgn val="ctr"/>
        <c:lblOffset val="100"/>
      </c:catAx>
      <c:valAx>
        <c:axId val="208405632"/>
        <c:scaling>
          <c:orientation val="minMax"/>
        </c:scaling>
        <c:delete val="1"/>
        <c:axPos val="b"/>
        <c:numFmt formatCode="0%" sourceLinked="1"/>
        <c:tickLblPos val="nextTo"/>
        <c:crossAx val="20852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1.9112007823697107E-2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CF-4FA8-B7B6-104D7016C75D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1.3364437873697534E-2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CF-4FA8-B7B6-104D7016C75D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1.6050894835504734E-2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CF-4FA8-B7B6-104D7016C75D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1.843012855135772E-2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CF-4FA8-B7B6-104D7016C75D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1.316031176358568E-2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CF-4FA8-B7B6-104D7016C75D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5.8464781114571637E-2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CF-4FA8-B7B6-104D7016C75D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0.15955157506730253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CF-4FA8-B7B6-104D7016C75D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9CF-4FA8-B7B6-104D7016C75D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CF-4FA8-B7B6-104D7016C75D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0.79274109543889471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9CF-4FA8-B7B6-104D7016C75D}"/>
            </c:ext>
          </c:extLst>
        </c:ser>
        <c:dLbls/>
        <c:gapWidth val="182"/>
        <c:axId val="208614528"/>
        <c:axId val="208616064"/>
      </c:barChart>
      <c:catAx>
        <c:axId val="208614528"/>
        <c:scaling>
          <c:orientation val="minMax"/>
        </c:scaling>
        <c:delete val="1"/>
        <c:axPos val="l"/>
        <c:numFmt formatCode="General" sourceLinked="1"/>
        <c:tickLblPos val="nextTo"/>
        <c:crossAx val="208616064"/>
        <c:crosses val="autoZero"/>
        <c:auto val="1"/>
        <c:lblAlgn val="ctr"/>
        <c:lblOffset val="100"/>
      </c:catAx>
      <c:valAx>
        <c:axId val="208616064"/>
        <c:scaling>
          <c:orientation val="minMax"/>
        </c:scaling>
        <c:delete val="1"/>
        <c:axPos val="b"/>
        <c:numFmt formatCode="0%" sourceLinked="1"/>
        <c:tickLblPos val="nextTo"/>
        <c:crossAx val="20861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1.8684299695215602E-2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5F-4809-9E01-84448374EBD8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1.8186312058158766E-2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5F-4809-9E01-84448374EBD8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2.0729638399836745E-2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5F-4809-9E01-84448374EBD8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2.8939215273526317E-2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5F-4809-9E01-84448374EBD8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5.4923805273547184E-2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5F-4809-9E01-84448374EBD8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0.11743381709069015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5F-4809-9E01-84448374EBD8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0.17628887345744221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5F-4809-9E01-84448374EBD8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95F-4809-9E01-84448374EBD8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5F-4809-9E01-84448374EBD8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0.68639238398387969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95F-4809-9E01-84448374EBD8}"/>
            </c:ext>
          </c:extLst>
        </c:ser>
        <c:dLbls/>
        <c:gapWidth val="182"/>
        <c:axId val="208702080"/>
        <c:axId val="208732544"/>
      </c:barChart>
      <c:catAx>
        <c:axId val="208702080"/>
        <c:scaling>
          <c:orientation val="minMax"/>
        </c:scaling>
        <c:delete val="1"/>
        <c:axPos val="l"/>
        <c:numFmt formatCode="General" sourceLinked="1"/>
        <c:tickLblPos val="nextTo"/>
        <c:crossAx val="208732544"/>
        <c:crosses val="autoZero"/>
        <c:auto val="1"/>
        <c:lblAlgn val="ctr"/>
        <c:lblOffset val="100"/>
      </c:catAx>
      <c:valAx>
        <c:axId val="208732544"/>
        <c:scaling>
          <c:orientation val="minMax"/>
        </c:scaling>
        <c:delete val="1"/>
        <c:axPos val="b"/>
        <c:numFmt formatCode="0%" sourceLinked="1"/>
        <c:tickLblPos val="nextTo"/>
        <c:crossAx val="20870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11743115558022878"/>
          <c:y val="8.4757073197642918E-2"/>
          <c:w val="0.84678861332308553"/>
          <c:h val="0.78580073372254855"/>
        </c:manualLayout>
      </c:layout>
      <c:scatterChart>
        <c:scatterStyle val="lineMarker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Lbls>
            <c:dLbl>
              <c:idx val="0"/>
              <c:layout>
                <c:manualLayout>
                  <c:x val="-9.3015181839816025E-2"/>
                  <c:y val="3.5929822973125747E-2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Centre hospitalo-universitaire (CHU)/ Entreprise(EPH)</a:t>
                    </a:r>
                  </a:p>
                </c:rich>
              </c:tx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A0-47E3-AD01-657205DF72F5}"/>
                </c:ext>
              </c:extLst>
            </c:dLbl>
            <c:dLbl>
              <c:idx val="1"/>
              <c:layout>
                <c:manualLayout>
                  <c:x val="-0.21438674603224483"/>
                  <c:y val="1.5876750086216175E-3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Centre de santé/ Centre municipal de santé</a:t>
                    </a:r>
                  </a:p>
                </c:rich>
              </c:tx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A0-47E3-AD01-657205DF72F5}"/>
                </c:ext>
              </c:extLst>
            </c:dLbl>
            <c:dLbl>
              <c:idx val="2"/>
              <c:layout>
                <c:manualLayout>
                  <c:x val="-4.8590020364082998E-2"/>
                  <c:y val="1.57192975507423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Polyclinique</a:t>
                    </a:r>
                  </a:p>
                </c:rich>
              </c:tx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A0-47E3-AD01-657205DF72F5}"/>
                </c:ext>
              </c:extLst>
            </c:dLbl>
            <c:dLbl>
              <c:idx val="3"/>
              <c:layout>
                <c:manualLayout>
                  <c:x val="-6.8026028509716188E-2"/>
                  <c:y val="-1.57192975507425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F4B183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4B183"/>
                        </a:solidFill>
                      </a:rPr>
                      <a:t>Non scolarisé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A0-47E3-AD01-657205DF72F5}"/>
                </c:ext>
              </c:extLst>
            </c:dLbl>
            <c:dLbl>
              <c:idx val="4"/>
              <c:layout>
                <c:manualLayout>
                  <c:x val="-4.7201734067966399E-2"/>
                  <c:y val="-1.34736836149221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F4B183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4B183"/>
                        </a:solidFill>
                      </a:rPr>
                      <a:t>Primaire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A0-47E3-AD01-657205DF72F5}"/>
                </c:ext>
              </c:extLst>
            </c:dLbl>
            <c:dLbl>
              <c:idx val="5"/>
              <c:layout>
                <c:manualLayout>
                  <c:x val="-3.4707157402916439E-2"/>
                  <c:y val="-1.57192975507424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F4B183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4B183"/>
                        </a:solidFill>
                      </a:rPr>
                      <a:t>Moyen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A0-47E3-AD01-657205DF72F5}"/>
                </c:ext>
              </c:extLst>
            </c:dLbl>
            <c:dLbl>
              <c:idx val="6"/>
              <c:layout>
                <c:manualLayout>
                  <c:x val="-5.2754879252432989E-2"/>
                  <c:y val="-1.79649114865630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F4B183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4B183"/>
                        </a:solidFill>
                      </a:rPr>
                      <a:t>Secondaire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A0-47E3-AD01-657205DF72F5}"/>
                </c:ext>
              </c:extLst>
            </c:dLbl>
            <c:dLbl>
              <c:idx val="7"/>
              <c:layout>
                <c:manualLayout>
                  <c:x val="-7.3579173694182917E-2"/>
                  <c:y val="-2.02105254223831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F4B183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F4B183"/>
                        </a:solidFill>
                      </a:rPr>
                      <a:t>Supérieur/ universitaire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A0-47E3-AD01-657205DF7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B0F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Feuil2!$B$1:$B$8</c:f>
              <c:numCache>
                <c:formatCode>General</c:formatCode>
                <c:ptCount val="8"/>
                <c:pt idx="0">
                  <c:v>-6.3000001013278975E-2</c:v>
                </c:pt>
                <c:pt idx="1">
                  <c:v>-3.7000000476837172E-2</c:v>
                </c:pt>
                <c:pt idx="2">
                  <c:v>0.11200000345706942</c:v>
                </c:pt>
                <c:pt idx="3">
                  <c:v>-0.14800000190734866</c:v>
                </c:pt>
                <c:pt idx="4">
                  <c:v>-6.7000001668930068E-2</c:v>
                </c:pt>
                <c:pt idx="5">
                  <c:v>-2.899999916553498E-2</c:v>
                </c:pt>
                <c:pt idx="6">
                  <c:v>7.5000002980232253E-2</c:v>
                </c:pt>
                <c:pt idx="7">
                  <c:v>9.0000003576278728E-2</c:v>
                </c:pt>
              </c:numCache>
            </c:numRef>
          </c:xVal>
          <c:yVal>
            <c:numRef>
              <c:f>Feuil2!$C$1:$C$8</c:f>
              <c:numCache>
                <c:formatCode>General</c:formatCode>
                <c:ptCount val="8"/>
                <c:pt idx="0">
                  <c:v>-1.8999999389052395E-2</c:v>
                </c:pt>
                <c:pt idx="1">
                  <c:v>7.100000232458116E-2</c:v>
                </c:pt>
                <c:pt idx="2">
                  <c:v>-4.9999998882412919E-3</c:v>
                </c:pt>
                <c:pt idx="3">
                  <c:v>-1.200000010430813E-2</c:v>
                </c:pt>
                <c:pt idx="4">
                  <c:v>2.8000000864267356E-2</c:v>
                </c:pt>
                <c:pt idx="5">
                  <c:v>-6.0000000521540668E-3</c:v>
                </c:pt>
                <c:pt idx="6">
                  <c:v>-4.500000178813935E-2</c:v>
                </c:pt>
                <c:pt idx="7">
                  <c:v>4.3000001460313804E-2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8-92A0-47E3-AD01-657205DF72F5}"/>
            </c:ext>
          </c:extLst>
        </c:ser>
        <c:dLbls/>
        <c:axId val="100260096"/>
        <c:axId val="100323712"/>
      </c:scatterChart>
      <c:valAx>
        <c:axId val="10026009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Axe Horizontal F 1</a:t>
                </a:r>
              </a:p>
            </c:rich>
          </c:tx>
          <c:layout>
            <c:manualLayout>
              <c:xMode val="edge"/>
              <c:yMode val="edge"/>
              <c:x val="0.449999994534306"/>
              <c:y val="0.94276089215589376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23712"/>
        <c:crosses val="autoZero"/>
        <c:crossBetween val="midCat"/>
      </c:valAx>
      <c:valAx>
        <c:axId val="100323712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Axe Vertical F 2</a:t>
                </a:r>
              </a:p>
            </c:rich>
          </c:tx>
          <c:layout>
            <c:manualLayout>
              <c:xMode val="edge"/>
              <c:yMode val="edge"/>
              <c:x val="1.1458281067633701E-2"/>
              <c:y val="0.3922558854093268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260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2.4236269425532336E-2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56-42CE-8622-F71B7B376A3D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3.8224514476137721E-2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56-42CE-8622-F71B7B376A3D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2.8864709990782427E-2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56-42CE-8622-F71B7B376A3D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1.7027725111270278E-2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56-42CE-8622-F71B7B376A3D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2.4280468516789753E-2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56-42CE-8622-F71B7B376A3D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6.1750275201607106E-2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56-42CE-8622-F71B7B376A3D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0.15649559583332326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56-42CE-8622-F71B7B376A3D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356-42CE-8622-F71B7B376A3D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56-42CE-8622-F71B7B376A3D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0.73777036498614035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56-42CE-8622-F71B7B376A3D}"/>
            </c:ext>
          </c:extLst>
        </c:ser>
        <c:dLbls/>
        <c:gapWidth val="182"/>
        <c:axId val="208929152"/>
        <c:axId val="208930688"/>
      </c:barChart>
      <c:catAx>
        <c:axId val="208929152"/>
        <c:scaling>
          <c:orientation val="minMax"/>
        </c:scaling>
        <c:delete val="1"/>
        <c:axPos val="l"/>
        <c:numFmt formatCode="General" sourceLinked="1"/>
        <c:tickLblPos val="nextTo"/>
        <c:crossAx val="208930688"/>
        <c:crosses val="autoZero"/>
        <c:auto val="1"/>
        <c:lblAlgn val="ctr"/>
        <c:lblOffset val="100"/>
      </c:catAx>
      <c:valAx>
        <c:axId val="208930688"/>
        <c:scaling>
          <c:orientation val="minMax"/>
        </c:scaling>
        <c:delete val="1"/>
        <c:axPos val="b"/>
        <c:numFmt formatCode="0%" sourceLinked="1"/>
        <c:tickLblPos val="nextTo"/>
        <c:crossAx val="20892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1.1369145052159125E-2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DB-4EA7-A18C-1065F501DC19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DB-4EA7-A18C-1065F501DC19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DB-4EA7-A18C-1065F501DC19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1.4787698671684574E-2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DB-4EA7-A18C-1065F501DC19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3.4960295910887555E-2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DB-4EA7-A18C-1065F501DC19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8.1788454517569165E-2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DB-4EA7-A18C-1065F501DC19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0.15867883241642433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DB-4EA7-A18C-1065F501DC19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ADB-4EA7-A18C-1065F501DC19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DB-4EA7-A18C-1065F501DC19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0.79894746355838631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ADB-4EA7-A18C-1065F501DC19}"/>
            </c:ext>
          </c:extLst>
        </c:ser>
        <c:dLbls/>
        <c:gapWidth val="182"/>
        <c:axId val="209028992"/>
        <c:axId val="209030528"/>
      </c:barChart>
      <c:catAx>
        <c:axId val="209028992"/>
        <c:scaling>
          <c:orientation val="minMax"/>
        </c:scaling>
        <c:delete val="1"/>
        <c:axPos val="l"/>
        <c:numFmt formatCode="General" sourceLinked="1"/>
        <c:tickLblPos val="nextTo"/>
        <c:crossAx val="209030528"/>
        <c:crosses val="autoZero"/>
        <c:auto val="1"/>
        <c:lblAlgn val="ctr"/>
        <c:lblOffset val="100"/>
      </c:catAx>
      <c:valAx>
        <c:axId val="209030528"/>
        <c:scaling>
          <c:orientation val="minMax"/>
        </c:scaling>
        <c:delete val="1"/>
        <c:axPos val="b"/>
        <c:numFmt formatCode="0%" sourceLinked="1"/>
        <c:tickLblPos val="nextTo"/>
        <c:crossAx val="20902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8.1279563625863208E-3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AC-4111-9675-15E570602D15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8.1279563625863208E-3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AC-4111-9675-15E570602D15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7.6109836759619852E-3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AC-4111-9675-15E570602D15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1.8735017798087963E-2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AC-4111-9675-15E570602D15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AC-4111-9675-15E570602D15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3.178165442959284E-2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AC-4111-9675-15E570602D15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0.17774405925324505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AC-4111-9675-15E570602D15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EAC-4111-9675-15E570602D15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AC-4111-9675-15E570602D15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0.86612382316328673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EAC-4111-9675-15E570602D15}"/>
            </c:ext>
          </c:extLst>
        </c:ser>
        <c:dLbls/>
        <c:gapWidth val="182"/>
        <c:axId val="209170432"/>
        <c:axId val="209171968"/>
      </c:barChart>
      <c:catAx>
        <c:axId val="209170432"/>
        <c:scaling>
          <c:orientation val="minMax"/>
        </c:scaling>
        <c:delete val="1"/>
        <c:axPos val="l"/>
        <c:numFmt formatCode="General" sourceLinked="1"/>
        <c:tickLblPos val="nextTo"/>
        <c:crossAx val="209171968"/>
        <c:crosses val="autoZero"/>
        <c:auto val="1"/>
        <c:lblAlgn val="ctr"/>
        <c:lblOffset val="100"/>
      </c:catAx>
      <c:valAx>
        <c:axId val="209171968"/>
        <c:scaling>
          <c:orientation val="minMax"/>
        </c:scaling>
        <c:delete val="1"/>
        <c:axPos val="b"/>
        <c:numFmt formatCode="0%" sourceLinked="1"/>
        <c:tickLblPos val="nextTo"/>
        <c:crossAx val="20917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D7-41BE-9930-3D767D99AB7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D7-41BE-9930-3D767D99AB7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D7-41BE-9930-3D767D99AB7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D7-41BE-9930-3D767D99AB77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D7-41BE-9930-3D767D99AB77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0.15135217921326397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4D7-41BE-9930-3D767D99AB77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3.8258907182528425E-2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D7-41BE-9930-3D767D99AB77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4D7-41BE-9930-3D767D99AB77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D7-41BE-9930-3D767D99AB77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0.89317497148228453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4D7-41BE-9930-3D767D99AB77}"/>
            </c:ext>
          </c:extLst>
        </c:ser>
        <c:dLbls/>
        <c:gapWidth val="182"/>
        <c:axId val="209380864"/>
        <c:axId val="209382400"/>
      </c:barChart>
      <c:catAx>
        <c:axId val="209380864"/>
        <c:scaling>
          <c:orientation val="minMax"/>
        </c:scaling>
        <c:delete val="1"/>
        <c:axPos val="l"/>
        <c:numFmt formatCode="General" sourceLinked="1"/>
        <c:tickLblPos val="nextTo"/>
        <c:crossAx val="209382400"/>
        <c:crosses val="autoZero"/>
        <c:auto val="1"/>
        <c:lblAlgn val="ctr"/>
        <c:lblOffset val="100"/>
      </c:catAx>
      <c:valAx>
        <c:axId val="209382400"/>
        <c:scaling>
          <c:orientation val="minMax"/>
        </c:scaling>
        <c:delete val="1"/>
        <c:axPos val="b"/>
        <c:numFmt formatCode="0%" sourceLinked="1"/>
        <c:tickLblPos val="nextTo"/>
        <c:crossAx val="20938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1.2772678041780967E-2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8C-4546-8059-3FA62A7A4A7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1.110990417164847E-2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8C-4546-8059-3FA62A7A4A7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2.0021733272999675E-2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8C-4546-8059-3FA62A7A4A7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9.1194693304083932E-3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8C-4546-8059-3FA62A7A4A70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3.168746818495189E-2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8C-4546-8059-3FA62A7A4A70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8.2796102706206701E-2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8C-4546-8059-3FA62A7A4A70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0.1413034596931996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C-4546-8059-3FA62A7A4A70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98C-4546-8059-3FA62A7A4A70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C-4546-8059-3FA62A7A4A70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0.7513872279237428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98C-4546-8059-3FA62A7A4A70}"/>
            </c:ext>
          </c:extLst>
        </c:ser>
        <c:dLbls/>
        <c:gapWidth val="182"/>
        <c:axId val="209398784"/>
        <c:axId val="209408768"/>
      </c:barChart>
      <c:catAx>
        <c:axId val="209398784"/>
        <c:scaling>
          <c:orientation val="minMax"/>
        </c:scaling>
        <c:delete val="1"/>
        <c:axPos val="l"/>
        <c:numFmt formatCode="General" sourceLinked="1"/>
        <c:tickLblPos val="nextTo"/>
        <c:crossAx val="209408768"/>
        <c:crosses val="autoZero"/>
        <c:auto val="1"/>
        <c:lblAlgn val="ctr"/>
        <c:lblOffset val="100"/>
      </c:catAx>
      <c:valAx>
        <c:axId val="209408768"/>
        <c:scaling>
          <c:orientation val="minMax"/>
        </c:scaling>
        <c:delete val="1"/>
        <c:axPos val="b"/>
        <c:numFmt formatCode="0%" sourceLinked="1"/>
        <c:tickLblPos val="nextTo"/>
        <c:crossAx val="20939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1.5283312144418217E-2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DD-4075-90B8-A951F9A5944A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2.8412804168285954E-2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DD-4075-90B8-A951F9A5944A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2.5725528099271543E-2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DD-4075-90B8-A951F9A5944A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DD-4075-90B8-A951F9A5944A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3.2448273192099558E-2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DD-4075-90B8-A951F9A5944A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5.1817398693269914E-2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ADD-4075-90B8-A951F9A5944A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0.17140097074823837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ADD-4075-90B8-A951F9A5944A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ADD-4075-90B8-A951F9A5944A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DD-4075-90B8-A951F9A5944A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0.80265605243033233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ADD-4075-90B8-A951F9A5944A}"/>
            </c:ext>
          </c:extLst>
        </c:ser>
        <c:dLbls/>
        <c:gapWidth val="182"/>
        <c:axId val="209613568"/>
        <c:axId val="209615104"/>
      </c:barChart>
      <c:catAx>
        <c:axId val="209613568"/>
        <c:scaling>
          <c:orientation val="minMax"/>
        </c:scaling>
        <c:delete val="1"/>
        <c:axPos val="l"/>
        <c:numFmt formatCode="General" sourceLinked="1"/>
        <c:tickLblPos val="nextTo"/>
        <c:crossAx val="209615104"/>
        <c:crosses val="autoZero"/>
        <c:auto val="1"/>
        <c:lblAlgn val="ctr"/>
        <c:lblOffset val="100"/>
      </c:catAx>
      <c:valAx>
        <c:axId val="209615104"/>
        <c:scaling>
          <c:orientation val="minMax"/>
        </c:scaling>
        <c:delete val="1"/>
        <c:axPos val="b"/>
        <c:numFmt formatCode="0%" sourceLinked="1"/>
        <c:tickLblPos val="nextTo"/>
        <c:crossAx val="20961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1.2994321440001223E-2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A0-473B-83C9-6B79AB26F14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7.5193563307042483E-3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A0-473B-83C9-6B79AB26F14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1.5226714926921257E-2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A0-473B-83C9-6B79AB26F14B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1.7294270383587107E-2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A0-473B-83C9-6B79AB26F14B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8.9956760803061274E-3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A0-473B-83C9-6B79AB26F14B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3.7337007575074112E-2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A0-473B-83C9-6B79AB26F14B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0.16863675217343074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A0-473B-83C9-6B79AB26F14B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BA0-473B-83C9-6B79AB26F14B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A0-473B-83C9-6B79AB26F14B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0.82697186575829362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BA0-473B-83C9-6B79AB26F14B}"/>
            </c:ext>
          </c:extLst>
        </c:ser>
        <c:dLbls/>
        <c:gapWidth val="182"/>
        <c:axId val="210929920"/>
        <c:axId val="210948096"/>
      </c:barChart>
      <c:catAx>
        <c:axId val="210929920"/>
        <c:scaling>
          <c:orientation val="minMax"/>
        </c:scaling>
        <c:delete val="1"/>
        <c:axPos val="l"/>
        <c:numFmt formatCode="General" sourceLinked="1"/>
        <c:tickLblPos val="nextTo"/>
        <c:crossAx val="210948096"/>
        <c:crosses val="autoZero"/>
        <c:auto val="1"/>
        <c:lblAlgn val="ctr"/>
        <c:lblOffset val="100"/>
      </c:catAx>
      <c:valAx>
        <c:axId val="210948096"/>
        <c:scaling>
          <c:orientation val="minMax"/>
        </c:scaling>
        <c:delete val="1"/>
        <c:axPos val="b"/>
        <c:numFmt formatCode="0%" sourceLinked="1"/>
        <c:tickLblPos val="nextTo"/>
        <c:crossAx val="21092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4.0090658906814444E-2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63-42D4-93D4-B6CBE3E222D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2.5513136449936295E-2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63-42D4-93D4-B6CBE3E222D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4.0580215966799699E-2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63-42D4-93D4-B6CBE3E222D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4.3926801279089954E-2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63-42D4-93D4-B6CBE3E222D0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6.3634602821983979E-2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63-42D4-93D4-B6CBE3E222D0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0.14542445785547339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63-42D4-93D4-B6CBE3E222D0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0.19022482571663688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63-42D4-93D4-B6CBE3E222D0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063-42D4-93D4-B6CBE3E222D0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63-42D4-93D4-B6CBE3E222D0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0.58733204038463371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063-42D4-93D4-B6CBE3E222D0}"/>
            </c:ext>
          </c:extLst>
        </c:ser>
        <c:dLbls/>
        <c:gapWidth val="182"/>
        <c:axId val="211025920"/>
        <c:axId val="211027456"/>
      </c:barChart>
      <c:catAx>
        <c:axId val="211025920"/>
        <c:scaling>
          <c:orientation val="minMax"/>
        </c:scaling>
        <c:delete val="1"/>
        <c:axPos val="l"/>
        <c:numFmt formatCode="General" sourceLinked="1"/>
        <c:tickLblPos val="nextTo"/>
        <c:crossAx val="211027456"/>
        <c:crosses val="autoZero"/>
        <c:auto val="1"/>
        <c:lblAlgn val="ctr"/>
        <c:lblOffset val="100"/>
      </c:catAx>
      <c:valAx>
        <c:axId val="211027456"/>
        <c:scaling>
          <c:orientation val="minMax"/>
        </c:scaling>
        <c:delete val="1"/>
        <c:axPos val="b"/>
        <c:numFmt formatCode="0%" sourceLinked="1"/>
        <c:tickLblPos val="nextTo"/>
        <c:crossAx val="21102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2.0221313766806387E-2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3F-4620-8641-22254B69437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3.0801031605941571E-2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3F-4620-8641-22254B69437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1.9272529055302419E-2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3F-4620-8641-22254B69437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1.979429540392616E-2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3F-4620-8641-22254B694372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2.1679196057206224E-2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620-8641-22254B694372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0.1135361802340784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3F-4620-8641-22254B694372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0.21651138773411485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3F-4620-8641-22254B694372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73F-4620-8641-22254B694372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3F-4620-8641-22254B694372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0.73118012871625859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73F-4620-8641-22254B694372}"/>
            </c:ext>
          </c:extLst>
        </c:ser>
        <c:dLbls/>
        <c:gapWidth val="182"/>
        <c:axId val="211166720"/>
        <c:axId val="211168256"/>
      </c:barChart>
      <c:catAx>
        <c:axId val="211166720"/>
        <c:scaling>
          <c:orientation val="minMax"/>
        </c:scaling>
        <c:delete val="1"/>
        <c:axPos val="l"/>
        <c:numFmt formatCode="General" sourceLinked="1"/>
        <c:tickLblPos val="nextTo"/>
        <c:crossAx val="211168256"/>
        <c:crosses val="autoZero"/>
        <c:auto val="1"/>
        <c:lblAlgn val="ctr"/>
        <c:lblOffset val="100"/>
      </c:catAx>
      <c:valAx>
        <c:axId val="211168256"/>
        <c:scaling>
          <c:orientation val="minMax"/>
        </c:scaling>
        <c:delete val="1"/>
        <c:axPos val="b"/>
        <c:numFmt formatCode="0%" sourceLinked="1"/>
        <c:tickLblPos val="nextTo"/>
        <c:crossAx val="21116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2.9898684037032955E-2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41-4AED-A57C-FE801AD413C5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8.305230937241774E-3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41-4AED-A57C-FE801AD413C5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5.8505432737532004E-3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41-4AED-A57C-FE801AD413C5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3.7674963316585729E-2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41-4AED-A57C-FE801AD413C5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2.0641497977062488E-2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41-4AED-A57C-FE801AD413C5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5.3490617881487082E-2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A41-4AED-A57C-FE801AD413C5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0.21011040315015023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41-4AED-A57C-FE801AD413C5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A41-4AED-A57C-FE801AD413C5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41-4AED-A57C-FE801AD413C5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0.76312522764157054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A41-4AED-A57C-FE801AD413C5}"/>
            </c:ext>
          </c:extLst>
        </c:ser>
        <c:dLbls/>
        <c:gapWidth val="182"/>
        <c:axId val="211323904"/>
        <c:axId val="211235584"/>
      </c:barChart>
      <c:catAx>
        <c:axId val="211323904"/>
        <c:scaling>
          <c:orientation val="minMax"/>
        </c:scaling>
        <c:delete val="1"/>
        <c:axPos val="l"/>
        <c:numFmt formatCode="General" sourceLinked="1"/>
        <c:tickLblPos val="nextTo"/>
        <c:crossAx val="211235584"/>
        <c:crosses val="autoZero"/>
        <c:auto val="1"/>
        <c:lblAlgn val="ctr"/>
        <c:lblOffset val="100"/>
      </c:catAx>
      <c:valAx>
        <c:axId val="211235584"/>
        <c:scaling>
          <c:orientation val="minMax"/>
        </c:scaling>
        <c:delete val="1"/>
        <c:axPos val="b"/>
        <c:numFmt formatCode="0%" sourceLinked="1"/>
        <c:tickLblPos val="nextTo"/>
        <c:crossAx val="21132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13441234506069771"/>
          <c:y val="8.3286670499506929E-2"/>
          <c:w val="0.81377583447372004"/>
          <c:h val="0.77503398651319355"/>
        </c:manualLayout>
      </c:layout>
      <c:scatterChart>
        <c:scatterStyle val="lineMarker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Lbls>
            <c:dLbl>
              <c:idx val="0"/>
              <c:layout>
                <c:manualLayout>
                  <c:x val="2.9542678164395077E-2"/>
                  <c:y val="2.0210496791992549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B0F0"/>
                        </a:solidFill>
                      </a:rPr>
                      <a:t>Cabinet médical</a:t>
                    </a:r>
                  </a:p>
                </c:rich>
              </c:tx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06-492A-B272-6324A7E26232}"/>
                </c:ext>
              </c:extLst>
            </c:dLbl>
            <c:dLbl>
              <c:idx val="1"/>
              <c:layout>
                <c:manualLayout>
                  <c:x val="-3.8872016291266402E-2"/>
                  <c:y val="-1.57192975507425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Clinique</a:t>
                    </a:r>
                  </a:p>
                </c:rich>
              </c:tx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06-492A-B272-6324A7E26232}"/>
                </c:ext>
              </c:extLst>
            </c:dLbl>
            <c:dLbl>
              <c:idx val="2"/>
              <c:layout>
                <c:manualLayout>
                  <c:x val="-0.12426489663439658"/>
                  <c:y val="4.1197917290501367E-2"/>
                </c:manualLayout>
              </c:layout>
              <c:tx>
                <c:rich>
                  <a:bodyPr/>
                  <a:lstStyle/>
                  <a:p>
                    <a:r>
                      <a:rPr lang="fr-FR"/>
                      <a:t>Médecin se déplaçant à domicile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132721594331352"/>
                      <c:h val="0.141657883074416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E06-492A-B272-6324A7E26232}"/>
                </c:ext>
              </c:extLst>
            </c:dLbl>
            <c:dLbl>
              <c:idx val="3"/>
              <c:layout>
                <c:manualLayout>
                  <c:x val="-8.4239667855716596E-3"/>
                  <c:y val="2.86477360290975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t>Non scolarisé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06-492A-B272-6324A7E26232}"/>
                </c:ext>
              </c:extLst>
            </c:dLbl>
            <c:dLbl>
              <c:idx val="4"/>
              <c:layout>
                <c:manualLayout>
                  <c:x val="-1.3882862961166623E-2"/>
                  <c:y val="-1.57192975507424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t>Primaire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06-492A-B272-6324A7E26232}"/>
                </c:ext>
              </c:extLst>
            </c:dLbl>
            <c:dLbl>
              <c:idx val="5"/>
              <c:layout>
                <c:manualLayout>
                  <c:x val="-4.303687517961638E-2"/>
                  <c:y val="1.7964911486562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t>Moyen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06-492A-B272-6324A7E26232}"/>
                </c:ext>
              </c:extLst>
            </c:dLbl>
            <c:dLbl>
              <c:idx val="6"/>
              <c:layout>
                <c:manualLayout>
                  <c:x val="-4.4425161475733083E-2"/>
                  <c:y val="-8.98245574328149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t>Secondaire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06-492A-B272-6324A7E26232}"/>
                </c:ext>
              </c:extLst>
            </c:dLbl>
            <c:dLbl>
              <c:idx val="7"/>
              <c:layout>
                <c:manualLayout>
                  <c:x val="-4.8590020364083032E-2"/>
                  <c:y val="-2.02105254223832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t>Supérieur/ universitaire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06-492A-B272-6324A7E26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Feuil2!$B$1:$B$8</c:f>
              <c:numCache>
                <c:formatCode>General</c:formatCode>
                <c:ptCount val="8"/>
                <c:pt idx="0">
                  <c:v>6.8999998271465302E-2</c:v>
                </c:pt>
                <c:pt idx="1">
                  <c:v>-0.16099999845027926</c:v>
                </c:pt>
                <c:pt idx="2">
                  <c:v>0.52300000190734841</c:v>
                </c:pt>
                <c:pt idx="3">
                  <c:v>0.17100000381469729</c:v>
                </c:pt>
                <c:pt idx="4">
                  <c:v>7.5999997556209578E-2</c:v>
                </c:pt>
                <c:pt idx="5">
                  <c:v>-0.164000004529953</c:v>
                </c:pt>
                <c:pt idx="6">
                  <c:v>0.11599999666213989</c:v>
                </c:pt>
                <c:pt idx="7">
                  <c:v>-3.7000000476837165E-2</c:v>
                </c:pt>
              </c:numCache>
            </c:numRef>
          </c:xVal>
          <c:yVal>
            <c:numRef>
              <c:f>Feuil2!$C$1:$C$8</c:f>
              <c:numCache>
                <c:formatCode>General</c:formatCode>
                <c:ptCount val="8"/>
                <c:pt idx="0">
                  <c:v>-2.7000000700354583E-2</c:v>
                </c:pt>
                <c:pt idx="1">
                  <c:v>3.5999998450279243E-2</c:v>
                </c:pt>
                <c:pt idx="2">
                  <c:v>0.62199997901916515</c:v>
                </c:pt>
                <c:pt idx="3">
                  <c:v>-0.19200000166893005</c:v>
                </c:pt>
                <c:pt idx="4">
                  <c:v>1.3000000268220903E-2</c:v>
                </c:pt>
                <c:pt idx="5">
                  <c:v>-8.0000003799796139E-3</c:v>
                </c:pt>
                <c:pt idx="6">
                  <c:v>7.5000002980232253E-2</c:v>
                </c:pt>
                <c:pt idx="7">
                  <c:v>-1.0999999940395353E-2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8-6E06-492A-B272-6324A7E26232}"/>
            </c:ext>
          </c:extLst>
        </c:ser>
        <c:dLbls/>
        <c:axId val="100382592"/>
        <c:axId val="100491264"/>
      </c:scatterChart>
      <c:valAx>
        <c:axId val="10038259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Axe Horizontal F 1</a:t>
                </a:r>
              </a:p>
            </c:rich>
          </c:tx>
          <c:layout>
            <c:manualLayout>
              <c:xMode val="edge"/>
              <c:yMode val="edge"/>
              <c:x val="0.44999999453430595"/>
              <c:y val="0.94276089215589376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491264"/>
        <c:crosses val="autoZero"/>
        <c:crossBetween val="midCat"/>
      </c:valAx>
      <c:valAx>
        <c:axId val="100491264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Axe Vertical F 2</a:t>
                </a:r>
              </a:p>
            </c:rich>
          </c:tx>
          <c:layout>
            <c:manualLayout>
              <c:xMode val="edge"/>
              <c:yMode val="edge"/>
              <c:x val="1.1458281067633701E-2"/>
              <c:y val="0.3922558854093268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82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8.5216000346795551E-3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F6-4B73-8732-EEBB0C329BF3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2.6191052515905085E-2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F6-4B73-8732-EEBB0C329BF3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F6-4B73-8732-EEBB0C329BF3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3.3939356282975987E-2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F6-4B73-8732-EEBB0C329BF3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3.0882259541496402E-2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6-4B73-8732-EEBB0C329BF3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5.4307762890337105E-2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F6-4B73-8732-EEBB0C329BF3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0.15536365692704865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F6-4B73-8732-EEBB0C329BF3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4F6-4B73-8732-EEBB0C329BF3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F6-4B73-8732-EEBB0C329BF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0.77028428336729671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4F6-4B73-8732-EEBB0C329BF3}"/>
            </c:ext>
          </c:extLst>
        </c:ser>
        <c:dLbls/>
        <c:gapWidth val="182"/>
        <c:axId val="211436288"/>
        <c:axId val="211437824"/>
      </c:barChart>
      <c:catAx>
        <c:axId val="211436288"/>
        <c:scaling>
          <c:orientation val="minMax"/>
        </c:scaling>
        <c:delete val="1"/>
        <c:axPos val="l"/>
        <c:numFmt formatCode="General" sourceLinked="1"/>
        <c:tickLblPos val="nextTo"/>
        <c:crossAx val="211437824"/>
        <c:crosses val="autoZero"/>
        <c:auto val="1"/>
        <c:lblAlgn val="ctr"/>
        <c:lblOffset val="100"/>
      </c:catAx>
      <c:valAx>
        <c:axId val="211437824"/>
        <c:scaling>
          <c:orientation val="minMax"/>
        </c:scaling>
        <c:delete val="1"/>
        <c:axPos val="b"/>
        <c:numFmt formatCode="0%" sourceLinked="1"/>
        <c:tickLblPos val="nextTo"/>
        <c:crossAx val="21143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1.8163790537996421E-2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56-436D-99A0-0F788EFDB6AD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1.9785657882905556E-2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56-436D-99A0-0F788EFDB6AD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9.8558668133808657E-3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56-436D-99A0-0F788EFDB6AD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1.2744106256160456E-2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156-436D-99A0-0F788EFDB6AD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2.3916435963635643E-2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156-436D-99A0-0F788EFDB6AD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7.5940543806362296E-2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156-436D-99A0-0F788EFDB6AD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0.18946870691944678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56-436D-99A0-0F788EFDB6AD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156-436D-99A0-0F788EFDB6AD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56-436D-99A0-0F788EFDB6AD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0.73372455122018221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156-436D-99A0-0F788EFDB6AD}"/>
            </c:ext>
          </c:extLst>
        </c:ser>
        <c:dLbls/>
        <c:gapWidth val="182"/>
        <c:axId val="211621760"/>
        <c:axId val="211623296"/>
      </c:barChart>
      <c:catAx>
        <c:axId val="211621760"/>
        <c:scaling>
          <c:orientation val="minMax"/>
        </c:scaling>
        <c:delete val="1"/>
        <c:axPos val="l"/>
        <c:numFmt formatCode="General" sourceLinked="1"/>
        <c:tickLblPos val="nextTo"/>
        <c:crossAx val="211623296"/>
        <c:crosses val="autoZero"/>
        <c:auto val="1"/>
        <c:lblAlgn val="ctr"/>
        <c:lblOffset val="100"/>
      </c:catAx>
      <c:valAx>
        <c:axId val="211623296"/>
        <c:scaling>
          <c:orientation val="minMax"/>
        </c:scaling>
        <c:delete val="1"/>
        <c:axPos val="b"/>
        <c:numFmt formatCode="0%" sourceLinked="1"/>
        <c:tickLblPos val="nextTo"/>
        <c:crossAx val="21162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2.4003476617101088E-2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FE-4A07-986D-83F51424BCC8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7.2667566828416488E-3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FE-4A07-986D-83F51424BCC8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2.6178178457347448E-2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FE-4A07-986D-83F51424BCC8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6.2907661459695521E-3"/>
                  <c:y val="2.53957208210416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1FE-4A07-986D-83F51424B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1.8526681769373922E-2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FE-4A07-986D-83F51424BCC8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1.6121660838295058E-2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FE-4A07-986D-83F51424BCC8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8.2969161619609655E-2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1FE-4A07-986D-83F51424BCC8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0.12906977901386377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1FE-4A07-986D-83F51424BCC8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1FE-4A07-986D-83F51424BCC8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FE-4A07-986D-83F51424BCC8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0.80472709243827234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1FE-4A07-986D-83F51424BCC8}"/>
            </c:ext>
          </c:extLst>
        </c:ser>
        <c:dLbls/>
        <c:gapWidth val="182"/>
        <c:axId val="211803520"/>
        <c:axId val="211694720"/>
      </c:barChart>
      <c:catAx>
        <c:axId val="211803520"/>
        <c:scaling>
          <c:orientation val="minMax"/>
        </c:scaling>
        <c:delete val="1"/>
        <c:axPos val="l"/>
        <c:numFmt formatCode="General" sourceLinked="1"/>
        <c:tickLblPos val="nextTo"/>
        <c:crossAx val="211694720"/>
        <c:crosses val="autoZero"/>
        <c:auto val="1"/>
        <c:lblAlgn val="ctr"/>
        <c:lblOffset val="100"/>
      </c:catAx>
      <c:valAx>
        <c:axId val="211694720"/>
        <c:scaling>
          <c:orientation val="minMax"/>
        </c:scaling>
        <c:delete val="1"/>
        <c:axPos val="b"/>
        <c:numFmt formatCode="0%" sourceLinked="1"/>
        <c:tickLblPos val="nextTo"/>
        <c:crossAx val="21180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1.8886130165689938E-2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BC-40ED-A157-AAC6532689D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Dans le magasin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1.0265411457070666E-2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BC-40ED-A157-AAC6532689D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Je les plante chez moi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1.7015566506813108E-2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BC-40ED-A157-AAC6532689D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Dans mon jardin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2.7261816557674363E-2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BC-40ED-A157-AAC6532689DE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Chez moi même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1.2235489953956839E-2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BC-40ED-A157-AAC6532689DE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Dans la nature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0%</c:formatCode>
                <c:ptCount val="1"/>
                <c:pt idx="0">
                  <c:v>6.4266660662152669E-2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DBC-40ED-A157-AAC6532689DE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Pharmacien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0%</c:formatCode>
                <c:ptCount val="1"/>
                <c:pt idx="0">
                  <c:v>0.13620859622898121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BC-40ED-A157-AAC6532689DE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DBC-40ED-A157-AAC6532689DE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BC-40ED-A157-AAC6532689DE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0%</c:formatCode>
                <c:ptCount val="1"/>
                <c:pt idx="0">
                  <c:v>0.7891310027794749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DBC-40ED-A157-AAC6532689DE}"/>
            </c:ext>
          </c:extLst>
        </c:ser>
        <c:dLbls/>
        <c:gapWidth val="182"/>
        <c:axId val="211928192"/>
        <c:axId val="211929728"/>
      </c:barChart>
      <c:catAx>
        <c:axId val="211928192"/>
        <c:scaling>
          <c:orientation val="minMax"/>
        </c:scaling>
        <c:delete val="1"/>
        <c:axPos val="l"/>
        <c:numFmt formatCode="General" sourceLinked="1"/>
        <c:tickLblPos val="nextTo"/>
        <c:crossAx val="211929728"/>
        <c:crosses val="autoZero"/>
        <c:auto val="1"/>
        <c:lblAlgn val="ctr"/>
        <c:lblOffset val="100"/>
      </c:catAx>
      <c:valAx>
        <c:axId val="211929728"/>
        <c:scaling>
          <c:orientation val="minMax"/>
        </c:scaling>
        <c:delete val="1"/>
        <c:axPos val="b"/>
        <c:numFmt formatCode="0%" sourceLinked="1"/>
        <c:tickLblPos val="nextTo"/>
        <c:crossAx val="21192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9546395500145572"/>
          <c:y val="0.17481766655030512"/>
          <c:w val="0.44372270628219945"/>
          <c:h val="0.7594696114587887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9-4F22-921F-C13AFA7769A5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9-4F22-921F-C13AFA7769A5}"/>
              </c:ext>
            </c:extLst>
          </c:dPt>
          <c:dLbls>
            <c:dLbl>
              <c:idx val="0"/>
              <c:layout>
                <c:manualLayout>
                  <c:x val="0.15063437567119972"/>
                  <c:y val="-0.22448114608558786"/>
                </c:manualLayout>
              </c:layout>
              <c:tx>
                <c:rich>
                  <a:bodyPr/>
                  <a:lstStyle/>
                  <a:p>
                    <a:fld id="{AD3F3DB1-5431-4412-86A7-650C51015B3C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64C9BE52-6A3C-4716-B848-0551D9746AA3}" type="VALUE">
                      <a:rPr lang="en-US" sz="18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89-4F22-921F-C13AFA7769A5}"/>
                </c:ext>
              </c:extLst>
            </c:dLbl>
            <c:dLbl>
              <c:idx val="1"/>
              <c:layout>
                <c:manualLayout>
                  <c:x val="-0.21847520302906992"/>
                  <c:y val="-5.2234968158407433E-2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77046496029487"/>
                      <c:h val="0.33586796007880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89-4F22-921F-C13AFA776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0.41586484258393847</c:v>
                </c:pt>
                <c:pt idx="1">
                  <c:v>0.5841351574160657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89-4F22-921F-C13AFA7769A5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2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2944744441700933"/>
          <c:y val="6.1128920324118922E-2"/>
          <c:w val="0.34150017713555703"/>
          <c:h val="0.87774215935176214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Supérieur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0.41289661660992799</c:v>
                </c:pt>
                <c:pt idx="1">
                  <c:v>0.41560939041735384</c:v>
                </c:pt>
                <c:pt idx="2">
                  <c:v>0.42473525085617025</c:v>
                </c:pt>
                <c:pt idx="3">
                  <c:v>0.43690521257395332</c:v>
                </c:pt>
                <c:pt idx="4">
                  <c:v>0.36987289921921651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92-46FE-B29D-D46BC6C532DB}"/>
            </c:ext>
          </c:extLst>
        </c:ser>
        <c:dLbls/>
        <c:gapWidth val="182"/>
        <c:axId val="212218240"/>
        <c:axId val="212219776"/>
      </c:barChart>
      <c:catAx>
        <c:axId val="2122182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212219776"/>
        <c:crosses val="autoZero"/>
        <c:auto val="1"/>
        <c:lblAlgn val="ctr"/>
        <c:lblOffset val="100"/>
      </c:catAx>
      <c:valAx>
        <c:axId val="212219776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21221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2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4474361679225769"/>
          <c:y val="0"/>
          <c:w val="0.4370598397629578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0.0%</c:formatCode>
                <c:ptCount val="1"/>
                <c:pt idx="0">
                  <c:v>2.2210515702058252E-3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57-45D6-A709-B17981049C1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2.503874419202641E-2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57-45D6-A709-B17981049C1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57-45D6-A709-B17981049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0.22419970931927938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57-45D6-A709-B17981049C1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0.3990391796885821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57-45D6-A709-B17981049C12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0.59488980107209377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57-45D6-A709-B17981049C12}"/>
            </c:ext>
          </c:extLst>
        </c:ser>
        <c:dLbls/>
        <c:gapWidth val="182"/>
        <c:axId val="212203392"/>
        <c:axId val="212204928"/>
      </c:barChart>
      <c:catAx>
        <c:axId val="212203392"/>
        <c:scaling>
          <c:orientation val="minMax"/>
        </c:scaling>
        <c:delete val="1"/>
        <c:axPos val="l"/>
        <c:numFmt formatCode="General" sourceLinked="1"/>
        <c:tickLblPos val="nextTo"/>
        <c:crossAx val="212204928"/>
        <c:crosses val="autoZero"/>
        <c:auto val="1"/>
        <c:lblAlgn val="ctr"/>
        <c:lblOffset val="100"/>
      </c:catAx>
      <c:valAx>
        <c:axId val="212204928"/>
        <c:scaling>
          <c:orientation val="minMax"/>
        </c:scaling>
        <c:delete val="1"/>
        <c:axPos val="b"/>
        <c:numFmt formatCode="0.0%" sourceLinked="1"/>
        <c:tickLblPos val="nextTo"/>
        <c:crossAx val="21220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5.7234968896741996E-3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CB-4C6B-8EA0-D8E3E3AEA2DD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2.3316617081804221E-2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CB-4C6B-8EA0-D8E3E3AEA2DD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CB-4C6B-8EA0-D8E3E3AEA2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0.18067861712617334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CB-4C6B-8EA0-D8E3E3AEA2DD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0.38701335007106047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CB-4C6B-8EA0-D8E3E3AEA2DD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0.60907013410399879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0CB-4C6B-8EA0-D8E3E3AEA2DD}"/>
            </c:ext>
          </c:extLst>
        </c:ser>
        <c:dLbls/>
        <c:gapWidth val="182"/>
        <c:axId val="212422656"/>
        <c:axId val="212424192"/>
      </c:barChart>
      <c:catAx>
        <c:axId val="212422656"/>
        <c:scaling>
          <c:orientation val="minMax"/>
        </c:scaling>
        <c:delete val="1"/>
        <c:axPos val="l"/>
        <c:numFmt formatCode="General" sourceLinked="1"/>
        <c:tickLblPos val="nextTo"/>
        <c:crossAx val="212424192"/>
        <c:crosses val="autoZero"/>
        <c:auto val="1"/>
        <c:lblAlgn val="ctr"/>
        <c:lblOffset val="100"/>
      </c:catAx>
      <c:valAx>
        <c:axId val="212424192"/>
        <c:scaling>
          <c:orientation val="minMax"/>
        </c:scaling>
        <c:delete val="1"/>
        <c:axPos val="b"/>
        <c:numFmt formatCode="0%" sourceLinked="1"/>
        <c:tickLblPos val="nextTo"/>
        <c:crossAx val="21242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DD-4CE4-89D9-44A5373DC21C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1.3649213923103334E-2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DD-4CE4-89D9-44A5373DC21C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DD-4CE4-89D9-44A5373DC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0.26313642832543399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DD-4CE4-89D9-44A5373DC21C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0.51115140722654018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DD-4CE4-89D9-44A5373DC21C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0.5836116078888739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DD-4CE4-89D9-44A5373DC21C}"/>
            </c:ext>
          </c:extLst>
        </c:ser>
        <c:dLbls/>
        <c:gapWidth val="182"/>
        <c:axId val="212534784"/>
        <c:axId val="212536320"/>
      </c:barChart>
      <c:catAx>
        <c:axId val="212534784"/>
        <c:scaling>
          <c:orientation val="minMax"/>
        </c:scaling>
        <c:delete val="1"/>
        <c:axPos val="l"/>
        <c:numFmt formatCode="General" sourceLinked="1"/>
        <c:tickLblPos val="nextTo"/>
        <c:crossAx val="212536320"/>
        <c:crosses val="autoZero"/>
        <c:auto val="1"/>
        <c:lblAlgn val="ctr"/>
        <c:lblOffset val="100"/>
      </c:catAx>
      <c:valAx>
        <c:axId val="212536320"/>
        <c:scaling>
          <c:orientation val="minMax"/>
        </c:scaling>
        <c:delete val="1"/>
        <c:axPos val="b"/>
        <c:numFmt formatCode="0%" sourceLinked="1"/>
        <c:tickLblPos val="nextTo"/>
        <c:crossAx val="21253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E3-45BC-B6E7-DDA6B888CC11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2.2862604140229802E-2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E3-45BC-B6E7-DDA6B888CC11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E3-45BC-B6E7-DDA6B888CC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0.27923084144261756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E3-45BC-B6E7-DDA6B888CC11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0.34230519464958681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E3-45BC-B6E7-DDA6B888CC11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0.58162278829758551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E3-45BC-B6E7-DDA6B888CC11}"/>
            </c:ext>
          </c:extLst>
        </c:ser>
        <c:dLbls/>
        <c:gapWidth val="182"/>
        <c:axId val="212585472"/>
        <c:axId val="212607744"/>
      </c:barChart>
      <c:catAx>
        <c:axId val="212585472"/>
        <c:scaling>
          <c:orientation val="minMax"/>
        </c:scaling>
        <c:delete val="1"/>
        <c:axPos val="l"/>
        <c:numFmt formatCode="General" sourceLinked="1"/>
        <c:tickLblPos val="nextTo"/>
        <c:crossAx val="212607744"/>
        <c:crosses val="autoZero"/>
        <c:auto val="1"/>
        <c:lblAlgn val="ctr"/>
        <c:lblOffset val="100"/>
      </c:catAx>
      <c:valAx>
        <c:axId val="212607744"/>
        <c:scaling>
          <c:orientation val="minMax"/>
        </c:scaling>
        <c:delete val="1"/>
        <c:axPos val="b"/>
        <c:numFmt formatCode="0%" sourceLinked="1"/>
        <c:tickLblPos val="nextTo"/>
        <c:crossAx val="21258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965235808341422"/>
          <c:y val="3.8915193944907271E-2"/>
          <c:w val="0.49046924583251245"/>
          <c:h val="0.7516346944541263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DC6-4BA8-821A-D960BFDD701F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DC6-4BA8-821A-D960BFDD701F}"/>
              </c:ext>
            </c:extLst>
          </c:dPt>
          <c:dLbls>
            <c:dLbl>
              <c:idx val="0"/>
              <c:layout>
                <c:manualLayout>
                  <c:x val="0.15645315484068156"/>
                  <c:y val="-0.2060429504043531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3F3DB1-5431-4412-86A7-650C51015B3C}" type="CATEGORYNAME">
                      <a:rPr lang="en-US" sz="1800"/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1800" baseline="0" dirty="0"/>
                  </a:p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C9BE52-6A3C-4716-B848-0551D9746AA3}" type="VALUE">
                      <a:rPr lang="en-US" sz="18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DC6-4BA8-821A-D960BFDD701F}"/>
                </c:ext>
              </c:extLst>
            </c:dLbl>
            <c:dLbl>
              <c:idx val="1"/>
              <c:layout>
                <c:manualLayout>
                  <c:x val="-0.20282125300879134"/>
                  <c:y val="0.33805906867292246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986612343986483"/>
                      <c:h val="0.31045699600683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DC6-4BA8-821A-D960BFDD701F}"/>
                </c:ext>
              </c:extLst>
            </c:dLbl>
            <c:dLbl>
              <c:idx val="2"/>
              <c:layout>
                <c:manualLayout>
                  <c:x val="-0.19643558807399208"/>
                  <c:y val="-0.20635392871340744"/>
                </c:manualLayout>
              </c:layout>
              <c:tx>
                <c:rich>
                  <a:bodyPr/>
                  <a:lstStyle/>
                  <a:p>
                    <a:fld id="{EEC69649-AD86-45B2-9F94-06E80EAFB76D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5AEDE55C-D78F-44BE-A8A4-5A7FFF3199BC}" type="VALUE">
                      <a:rPr lang="en-US" sz="1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DC6-4BA8-821A-D960BFDD70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0.52257941477811187</c:v>
                </c:pt>
                <c:pt idx="1">
                  <c:v>0.4774205852218914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66-4ED0-B17B-4C12011D3F95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3F6FB"/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2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2-4B17-9C52-D4FC3A33151A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3.7049702744440249E-2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12-4B17-9C52-D4FC3A33151A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12-4B17-9C52-D4FC3A331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0.21737802673561546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12-4B17-9C52-D4FC3A33151A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0.42408455086706115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12-4B17-9C52-D4FC3A33151A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0.6073195160632785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12-4B17-9C52-D4FC3A33151A}"/>
            </c:ext>
          </c:extLst>
        </c:ser>
        <c:dLbls/>
        <c:gapWidth val="182"/>
        <c:axId val="212779776"/>
        <c:axId val="212781312"/>
      </c:barChart>
      <c:catAx>
        <c:axId val="212779776"/>
        <c:scaling>
          <c:orientation val="minMax"/>
        </c:scaling>
        <c:delete val="1"/>
        <c:axPos val="l"/>
        <c:numFmt formatCode="General" sourceLinked="1"/>
        <c:tickLblPos val="nextTo"/>
        <c:crossAx val="212781312"/>
        <c:crosses val="autoZero"/>
        <c:auto val="1"/>
        <c:lblAlgn val="ctr"/>
        <c:lblOffset val="100"/>
      </c:catAx>
      <c:valAx>
        <c:axId val="212781312"/>
        <c:scaling>
          <c:orientation val="minMax"/>
        </c:scaling>
        <c:delete val="1"/>
        <c:axPos val="b"/>
        <c:numFmt formatCode="0%" sourceLinked="1"/>
        <c:tickLblPos val="nextTo"/>
        <c:crossAx val="2127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2692722935659903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F1-47AA-8E0E-6202E4052A9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F1-47AA-8E0E-6202E4052A9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F1-47AA-8E0E-6202E4052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0.30447627148426493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F1-47AA-8E0E-6202E4052A9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0.37268746111309836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F1-47AA-8E0E-6202E4052A9E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0.44292981330971787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F1-47AA-8E0E-6202E4052A9E}"/>
            </c:ext>
          </c:extLst>
        </c:ser>
        <c:dLbls/>
        <c:gapWidth val="182"/>
        <c:axId val="212703488"/>
        <c:axId val="212725760"/>
      </c:barChart>
      <c:catAx>
        <c:axId val="212703488"/>
        <c:scaling>
          <c:orientation val="minMax"/>
        </c:scaling>
        <c:delete val="1"/>
        <c:axPos val="l"/>
        <c:numFmt formatCode="General" sourceLinked="1"/>
        <c:tickLblPos val="nextTo"/>
        <c:crossAx val="212725760"/>
        <c:crosses val="autoZero"/>
        <c:auto val="1"/>
        <c:lblAlgn val="ctr"/>
        <c:lblOffset val="100"/>
      </c:catAx>
      <c:valAx>
        <c:axId val="212725760"/>
        <c:scaling>
          <c:orientation val="minMax"/>
        </c:scaling>
        <c:delete val="1"/>
        <c:axPos val="b"/>
        <c:numFmt formatCode="0%" sourceLinked="1"/>
        <c:tickLblPos val="nextTo"/>
        <c:crossAx val="21270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2.8534372674840981E-3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06-4126-BF43-B7E2B7E7ED6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2.236160399113429E-2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06-4126-BF43-B7E2B7E7ED6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06-4126-BF43-B7E2B7E7ED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0.22166470575670708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06-4126-BF43-B7E2B7E7ED6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0.40219095188996717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06-4126-BF43-B7E2B7E7ED60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0.58739549363344279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06-4126-BF43-B7E2B7E7ED60}"/>
            </c:ext>
          </c:extLst>
        </c:ser>
        <c:dLbls/>
        <c:gapWidth val="182"/>
        <c:axId val="212877312"/>
        <c:axId val="212878848"/>
      </c:barChart>
      <c:catAx>
        <c:axId val="212877312"/>
        <c:scaling>
          <c:orientation val="minMax"/>
        </c:scaling>
        <c:delete val="1"/>
        <c:axPos val="l"/>
        <c:numFmt formatCode="General" sourceLinked="1"/>
        <c:tickLblPos val="nextTo"/>
        <c:crossAx val="212878848"/>
        <c:crosses val="autoZero"/>
        <c:auto val="1"/>
        <c:lblAlgn val="ctr"/>
        <c:lblOffset val="100"/>
      </c:catAx>
      <c:valAx>
        <c:axId val="212878848"/>
        <c:scaling>
          <c:orientation val="minMax"/>
        </c:scaling>
        <c:delete val="1"/>
        <c:axPos val="b"/>
        <c:numFmt formatCode="0%" sourceLinked="1"/>
        <c:tickLblPos val="nextTo"/>
        <c:crossAx val="21287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11-42C0-BA3B-E3D9184556E3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3.4441338957283983E-2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11-42C0-BA3B-E3D9184556E3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11-42C0-BA3B-E3D918455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0.23310309481227862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111-42C0-BA3B-E3D9184556E3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0.38796959252532331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111-42C0-BA3B-E3D9184556E3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0.62121114795874433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111-42C0-BA3B-E3D9184556E3}"/>
            </c:ext>
          </c:extLst>
        </c:ser>
        <c:dLbls/>
        <c:gapWidth val="182"/>
        <c:axId val="213022208"/>
        <c:axId val="213023744"/>
      </c:barChart>
      <c:catAx>
        <c:axId val="213022208"/>
        <c:scaling>
          <c:orientation val="minMax"/>
        </c:scaling>
        <c:delete val="1"/>
        <c:axPos val="l"/>
        <c:numFmt formatCode="General" sourceLinked="1"/>
        <c:tickLblPos val="nextTo"/>
        <c:crossAx val="213023744"/>
        <c:crosses val="autoZero"/>
        <c:auto val="1"/>
        <c:lblAlgn val="ctr"/>
        <c:lblOffset val="100"/>
      </c:catAx>
      <c:valAx>
        <c:axId val="213023744"/>
        <c:scaling>
          <c:orientation val="minMax"/>
        </c:scaling>
        <c:delete val="1"/>
        <c:axPos val="b"/>
        <c:numFmt formatCode="0%" sourceLinked="1"/>
        <c:tickLblPos val="nextTo"/>
        <c:crossAx val="21302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7B-41ED-B21C-ABA2512A1CE3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2.7471201697414547E-2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7B-41ED-B21C-ABA2512A1CE3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7B-41ED-B21C-ABA2512A1C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0.20192534869837386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D7B-41ED-B21C-ABA2512A1CE3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0.4898624335972277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7B-41ED-B21C-ABA2512A1CE3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0.54754390826779153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D7B-41ED-B21C-ABA2512A1CE3}"/>
            </c:ext>
          </c:extLst>
        </c:ser>
        <c:dLbls/>
        <c:gapWidth val="182"/>
        <c:axId val="213195776"/>
        <c:axId val="213209856"/>
      </c:barChart>
      <c:catAx>
        <c:axId val="213195776"/>
        <c:scaling>
          <c:orientation val="minMax"/>
        </c:scaling>
        <c:delete val="1"/>
        <c:axPos val="l"/>
        <c:numFmt formatCode="General" sourceLinked="1"/>
        <c:tickLblPos val="nextTo"/>
        <c:crossAx val="213209856"/>
        <c:crosses val="autoZero"/>
        <c:auto val="1"/>
        <c:lblAlgn val="ctr"/>
        <c:lblOffset val="100"/>
      </c:catAx>
      <c:valAx>
        <c:axId val="213209856"/>
        <c:scaling>
          <c:orientation val="minMax"/>
        </c:scaling>
        <c:delete val="1"/>
        <c:axPos val="b"/>
        <c:numFmt formatCode="0%" sourceLinked="1"/>
        <c:tickLblPos val="nextTo"/>
        <c:crossAx val="21319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4.5005400207913113E-3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98-4CEF-8A13-6EB99C4D81AA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2.2542287619629689E-2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98-4CEF-8A13-6EB99C4D81AA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98-4CEF-8A13-6EB99C4D8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0.24706011853293119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98-4CEF-8A13-6EB99C4D81AA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0.30582632452278785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98-4CEF-8A13-6EB99C4D81AA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0.64348138592217197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98-4CEF-8A13-6EB99C4D81AA}"/>
            </c:ext>
          </c:extLst>
        </c:ser>
        <c:dLbls/>
        <c:gapWidth val="182"/>
        <c:axId val="213275392"/>
        <c:axId val="213276928"/>
      </c:barChart>
      <c:catAx>
        <c:axId val="213275392"/>
        <c:scaling>
          <c:orientation val="minMax"/>
        </c:scaling>
        <c:delete val="1"/>
        <c:axPos val="l"/>
        <c:numFmt formatCode="General" sourceLinked="1"/>
        <c:tickLblPos val="nextTo"/>
        <c:crossAx val="213276928"/>
        <c:crosses val="autoZero"/>
        <c:auto val="1"/>
        <c:lblAlgn val="ctr"/>
        <c:lblOffset val="100"/>
      </c:catAx>
      <c:valAx>
        <c:axId val="213276928"/>
        <c:scaling>
          <c:orientation val="minMax"/>
        </c:scaling>
        <c:delete val="1"/>
        <c:axPos val="b"/>
        <c:numFmt formatCode="0%" sourceLinked="1"/>
        <c:tickLblPos val="nextTo"/>
        <c:crossAx val="21327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85-41BE-856C-D0129B631648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4.1407357257307952E-2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85-41BE-856C-D0129B631648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85-41BE-856C-D0129B63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0.22285164201143071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85-41BE-856C-D0129B631648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0.31923260755956467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85-41BE-856C-D0129B631648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0.66314495230992609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085-41BE-856C-D0129B631648}"/>
            </c:ext>
          </c:extLst>
        </c:ser>
        <c:dLbls/>
        <c:gapWidth val="182"/>
        <c:axId val="213375232"/>
        <c:axId val="213413888"/>
      </c:barChart>
      <c:catAx>
        <c:axId val="213375232"/>
        <c:scaling>
          <c:orientation val="minMax"/>
        </c:scaling>
        <c:delete val="1"/>
        <c:axPos val="l"/>
        <c:numFmt formatCode="General" sourceLinked="1"/>
        <c:tickLblPos val="nextTo"/>
        <c:crossAx val="213413888"/>
        <c:crosses val="autoZero"/>
        <c:auto val="1"/>
        <c:lblAlgn val="ctr"/>
        <c:lblOffset val="100"/>
      </c:catAx>
      <c:valAx>
        <c:axId val="213413888"/>
        <c:scaling>
          <c:orientation val="minMax"/>
        </c:scaling>
        <c:delete val="1"/>
        <c:axPos val="b"/>
        <c:numFmt formatCode="0%" sourceLinked="1"/>
        <c:tickLblPos val="nextTo"/>
        <c:crossAx val="21337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78706992721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7B-4C74-A136-95F7689D07CC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1.155222900917135E-2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7B-4C74-A136-95F7689D07CC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7B-4C74-A136-95F7689D0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0.21814889372625723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7B-4C74-A136-95F7689D07CC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0.44523956819084282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7B-4C74-A136-95F7689D07CC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0.54672972293394062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D7B-4C74-A136-95F7689D07CC}"/>
            </c:ext>
          </c:extLst>
        </c:ser>
        <c:dLbls/>
        <c:gapWidth val="182"/>
        <c:axId val="213454848"/>
        <c:axId val="213456384"/>
      </c:barChart>
      <c:catAx>
        <c:axId val="213454848"/>
        <c:scaling>
          <c:orientation val="minMax"/>
        </c:scaling>
        <c:delete val="1"/>
        <c:axPos val="l"/>
        <c:numFmt formatCode="General" sourceLinked="1"/>
        <c:tickLblPos val="nextTo"/>
        <c:crossAx val="213456384"/>
        <c:crosses val="autoZero"/>
        <c:auto val="1"/>
        <c:lblAlgn val="ctr"/>
        <c:lblOffset val="100"/>
      </c:catAx>
      <c:valAx>
        <c:axId val="213456384"/>
        <c:scaling>
          <c:orientation val="minMax"/>
        </c:scaling>
        <c:delete val="1"/>
        <c:axPos val="b"/>
        <c:numFmt formatCode="0%" sourceLinked="1"/>
        <c:tickLblPos val="nextTo"/>
        <c:crossAx val="21345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8.5435363795431044E-3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8D-4A69-A0AA-B39912A9754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7.9612042461593632E-3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8D-4A69-A0AA-B39912A9754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8D-4A69-A0AA-B39912A97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0.20018205417534876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8D-4A69-A0AA-B39912A9754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0.44064500494709474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8D-4A69-A0AA-B39912A97542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0.5877352279623036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8D-4A69-A0AA-B39912A97542}"/>
            </c:ext>
          </c:extLst>
        </c:ser>
        <c:dLbls/>
        <c:gapWidth val="182"/>
        <c:axId val="213562880"/>
        <c:axId val="213564416"/>
      </c:barChart>
      <c:catAx>
        <c:axId val="213562880"/>
        <c:scaling>
          <c:orientation val="minMax"/>
        </c:scaling>
        <c:delete val="1"/>
        <c:axPos val="l"/>
        <c:numFmt formatCode="General" sourceLinked="1"/>
        <c:tickLblPos val="nextTo"/>
        <c:crossAx val="213564416"/>
        <c:crosses val="autoZero"/>
        <c:auto val="1"/>
        <c:lblAlgn val="ctr"/>
        <c:lblOffset val="100"/>
      </c:catAx>
      <c:valAx>
        <c:axId val="213564416"/>
        <c:scaling>
          <c:orientation val="minMax"/>
        </c:scaling>
        <c:delete val="1"/>
        <c:axPos val="b"/>
        <c:numFmt formatCode="0%" sourceLinked="1"/>
        <c:tickLblPos val="nextTo"/>
        <c:crossAx val="21356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AA-4F58-B64C-7DAE53531D5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2.002378090787945E-2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AA-4F58-B64C-7DAE53531D5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A-4F58-B64C-7DAE53531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0.21901510918225645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AA-4F58-B64C-7DAE53531D5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0.37074244731287753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AA-4F58-B64C-7DAE53531D5E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0.65637556509256578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7AA-4F58-B64C-7DAE53531D5E}"/>
            </c:ext>
          </c:extLst>
        </c:ser>
        <c:dLbls/>
        <c:gapWidth val="182"/>
        <c:axId val="213638144"/>
        <c:axId val="213652224"/>
      </c:barChart>
      <c:catAx>
        <c:axId val="213638144"/>
        <c:scaling>
          <c:orientation val="minMax"/>
        </c:scaling>
        <c:delete val="1"/>
        <c:axPos val="l"/>
        <c:numFmt formatCode="General" sourceLinked="1"/>
        <c:tickLblPos val="nextTo"/>
        <c:crossAx val="213652224"/>
        <c:crosses val="autoZero"/>
        <c:auto val="1"/>
        <c:lblAlgn val="ctr"/>
        <c:lblOffset val="100"/>
      </c:catAx>
      <c:valAx>
        <c:axId val="213652224"/>
        <c:scaling>
          <c:orientation val="minMax"/>
        </c:scaling>
        <c:delete val="1"/>
        <c:axPos val="b"/>
        <c:numFmt formatCode="0%" sourceLinked="1"/>
        <c:tickLblPos val="nextTo"/>
        <c:crossAx val="21363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3007933006149492"/>
          <c:y val="0.21379467053687001"/>
          <c:w val="0.31337739381452479"/>
          <c:h val="0.7862055431800228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B6-416A-ACC9-04FBEECCA91E}"/>
              </c:ext>
            </c:extLst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B6-416A-ACC9-04FBEECCA91E}"/>
              </c:ext>
            </c:extLst>
          </c:dPt>
          <c:dPt>
            <c:idx val="2"/>
            <c:spPr>
              <a:solidFill>
                <a:srgbClr val="F4B18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B6-416A-ACC9-04FBEECCA91E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B6-416A-ACC9-04FBEECCA91E}"/>
              </c:ext>
            </c:extLst>
          </c:dPt>
          <c:dLbls>
            <c:dLbl>
              <c:idx val="0"/>
              <c:layout>
                <c:manualLayout>
                  <c:x val="0.30618519101534264"/>
                  <c:y val="-8.5783416249007219E-2"/>
                </c:manualLayout>
              </c:layout>
              <c:tx>
                <c:rich>
                  <a:bodyPr/>
                  <a:lstStyle/>
                  <a:p>
                    <a:fld id="{AD3F3DB1-5431-4412-86A7-650C51015B3C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64C9BE52-6A3C-4716-B848-0551D9746AA3}" type="VALUE">
                      <a:rPr lang="en-US" sz="1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649214621793526"/>
                      <c:h val="0.454133779468718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B6-416A-ACC9-04FBEECCA91E}"/>
                </c:ext>
              </c:extLst>
            </c:dLbl>
            <c:dLbl>
              <c:idx val="1"/>
              <c:layout>
                <c:manualLayout>
                  <c:x val="-0.32882421549761726"/>
                  <c:y val="0.196009133120790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88A4671E-FBAC-4025-B1EC-136C236E4BA3}" type="CATEGORYNAME">
                      <a:rPr lang="en-US" sz="140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1400" dirty="0"/>
                  </a:p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FE4C0E26-CD43-48E5-B499-A09E5CF2A92C}" type="VALUE">
                      <a:rPr lang="en-US" sz="14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479663707330462"/>
                      <c:h val="0.378368501097444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B6-416A-ACC9-04FBEECCA91E}"/>
                </c:ext>
              </c:extLst>
            </c:dLbl>
            <c:dLbl>
              <c:idx val="2"/>
              <c:layout>
                <c:manualLayout>
                  <c:x val="-0.19643558807399208"/>
                  <c:y val="-0.2063539287134074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EEC69649-AD86-45B2-9F94-06E80EAFB76D}" type="CATEGORYNAME">
                      <a:rPr lang="en-US" sz="140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1400" baseline="0" dirty="0"/>
                  </a:p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5AEDE55C-D78F-44BE-A8A4-5A7FFF3199BC}" type="VALUE">
                      <a:rPr lang="en-US" sz="1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6B6-416A-ACC9-04FBEECCA91E}"/>
                </c:ext>
              </c:extLst>
            </c:dLbl>
            <c:dLbl>
              <c:idx val="3"/>
              <c:layout>
                <c:manualLayout>
                  <c:x val="0.278814078678915"/>
                  <c:y val="-0.1096297277328852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EE04AE40-EEE0-449D-90F3-8E87AAD2518C}" type="CATEGORYNAME">
                      <a:rPr lang="en-US" sz="1400" dirty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400" baseline="0" dirty="0"/>
                      <a:t>
</a:t>
                    </a:r>
                    <a:fld id="{F9247688-6B27-47D7-931A-E13A6E50EB4C}" type="VALUE">
                      <a:rPr lang="en-US" sz="1400" baseline="0" dirty="0">
                        <a:solidFill>
                          <a:srgbClr val="C00000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152782290405764"/>
                      <c:h val="0.369415456941559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6B6-416A-ACC9-04FBEECCA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Pharmacie</c:v>
                </c:pt>
                <c:pt idx="1">
                  <c:v>Etranger</c:v>
                </c:pt>
                <c:pt idx="2">
                  <c:v>Hôpital</c:v>
                </c:pt>
                <c:pt idx="3">
                  <c:v>Associations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0.98838499984764339</c:v>
                </c:pt>
                <c:pt idx="1">
                  <c:v>8.5201609340955463E-3</c:v>
                </c:pt>
                <c:pt idx="2" formatCode="####.0%">
                  <c:v>9.9517756425139613E-4</c:v>
                </c:pt>
                <c:pt idx="3" formatCode="####.0%">
                  <c:v>2.0996616540098641E-3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B6-416A-ACC9-04FBEECCA91E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3F6FB"/>
    </a:solidFill>
    <a:ln>
      <a:noFill/>
    </a:ln>
    <a:effectLst/>
  </c:spPr>
  <c:txPr>
    <a:bodyPr/>
    <a:lstStyle/>
    <a:p>
      <a:pPr>
        <a:defRPr sz="1800" b="1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2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B6-41D7-B231-1F1A9342E759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3.3363761095327488E-2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B6-41D7-B231-1F1A9342E759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B6-41D7-B231-1F1A9342E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0.30367564103485001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B6-41D7-B231-1F1A9342E759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0.57150290881775656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B6-41D7-B231-1F1A9342E759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0.32151586968913504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CB6-41D7-B231-1F1A9342E759}"/>
            </c:ext>
          </c:extLst>
        </c:ser>
        <c:dLbls/>
        <c:gapWidth val="182"/>
        <c:axId val="213754624"/>
        <c:axId val="213756160"/>
      </c:barChart>
      <c:catAx>
        <c:axId val="213754624"/>
        <c:scaling>
          <c:orientation val="minMax"/>
        </c:scaling>
        <c:delete val="1"/>
        <c:axPos val="l"/>
        <c:numFmt formatCode="General" sourceLinked="1"/>
        <c:tickLblPos val="nextTo"/>
        <c:crossAx val="213756160"/>
        <c:crosses val="autoZero"/>
        <c:auto val="1"/>
        <c:lblAlgn val="ctr"/>
        <c:lblOffset val="100"/>
      </c:catAx>
      <c:valAx>
        <c:axId val="213756160"/>
        <c:scaling>
          <c:orientation val="minMax"/>
        </c:scaling>
        <c:delete val="1"/>
        <c:axPos val="b"/>
        <c:numFmt formatCode="0%" sourceLinked="1"/>
        <c:tickLblPos val="nextTo"/>
        <c:crossAx val="21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FB-4190-97FC-AD21942BAAB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6.8903501245972561E-3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FB-4190-97FC-AD21942BAAB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FB-4190-97FC-AD21942BAA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0.20323055036085189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FB-4190-97FC-AD21942BAAB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0.45680669450976091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FB-4190-97FC-AD21942BAAB2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0.52426238512148016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FB-4190-97FC-AD21942BAAB2}"/>
            </c:ext>
          </c:extLst>
        </c:ser>
        <c:dLbls/>
        <c:gapWidth val="182"/>
        <c:axId val="213874944"/>
        <c:axId val="213893120"/>
      </c:barChart>
      <c:catAx>
        <c:axId val="213874944"/>
        <c:scaling>
          <c:orientation val="minMax"/>
        </c:scaling>
        <c:delete val="1"/>
        <c:axPos val="l"/>
        <c:numFmt formatCode="General" sourceLinked="1"/>
        <c:tickLblPos val="nextTo"/>
        <c:crossAx val="213893120"/>
        <c:crosses val="autoZero"/>
        <c:auto val="1"/>
        <c:lblAlgn val="ctr"/>
        <c:lblOffset val="100"/>
      </c:catAx>
      <c:valAx>
        <c:axId val="213893120"/>
        <c:scaling>
          <c:orientation val="minMax"/>
        </c:scaling>
        <c:delete val="1"/>
        <c:axPos val="b"/>
        <c:numFmt formatCode="0%" sourceLinked="1"/>
        <c:tickLblPos val="nextTo"/>
        <c:crossAx val="21387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4.4969989067501423E-3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69-45E3-9981-DBBFDBB8C9F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2.4238730747327082E-2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69-45E3-9981-DBBFDBB8C9F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69-45E3-9981-DBBFDBB8C9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0.21014597079084671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69-45E3-9981-DBBFDBB8C9F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0.38028321944547988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69-45E3-9981-DBBFDBB8C9F2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0.6251134468867976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169-45E3-9981-DBBFDBB8C9F2}"/>
            </c:ext>
          </c:extLst>
        </c:ser>
        <c:dLbls/>
        <c:gapWidth val="182"/>
        <c:axId val="213938176"/>
        <c:axId val="213939712"/>
      </c:barChart>
      <c:catAx>
        <c:axId val="213938176"/>
        <c:scaling>
          <c:orientation val="minMax"/>
        </c:scaling>
        <c:delete val="1"/>
        <c:axPos val="l"/>
        <c:numFmt formatCode="General" sourceLinked="1"/>
        <c:tickLblPos val="nextTo"/>
        <c:crossAx val="213939712"/>
        <c:crosses val="autoZero"/>
        <c:auto val="1"/>
        <c:lblAlgn val="ctr"/>
        <c:lblOffset val="100"/>
      </c:catAx>
      <c:valAx>
        <c:axId val="213939712"/>
        <c:scaling>
          <c:orientation val="minMax"/>
        </c:scaling>
        <c:delete val="1"/>
        <c:axPos val="b"/>
        <c:numFmt formatCode="0%" sourceLinked="1"/>
        <c:tickLblPos val="nextTo"/>
        <c:crossAx val="21393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98-4854-B3E4-C05BE0F4C2D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2.3353060553759634E-2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98-4854-B3E4-C05BE0F4C2D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98-4854-B3E4-C05BE0F4C2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0.1605251639135159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98-4854-B3E4-C05BE0F4C2D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0.42304025871131229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98-4854-B3E4-C05BE0F4C2D2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0.64606686167225658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498-4854-B3E4-C05BE0F4C2D2}"/>
            </c:ext>
          </c:extLst>
        </c:ser>
        <c:dLbls/>
        <c:gapWidth val="182"/>
        <c:axId val="214001152"/>
        <c:axId val="214002688"/>
      </c:barChart>
      <c:catAx>
        <c:axId val="214001152"/>
        <c:scaling>
          <c:orientation val="minMax"/>
        </c:scaling>
        <c:delete val="1"/>
        <c:axPos val="l"/>
        <c:numFmt formatCode="General" sourceLinked="1"/>
        <c:tickLblPos val="nextTo"/>
        <c:crossAx val="214002688"/>
        <c:crosses val="autoZero"/>
        <c:auto val="1"/>
        <c:lblAlgn val="ctr"/>
        <c:lblOffset val="100"/>
      </c:catAx>
      <c:valAx>
        <c:axId val="214002688"/>
        <c:scaling>
          <c:orientation val="minMax"/>
        </c:scaling>
        <c:delete val="1"/>
        <c:axPos val="b"/>
        <c:numFmt formatCode="0%" sourceLinked="1"/>
        <c:tickLblPos val="nextTo"/>
        <c:crossAx val="2140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630398472918153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4.8669515513690897E-3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56-4DF2-A0AA-70FEC1BA674A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3.5506731986922946E-2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56-4DF2-A0AA-70FEC1BA674A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56-4DF2-A0AA-70FEC1BA67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0.3243641794534875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156-4DF2-A0AA-70FEC1BA674A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0.33698871768099731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156-4DF2-A0AA-70FEC1BA674A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0.51931866423410089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156-4DF2-A0AA-70FEC1BA674A}"/>
            </c:ext>
          </c:extLst>
        </c:ser>
        <c:dLbls/>
        <c:gapWidth val="182"/>
        <c:axId val="214096896"/>
        <c:axId val="214119168"/>
      </c:barChart>
      <c:catAx>
        <c:axId val="214096896"/>
        <c:scaling>
          <c:orientation val="minMax"/>
        </c:scaling>
        <c:delete val="1"/>
        <c:axPos val="l"/>
        <c:numFmt formatCode="General" sourceLinked="1"/>
        <c:tickLblPos val="nextTo"/>
        <c:crossAx val="214119168"/>
        <c:crosses val="autoZero"/>
        <c:auto val="1"/>
        <c:lblAlgn val="ctr"/>
        <c:lblOffset val="100"/>
      </c:catAx>
      <c:valAx>
        <c:axId val="214119168"/>
        <c:scaling>
          <c:orientation val="minMax"/>
        </c:scaling>
        <c:delete val="1"/>
        <c:axPos val="b"/>
        <c:numFmt formatCode="0%" sourceLinked="1"/>
        <c:tickLblPos val="nextTo"/>
        <c:crossAx val="21409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4755591130051119"/>
          <c:y val="0"/>
          <c:w val="0.418669175928648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15-49D5-A48E-FCFFE2E6B4C9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Guetaâ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2.4004880470340412E-2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15-49D5-A48E-FCFFE2E6B4C9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Un herboriste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2.8234755316387663E-2"/>
                  <c:y val="-1.1621947109795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15-49D5-A48E-FCFFE2E6B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0%</c:formatCode>
                <c:ptCount val="1"/>
                <c:pt idx="0">
                  <c:v>0.19589783197288196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615-49D5-A48E-FCFFE2E6B4C9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La hijama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0%</c:formatCode>
                <c:ptCount val="1"/>
                <c:pt idx="0">
                  <c:v>0.43393300965445136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15-49D5-A48E-FCFFE2E6B4C9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La rokia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0%</c:formatCode>
                <c:ptCount val="1"/>
                <c:pt idx="0">
                  <c:v>0.62507203137296496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615-49D5-A48E-FCFFE2E6B4C9}"/>
            </c:ext>
          </c:extLst>
        </c:ser>
        <c:dLbls/>
        <c:gapWidth val="182"/>
        <c:axId val="214295296"/>
        <c:axId val="214296832"/>
      </c:barChart>
      <c:catAx>
        <c:axId val="214295296"/>
        <c:scaling>
          <c:orientation val="minMax"/>
        </c:scaling>
        <c:delete val="1"/>
        <c:axPos val="l"/>
        <c:numFmt formatCode="General" sourceLinked="1"/>
        <c:tickLblPos val="nextTo"/>
        <c:crossAx val="214296832"/>
        <c:crosses val="autoZero"/>
        <c:auto val="1"/>
        <c:lblAlgn val="ctr"/>
        <c:lblOffset val="100"/>
      </c:catAx>
      <c:valAx>
        <c:axId val="214296832"/>
        <c:scaling>
          <c:orientation val="minMax"/>
        </c:scaling>
        <c:delete val="1"/>
        <c:axPos val="b"/>
        <c:numFmt formatCode="0%" sourceLinked="1"/>
        <c:tickLblPos val="nextTo"/>
        <c:crossAx val="21429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dirty="0"/>
              <a:t>Pathologies </a:t>
            </a:r>
            <a:r>
              <a:rPr lang="en-US" dirty="0" err="1"/>
              <a:t>chroniques</a:t>
            </a:r>
            <a:r>
              <a:rPr lang="en-US" dirty="0"/>
              <a:t> (268) </a:t>
            </a:r>
          </a:p>
        </c:rich>
      </c:tx>
      <c:layout>
        <c:manualLayout>
          <c:xMode val="edge"/>
          <c:yMode val="edge"/>
          <c:x val="0.2516128900819623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2541293208729847"/>
          <c:y val="9.7394683823911463E-2"/>
          <c:w val="0.43816232951074902"/>
          <c:h val="0.8768642896969192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Pathologies chroniques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Pt>
            <c:idx val="1"/>
            <c:spPr>
              <a:solidFill>
                <a:srgbClr val="FFC000"/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3B-40BF-BABE-2A77BFC687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Guetaâ</c:v>
                </c:pt>
                <c:pt idx="1">
                  <c:v>Un herboriste</c:v>
                </c:pt>
                <c:pt idx="2">
                  <c:v>La hijama</c:v>
                </c:pt>
                <c:pt idx="3">
                  <c:v>La rokia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2.6236327420569392E-2</c:v>
                </c:pt>
                <c:pt idx="1">
                  <c:v>0.23703071311134721</c:v>
                </c:pt>
                <c:pt idx="2">
                  <c:v>0.46187981552605961</c:v>
                </c:pt>
                <c:pt idx="3">
                  <c:v>0.53693064748461472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22-417B-B5CE-0494406250C5}"/>
            </c:ext>
          </c:extLst>
        </c:ser>
        <c:dLbls/>
        <c:gapWidth val="182"/>
        <c:axId val="168267776"/>
        <c:axId val="168269312"/>
      </c:barChart>
      <c:catAx>
        <c:axId val="1682677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68269312"/>
        <c:crosses val="autoZero"/>
        <c:auto val="1"/>
        <c:lblAlgn val="ctr"/>
        <c:lblOffset val="100"/>
      </c:catAx>
      <c:valAx>
        <c:axId val="168269312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16826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2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dirty="0"/>
              <a:t>Pathologies </a:t>
            </a:r>
            <a:r>
              <a:rPr lang="en-US" dirty="0" err="1"/>
              <a:t>aigues</a:t>
            </a:r>
            <a:r>
              <a:rPr lang="en-US" dirty="0"/>
              <a:t> (</a:t>
            </a:r>
            <a:r>
              <a:rPr lang="en-US" dirty="0" err="1"/>
              <a:t>transitoires</a:t>
            </a:r>
            <a:r>
              <a:rPr lang="en-US" dirty="0"/>
              <a:t>) (676)</a:t>
            </a:r>
          </a:p>
        </c:rich>
      </c:tx>
      <c:layout>
        <c:manualLayout>
          <c:xMode val="edge"/>
          <c:yMode val="edge"/>
          <c:x val="0.12321469964625018"/>
          <c:y val="2.120260950699133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3012455094898024"/>
          <c:y val="0.11030657596012242"/>
          <c:w val="0.60436472204449987"/>
          <c:h val="0.8605398359677645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Pathologies aigues (transitoires)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Pt>
            <c:idx val="1"/>
            <c:spPr>
              <a:solidFill>
                <a:srgbClr val="FFC000"/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E9-49BE-89FB-62870A6712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Guetaâ</c:v>
                </c:pt>
                <c:pt idx="1">
                  <c:v>Un herboriste</c:v>
                </c:pt>
                <c:pt idx="2">
                  <c:v>La hijama</c:v>
                </c:pt>
                <c:pt idx="3">
                  <c:v>La rokia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2.6611841293286875E-2</c:v>
                </c:pt>
                <c:pt idx="1">
                  <c:v>0.22677482249018197</c:v>
                </c:pt>
                <c:pt idx="2">
                  <c:v>0.37673424157392232</c:v>
                </c:pt>
                <c:pt idx="3">
                  <c:v>0.61482790981924473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DF-4BFF-A5AB-0C9D992E6A62}"/>
            </c:ext>
          </c:extLst>
        </c:ser>
        <c:dLbls/>
        <c:gapWidth val="182"/>
        <c:axId val="212284928"/>
        <c:axId val="212286464"/>
      </c:barChart>
      <c:catAx>
        <c:axId val="2122849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212286464"/>
        <c:crosses val="autoZero"/>
        <c:auto val="1"/>
        <c:lblAlgn val="ctr"/>
        <c:lblOffset val="100"/>
      </c:catAx>
      <c:valAx>
        <c:axId val="212286464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21228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2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7.9154717126650575E-3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CF-4FA8-B7B6-104D7016C75D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 prix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5.6683378303924413E-3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CF-4FA8-B7B6-104D7016C75D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C'est naturel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6.9669410053657468E-3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CF-4FA8-B7B6-104D7016C75D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Préventif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9.7707928929396479E-3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CF-4FA8-B7B6-104D7016C75D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Efficace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2.1657858122526203E-2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CF-4FA8-B7B6-104D7016C75D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Traitement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2.5261789063093371E-2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9CF-4FA8-B7B6-104D7016C75D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Médicaments inefficaces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0.17332410800630318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CF-4FA8-B7B6-104D7016C75D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Bouche à oreille/ Recommandation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9CF-4FA8-B7B6-104D7016C75D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CF-4FA8-B7B6-104D7016C75D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0.24165371214606057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9CF-4FA8-B7B6-104D7016C75D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Crois (croyance)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CB-41D6-8DC1-598181EE4EEF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0.57748152540404651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CB-41D6-8DC1-598181EE4EEF}"/>
            </c:ext>
          </c:extLst>
        </c:ser>
        <c:dLbls/>
        <c:gapWidth val="182"/>
        <c:axId val="223331456"/>
        <c:axId val="223332992"/>
      </c:barChart>
      <c:catAx>
        <c:axId val="223331456"/>
        <c:scaling>
          <c:orientation val="minMax"/>
        </c:scaling>
        <c:delete val="1"/>
        <c:axPos val="l"/>
        <c:numFmt formatCode="General" sourceLinked="1"/>
        <c:tickLblPos val="nextTo"/>
        <c:crossAx val="223332992"/>
        <c:crosses val="autoZero"/>
        <c:auto val="1"/>
        <c:lblAlgn val="ctr"/>
        <c:lblOffset val="100"/>
      </c:catAx>
      <c:valAx>
        <c:axId val="223332992"/>
        <c:scaling>
          <c:orientation val="minMax"/>
        </c:scaling>
        <c:delete val="1"/>
        <c:axPos val="b"/>
        <c:numFmt formatCode="###0%" sourceLinked="1"/>
        <c:tickLblPos val="nextTo"/>
        <c:crossAx val="22333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2.6882839018506294E-3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5F-4809-9E01-84448374EBD8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 prix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1.2448944340436922E-2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5F-4809-9E01-84448374EBD8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C'est naturel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9.7106443131303889E-3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5F-4809-9E01-84448374EBD8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Préventif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5.3601601849510181E-3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5F-4809-9E01-84448374EBD8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Efficace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1.4392544265576412E-2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5F-4809-9E01-84448374EBD8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Traitement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1.2721326877902677E-2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5F-4809-9E01-84448374EBD8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Médicaments inefficaces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0.19300980816119787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5F-4809-9E01-84448374EBD8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Bouche à oreille/ Recommandation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95F-4809-9E01-84448374EBD8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5F-4809-9E01-84448374EBD8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0.29107423933365717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95F-4809-9E01-84448374EBD8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Crois (croyance)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43-4FE7-AA1B-893B672BF226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0.51019173196192669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51-478E-B725-A0E0E665122F}"/>
            </c:ext>
          </c:extLst>
        </c:ser>
        <c:dLbls/>
        <c:gapWidth val="182"/>
        <c:axId val="223477760"/>
        <c:axId val="223479296"/>
      </c:barChart>
      <c:catAx>
        <c:axId val="223477760"/>
        <c:scaling>
          <c:orientation val="minMax"/>
        </c:scaling>
        <c:delete val="1"/>
        <c:axPos val="l"/>
        <c:numFmt formatCode="General" sourceLinked="1"/>
        <c:tickLblPos val="nextTo"/>
        <c:crossAx val="223479296"/>
        <c:crosses val="autoZero"/>
        <c:auto val="1"/>
        <c:lblAlgn val="ctr"/>
        <c:lblOffset val="100"/>
      </c:catAx>
      <c:valAx>
        <c:axId val="223479296"/>
        <c:scaling>
          <c:orientation val="minMax"/>
        </c:scaling>
        <c:delete val="1"/>
        <c:axPos val="b"/>
        <c:numFmt formatCode="###0%" sourceLinked="1"/>
        <c:tickLblPos val="nextTo"/>
        <c:crossAx val="22347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3.9032760223169177E-2"/>
          <c:y val="0.22389761053398105"/>
          <c:w val="0.89348844114228221"/>
          <c:h val="0.57357421255979502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Pharmacie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Urbain</c:v>
                </c:pt>
                <c:pt idx="1">
                  <c:v>Rural</c:v>
                </c:pt>
              </c:strCache>
            </c:strRef>
          </c:cat>
          <c:val>
            <c:numRef>
              <c:f>Feuil1!$B$2:$C$2</c:f>
              <c:numCache>
                <c:formatCode>###0%</c:formatCode>
                <c:ptCount val="2"/>
                <c:pt idx="0">
                  <c:v>0.99012398334792395</c:v>
                </c:pt>
                <c:pt idx="1">
                  <c:v>0.98203669145028749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C2-4417-BDF5-DFDAC130FF4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Etranger</c:v>
                </c:pt>
              </c:strCache>
            </c:strRef>
          </c:tx>
          <c:spPr>
            <a:solidFill>
              <a:srgbClr val="BD392F"/>
            </a:solidFill>
            <a:ln>
              <a:noFill/>
            </a:ln>
            <a:effectLst/>
          </c:spPr>
          <c:dLbls>
            <c:delete val="1"/>
          </c:dLbls>
          <c:cat>
            <c:strRef>
              <c:f>Feuil1!$B$1:$C$1</c:f>
              <c:strCache>
                <c:ptCount val="2"/>
                <c:pt idx="0">
                  <c:v>Urbain</c:v>
                </c:pt>
                <c:pt idx="1">
                  <c:v>Rural</c:v>
                </c:pt>
              </c:strCache>
            </c:strRef>
          </c:cat>
          <c:val>
            <c:numRef>
              <c:f>Feuil1!$B$3:$C$3</c:f>
              <c:numCache>
                <c:formatCode>###0%</c:formatCode>
                <c:ptCount val="2"/>
                <c:pt idx="0">
                  <c:v>8.2429443810974699E-3</c:v>
                </c:pt>
                <c:pt idx="1">
                  <c:v>9.5321637340066573E-3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C2-4417-BDF5-DFDAC130FF4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Hopital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delete val="1"/>
          </c:dLbls>
          <c:cat>
            <c:strRef>
              <c:f>Feuil1!$B$1:$C$1</c:f>
              <c:strCache>
                <c:ptCount val="2"/>
                <c:pt idx="0">
                  <c:v>Urbain</c:v>
                </c:pt>
                <c:pt idx="1">
                  <c:v>Rural</c:v>
                </c:pt>
              </c:strCache>
            </c:strRef>
          </c:cat>
          <c:val>
            <c:numRef>
              <c:f>Feuil1!$B$4:$C$4</c:f>
              <c:numCache>
                <c:formatCode>####.0%</c:formatCode>
                <c:ptCount val="2"/>
                <c:pt idx="0">
                  <c:v>5.3833227294374821E-4</c:v>
                </c:pt>
                <c:pt idx="1">
                  <c:v>2.6629304777391798E-3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C2-4417-BDF5-DFDAC130FF4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Associations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9203595103349644E-3"/>
                  <c:y val="-2.75106201221532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C2-4417-BDF5-DFDAC130FF4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C2-4417-BDF5-DFDAC130F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Urbain</c:v>
                </c:pt>
                <c:pt idx="1">
                  <c:v>Rural</c:v>
                </c:pt>
              </c:strCache>
            </c:strRef>
          </c:cat>
          <c:val>
            <c:numRef>
              <c:f>Feuil1!$B$5:$C$5</c:f>
              <c:numCache>
                <c:formatCode>####%</c:formatCode>
                <c:ptCount val="2"/>
                <c:pt idx="0" formatCode="####.0%">
                  <c:v>1.0947399980346482E-3</c:v>
                </c:pt>
                <c:pt idx="1">
                  <c:v>5.7682143379665296E-3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9C2-4417-BDF5-DFDAC130FF44}"/>
            </c:ext>
          </c:extLst>
        </c:ser>
        <c:dLbls>
          <c:showVal val="1"/>
        </c:dLbls>
        <c:gapWidth val="179"/>
        <c:overlap val="100"/>
        <c:axId val="134972160"/>
        <c:axId val="134973696"/>
      </c:barChart>
      <c:catAx>
        <c:axId val="13497216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4973696"/>
        <c:crosses val="autoZero"/>
        <c:auto val="1"/>
        <c:lblAlgn val="ctr"/>
        <c:lblOffset val="100"/>
      </c:catAx>
      <c:valAx>
        <c:axId val="134973696"/>
        <c:scaling>
          <c:orientation val="minMax"/>
          <c:min val="0"/>
        </c:scaling>
        <c:delete val="1"/>
        <c:axPos val="l"/>
        <c:numFmt formatCode="0%" sourceLinked="1"/>
        <c:tickLblPos val="nextTo"/>
        <c:crossAx val="13497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2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8.087396357747809E-3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7C-431A-8EBB-61F1BF9946A8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 prix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1.8353512635720041E-3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7C-431A-8EBB-61F1BF9946A8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C'est naturel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6.4077416977002706E-3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7C-431A-8EBB-61F1BF9946A8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Préventif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4.2144806918746431E-3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7C-431A-8EBB-61F1BF9946A8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Efficace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2.4919767324879615E-2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7C-431A-8EBB-61F1BF9946A8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Traitement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2.3694566076496549E-2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7C-431A-8EBB-61F1BF9946A8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Médicaments inefficaces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0.1629383848969512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7C-431A-8EBB-61F1BF9946A8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Bouche à oreille/ Recommandation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A7C-431A-8EBB-61F1BF9946A8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7C-431A-8EBB-61F1BF9946A8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0.2568982402615021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A7C-431A-8EBB-61F1BF9946A8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Crois (croyance)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7C-431A-8EBB-61F1BF9946A8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0.58621835626135799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A7C-431A-8EBB-61F1BF9946A8}"/>
            </c:ext>
          </c:extLst>
        </c:ser>
        <c:dLbls/>
        <c:gapWidth val="182"/>
        <c:axId val="223804032"/>
        <c:axId val="223678848"/>
      </c:barChart>
      <c:catAx>
        <c:axId val="223804032"/>
        <c:scaling>
          <c:orientation val="minMax"/>
        </c:scaling>
        <c:delete val="1"/>
        <c:axPos val="l"/>
        <c:numFmt formatCode="General" sourceLinked="1"/>
        <c:tickLblPos val="nextTo"/>
        <c:crossAx val="223678848"/>
        <c:crosses val="autoZero"/>
        <c:auto val="1"/>
        <c:lblAlgn val="ctr"/>
        <c:lblOffset val="100"/>
      </c:catAx>
      <c:valAx>
        <c:axId val="223678848"/>
        <c:scaling>
          <c:orientation val="minMax"/>
        </c:scaling>
        <c:delete val="1"/>
        <c:axPos val="b"/>
        <c:numFmt formatCode="###0%" sourceLinked="1"/>
        <c:tickLblPos val="nextTo"/>
        <c:crossAx val="22380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2745882645174929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5.3916198708170802E-3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BC-4820-975B-3CAB9790E79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 prix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1.2647178618185291E-2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BC-4820-975B-3CAB9790E796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C'est naturel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8.7729839822030253E-3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BC-4820-975B-3CAB9790E796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Préventif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1.3492585595162285E-2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BC-4820-975B-3CAB9790E796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Efficace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1.5047449644084823E-2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BC-4820-975B-3CAB9790E796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Traitement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2.1238627754482108E-2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FBC-4820-975B-3CAB9790E796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Médicaments inefficaces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0.19282345665326198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FBC-4820-975B-3CAB9790E796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Bouche à oreille/ Recommandation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FBC-4820-975B-3CAB9790E796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BC-4820-975B-3CAB9790E796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0.24820165852525961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FBC-4820-975B-3CAB9790E796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Crois (croyance)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0.53829660371853327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FBC-4820-975B-3CAB9790E796}"/>
            </c:ext>
          </c:extLst>
        </c:ser>
        <c:dLbls/>
        <c:gapWidth val="182"/>
        <c:axId val="223843840"/>
        <c:axId val="223845376"/>
      </c:barChart>
      <c:catAx>
        <c:axId val="223843840"/>
        <c:scaling>
          <c:orientation val="minMax"/>
        </c:scaling>
        <c:delete val="1"/>
        <c:axPos val="l"/>
        <c:numFmt formatCode="General" sourceLinked="1"/>
        <c:tickLblPos val="nextTo"/>
        <c:crossAx val="223845376"/>
        <c:crosses val="autoZero"/>
        <c:auto val="1"/>
        <c:lblAlgn val="ctr"/>
        <c:lblOffset val="100"/>
      </c:catAx>
      <c:valAx>
        <c:axId val="223845376"/>
        <c:scaling>
          <c:orientation val="minMax"/>
        </c:scaling>
        <c:delete val="1"/>
        <c:axPos val="b"/>
        <c:numFmt formatCode="###0%" sourceLinked="1"/>
        <c:tickLblPos val="nextTo"/>
        <c:crossAx val="22384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70779706420977406"/>
          <c:y val="0"/>
          <c:w val="0.2658016483984052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6.7570096549163924E-3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C0-4B2D-8E37-52331C19F5C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 prix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7.1710723130064061E-3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C0-4B2D-8E37-52331C19F5C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C'est naturel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7.5750071959833935E-3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C0-4B2D-8E37-52331C19F5C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Préventif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8.793297760222394E-3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C0-4B2D-8E37-52331C19F5C4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Efficace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2.0047701620496763E-2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C0-4B2D-8E37-52331C19F5C4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Traitement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2.2482541376962921E-2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C0-4B2D-8E37-52331C19F5C4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Médicaments inefficaces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0.17768690068470722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FC0-4B2D-8E37-52331C19F5C4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Bouche à oreille/ Recommandation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BD392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FC0-4B2D-8E37-52331C19F5C4}"/>
              </c:ext>
            </c:extLst>
          </c:dPt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C0-4B2D-8E37-52331C19F5C4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0.25260640940754447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FC0-4B2D-8E37-52331C19F5C4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Crois (croyance)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0.56256859795667957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FC0-4B2D-8E37-52331C19F5C4}"/>
            </c:ext>
          </c:extLst>
        </c:ser>
        <c:dLbls/>
        <c:gapWidth val="182"/>
        <c:axId val="223949184"/>
        <c:axId val="223950720"/>
      </c:barChart>
      <c:catAx>
        <c:axId val="223949184"/>
        <c:scaling>
          <c:orientation val="minMax"/>
        </c:scaling>
        <c:delete val="1"/>
        <c:axPos val="l"/>
        <c:numFmt formatCode="General" sourceLinked="1"/>
        <c:tickLblPos val="nextTo"/>
        <c:crossAx val="223950720"/>
        <c:crosses val="autoZero"/>
        <c:auto val="1"/>
        <c:lblAlgn val="ctr"/>
        <c:lblOffset val="100"/>
      </c:catAx>
      <c:valAx>
        <c:axId val="223950720"/>
        <c:scaling>
          <c:orientation val="minMax"/>
        </c:scaling>
        <c:delete val="1"/>
        <c:axPos val="b"/>
        <c:numFmt formatCode="###0%" sourceLinked="1"/>
        <c:tickLblPos val="nextTo"/>
        <c:crossAx val="22394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2381489682797145"/>
          <c:y val="0.19597777235328748"/>
          <c:w val="0.51537213861581643"/>
          <c:h val="0.6296179084760853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9-4F22-921F-C13AFA7769A5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9-4F22-921F-C13AFA7769A5}"/>
              </c:ext>
            </c:extLst>
          </c:dPt>
          <c:dLbls>
            <c:dLbl>
              <c:idx val="0"/>
              <c:layout>
                <c:manualLayout>
                  <c:x val="0.28836371759017648"/>
                  <c:y val="-0.21071453799142761"/>
                </c:manualLayout>
              </c:layout>
              <c:tx>
                <c:rich>
                  <a:bodyPr/>
                  <a:lstStyle/>
                  <a:p>
                    <a:fld id="{AD3F3DB1-5431-4412-86A7-650C51015B3C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64C9BE52-6A3C-4716-B848-0551D9746AA3}" type="VALUE">
                      <a:rPr lang="en-US" sz="18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744277231632841"/>
                      <c:h val="0.49174848872104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89-4F22-921F-C13AFA7769A5}"/>
                </c:ext>
              </c:extLst>
            </c:dLbl>
            <c:dLbl>
              <c:idx val="1"/>
              <c:layout>
                <c:manualLayout>
                  <c:x val="-0.21847520302906992"/>
                  <c:y val="-5.2234968158407433E-2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77046496029487"/>
                      <c:h val="0.33586796007880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89-4F22-921F-C13AFA776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0.80147961832891512</c:v>
                </c:pt>
                <c:pt idx="1">
                  <c:v>0.19852038167108685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89-4F22-921F-C13AFA7769A5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2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2944744441700933"/>
          <c:y val="6.1128920324118922E-2"/>
          <c:w val="0.34150017713555703"/>
          <c:h val="0.87774215935176214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Supérieur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0.70200269253974723</c:v>
                </c:pt>
                <c:pt idx="1">
                  <c:v>0.78964515383753608</c:v>
                </c:pt>
                <c:pt idx="2">
                  <c:v>0.82273224944718637</c:v>
                </c:pt>
                <c:pt idx="3">
                  <c:v>0.86352407375278362</c:v>
                </c:pt>
                <c:pt idx="4">
                  <c:v>0.91064057982550628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92-46FE-B29D-D46BC6C532DB}"/>
            </c:ext>
          </c:extLst>
        </c:ser>
        <c:dLbls/>
        <c:gapWidth val="182"/>
        <c:axId val="224679424"/>
        <c:axId val="224680960"/>
      </c:barChart>
      <c:catAx>
        <c:axId val="2246794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224680960"/>
        <c:crosses val="autoZero"/>
        <c:auto val="1"/>
        <c:lblAlgn val="ctr"/>
        <c:lblOffset val="100"/>
      </c:catAx>
      <c:valAx>
        <c:axId val="224680960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22467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2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61612406026637245"/>
          <c:y val="0"/>
          <c:w val="0.222935635646338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1.4283025316629533E-2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0%</c:formatCode>
                <c:ptCount val="1"/>
                <c:pt idx="0">
                  <c:v>2.0624332093914399E-2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4CE-49AC-9D2A-E5BE0002FF1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Bonne qualité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9.6291151381500874E-3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4CE-49AC-9D2A-E5BE0002FF1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 par des experts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4.0045204494825515E-2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4CE-49AC-9D2A-E5BE0002FF17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Accessibilité (prix)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7.3761477646119969E-2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4CE-49AC-9D2A-E5BE0002FF17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Disponibilité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0.10695683019506916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4CE-49AC-9D2A-E5BE0002FF17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Efficacité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0.4171771697152889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4CE-49AC-9D2A-E5BE0002FF17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Préférence nationale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0.46157598829651236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4CE-49AC-9D2A-E5BE0002FF17}"/>
            </c:ext>
          </c:extLst>
        </c:ser>
        <c:dLbls/>
        <c:gapWidth val="182"/>
        <c:axId val="224656384"/>
        <c:axId val="224727808"/>
      </c:barChart>
      <c:catAx>
        <c:axId val="224656384"/>
        <c:scaling>
          <c:orientation val="minMax"/>
        </c:scaling>
        <c:delete val="1"/>
        <c:axPos val="l"/>
        <c:numFmt formatCode="General" sourceLinked="1"/>
        <c:tickLblPos val="nextTo"/>
        <c:crossAx val="224727808"/>
        <c:crosses val="autoZero"/>
        <c:auto val="1"/>
        <c:lblAlgn val="ctr"/>
        <c:lblOffset val="100"/>
      </c:catAx>
      <c:valAx>
        <c:axId val="224727808"/>
        <c:scaling>
          <c:orientation val="minMax"/>
        </c:scaling>
        <c:delete val="1"/>
        <c:axPos val="b"/>
        <c:numFmt formatCode="###0%" sourceLinked="1"/>
        <c:tickLblPos val="nextTo"/>
        <c:crossAx val="22465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  <a:alpha val="6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0209024475911279"/>
          <c:y val="2.1742368343111693E-2"/>
          <c:w val="0.42777369910228874"/>
          <c:h val="0.97825763165688862"/>
        </c:manualLayout>
      </c:layout>
      <c:barChart>
        <c:barDir val="bar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6.0497898129771667E-2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71-429E-924F-F7361272852C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2.3072069902420732E-2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71-429E-924F-F7361272852C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Mauvaise qualité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1.3734588732247154E-2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71-429E-924F-F7361272852C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Problème de goût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1.4627623188194102E-2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71-429E-924F-F7361272852C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Ils ne sont pas des experts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1.5258666404101229E-2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71-429E-924F-F7361272852C}"/>
            </c:ext>
          </c:extLst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Ils ne sont  pas des professionnels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Feuil1!$B$7</c:f>
              <c:numCache>
                <c:formatCode>###0%</c:formatCode>
                <c:ptCount val="1"/>
                <c:pt idx="0">
                  <c:v>2.8226215346627212E-2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571-429E-924F-F7361272852C}"/>
            </c:ext>
          </c:extLst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On me l'a déconseillé par un tiers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Feuil1!$B$8</c:f>
              <c:numCache>
                <c:formatCode>###0%</c:formatCode>
                <c:ptCount val="1"/>
                <c:pt idx="0">
                  <c:v>6.3522536986493627E-2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571-429E-924F-F7361272852C}"/>
            </c:ext>
          </c:extLst>
        </c:ser>
        <c:ser>
          <c:idx val="7"/>
          <c:order val="7"/>
          <c:tx>
            <c:strRef>
              <c:f>Feuil1!$A$9</c:f>
              <c:strCache>
                <c:ptCount val="1"/>
                <c:pt idx="0">
                  <c:v>Effets secondaires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Feuil1!$B$9</c:f>
              <c:numCache>
                <c:formatCode>###0%</c:formatCode>
                <c:ptCount val="1"/>
                <c:pt idx="0">
                  <c:v>0.10920197851484413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571-429E-924F-F7361272852C}"/>
            </c:ext>
          </c:extLst>
        </c:ser>
        <c:ser>
          <c:idx val="8"/>
          <c:order val="8"/>
          <c:tx>
            <c:strRef>
              <c:f>Feuil1!$A$10</c:f>
              <c:strCache>
                <c:ptCount val="1"/>
                <c:pt idx="0">
                  <c:v>"L'inefficacité"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dLbl>
              <c:idx val="0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71-429E-924F-F7361272852C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Feuil1!$B$10</c:f>
              <c:numCache>
                <c:formatCode>###0%</c:formatCode>
                <c:ptCount val="1"/>
                <c:pt idx="0">
                  <c:v>0.7372027124977576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571-429E-924F-F7361272852C}"/>
            </c:ext>
          </c:extLst>
        </c:ser>
        <c:dLbls/>
        <c:gapWidth val="182"/>
        <c:axId val="224909568"/>
        <c:axId val="224927744"/>
      </c:barChart>
      <c:catAx>
        <c:axId val="224909568"/>
        <c:scaling>
          <c:orientation val="minMax"/>
        </c:scaling>
        <c:delete val="1"/>
        <c:axPos val="l"/>
        <c:numFmt formatCode="General" sourceLinked="1"/>
        <c:tickLblPos val="nextTo"/>
        <c:crossAx val="224927744"/>
        <c:crosses val="autoZero"/>
        <c:auto val="1"/>
        <c:lblAlgn val="ctr"/>
        <c:lblOffset val="100"/>
      </c:catAx>
      <c:valAx>
        <c:axId val="224927744"/>
        <c:scaling>
          <c:orientation val="minMax"/>
        </c:scaling>
        <c:delete val="1"/>
        <c:axPos val="b"/>
        <c:numFmt formatCode="###0%" sourceLinked="1"/>
        <c:tickLblPos val="nextTo"/>
        <c:crossAx val="22490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2">
        <a:lumMod val="20000"/>
        <a:lumOff val="80000"/>
        <a:alpha val="33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6029751129226034"/>
          <c:y val="0.34129486933391839"/>
          <c:w val="0.6397024887077396"/>
          <c:h val="0.4985054981215894"/>
        </c:manualLayout>
      </c:layout>
      <c:barChart>
        <c:barDir val="bar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Totalement confiance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0.57274123204834215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Moyennement confiance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0.26836383835973454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D-4CB6-BBA6-53BF9035AD3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0.10603554832284269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D-4CB6-BBA6-53BF9035AD3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5.2859381269084516E-2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D-4CB6-BBA6-53BF9035AD3E}"/>
            </c:ext>
          </c:extLst>
        </c:ser>
        <c:dLbls/>
        <c:gapWidth val="182"/>
        <c:overlap val="100"/>
        <c:axId val="225033216"/>
        <c:axId val="225047296"/>
      </c:barChart>
      <c:catAx>
        <c:axId val="225033216"/>
        <c:scaling>
          <c:orientation val="minMax"/>
        </c:scaling>
        <c:delete val="1"/>
        <c:axPos val="l"/>
        <c:numFmt formatCode="General" sourceLinked="1"/>
        <c:tickLblPos val="nextTo"/>
        <c:crossAx val="225047296"/>
        <c:crosses val="autoZero"/>
        <c:auto val="1"/>
        <c:lblAlgn val="ctr"/>
        <c:lblOffset val="100"/>
      </c:catAx>
      <c:valAx>
        <c:axId val="225047296"/>
        <c:scaling>
          <c:orientation val="minMax"/>
        </c:scaling>
        <c:delete val="1"/>
        <c:axPos val="b"/>
        <c:numFmt formatCode="0%" sourceLinked="1"/>
        <c:tickLblPos val="nextTo"/>
        <c:crossAx val="22503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8.7311752697579473E-2"/>
          <c:w val="1"/>
          <c:h val="0.193936424613590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6650832556993401"/>
          <c:y val="1.8783364284882195E-3"/>
          <c:w val="0.6190366707508691"/>
          <c:h val="0.76829784755391406"/>
        </c:manualLayout>
      </c:layout>
      <c:barChart>
        <c:barDir val="bar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Total confiance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0.66144535202419186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49-4F36-9C96-2F36535E202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Moyennement confiance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0.23864514597727182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49-4F36-9C96-2F36535E202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Pas du tout confiance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4.7281204867460354E-2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49-4F36-9C96-2F36535E202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5.2628297131079672E-2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49-4F36-9C96-2F36535E2027}"/>
            </c:ext>
          </c:extLst>
        </c:ser>
        <c:dLbls/>
        <c:gapWidth val="182"/>
        <c:overlap val="100"/>
        <c:axId val="225116160"/>
        <c:axId val="225117696"/>
      </c:barChart>
      <c:catAx>
        <c:axId val="225116160"/>
        <c:scaling>
          <c:orientation val="minMax"/>
        </c:scaling>
        <c:delete val="1"/>
        <c:axPos val="l"/>
        <c:numFmt formatCode="General" sourceLinked="1"/>
        <c:tickLblPos val="nextTo"/>
        <c:crossAx val="225117696"/>
        <c:crosses val="autoZero"/>
        <c:auto val="1"/>
        <c:lblAlgn val="ctr"/>
        <c:lblOffset val="100"/>
      </c:catAx>
      <c:valAx>
        <c:axId val="225117696"/>
        <c:scaling>
          <c:orientation val="minMax"/>
        </c:scaling>
        <c:delete val="1"/>
        <c:axPos val="b"/>
        <c:numFmt formatCode="0%" sourceLinked="1"/>
        <c:tickLblPos val="nextTo"/>
        <c:crossAx val="22511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7373582740953243"/>
          <c:y val="5.4096226195289421E-2"/>
          <c:w val="0.62626417259046763"/>
          <c:h val="0.75959486592611369"/>
        </c:manualLayout>
      </c:layout>
      <c:barChart>
        <c:barDir val="bar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Total confiance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0.51998774789624813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49-4F36-9C96-2F36535E202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Moyennement confiance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0.25508373685701552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49-4F36-9C96-2F36535E202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Pas du tout confiance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0.18742326548989777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49-4F36-9C96-2F36535E202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3.7505249756843419E-2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49-4F36-9C96-2F36535E2027}"/>
            </c:ext>
          </c:extLst>
        </c:ser>
        <c:dLbls/>
        <c:gapWidth val="182"/>
        <c:overlap val="100"/>
        <c:axId val="225206656"/>
        <c:axId val="225208192"/>
      </c:barChart>
      <c:catAx>
        <c:axId val="225206656"/>
        <c:scaling>
          <c:orientation val="minMax"/>
        </c:scaling>
        <c:delete val="1"/>
        <c:axPos val="l"/>
        <c:numFmt formatCode="General" sourceLinked="1"/>
        <c:tickLblPos val="nextTo"/>
        <c:crossAx val="225208192"/>
        <c:crosses val="autoZero"/>
        <c:auto val="1"/>
        <c:lblAlgn val="ctr"/>
        <c:lblOffset val="100"/>
      </c:catAx>
      <c:valAx>
        <c:axId val="225208192"/>
        <c:scaling>
          <c:orientation val="minMax"/>
        </c:scaling>
        <c:delete val="1"/>
        <c:axPos val="b"/>
        <c:numFmt formatCode="0%" sourceLinked="1"/>
        <c:tickLblPos val="nextTo"/>
        <c:crossAx val="22520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6.5454243095369624E-2"/>
          <c:y val="0.28618167338409478"/>
          <c:w val="0.89348844114228221"/>
          <c:h val="0.5283219480039285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Pharmacie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Centre</c:v>
                </c:pt>
                <c:pt idx="1">
                  <c:v>Ouest</c:v>
                </c:pt>
                <c:pt idx="2">
                  <c:v>Est</c:v>
                </c:pt>
                <c:pt idx="3">
                  <c:v>Sud Est</c:v>
                </c:pt>
                <c:pt idx="4">
                  <c:v>Sud Ouest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0.9942768194281929</c:v>
                </c:pt>
                <c:pt idx="1">
                  <c:v>0.9888275592631407</c:v>
                </c:pt>
                <c:pt idx="2">
                  <c:v>0.98170411366561039</c:v>
                </c:pt>
                <c:pt idx="3">
                  <c:v>0.9866182346233221</c:v>
                </c:pt>
                <c:pt idx="4">
                  <c:v>0.97897098568699714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1C-4207-A730-3BDA0410A41F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Etranger</c:v>
                </c:pt>
              </c:strCache>
            </c:strRef>
          </c:tx>
          <c:spPr>
            <a:solidFill>
              <a:srgbClr val="BD392F"/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-3.8922275892737568E-3"/>
                  <c:y val="-6.90564983377921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1C-4207-A730-3BDA0410A41F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Centre</c:v>
                </c:pt>
                <c:pt idx="1">
                  <c:v>Ouest</c:v>
                </c:pt>
                <c:pt idx="2">
                  <c:v>Est</c:v>
                </c:pt>
                <c:pt idx="3">
                  <c:v>Sud Est</c:v>
                </c:pt>
                <c:pt idx="4">
                  <c:v>Sud Ouest</c:v>
                </c:pt>
              </c:strCache>
            </c:strRef>
          </c:cat>
          <c:val>
            <c:numRef>
              <c:f>Feuil1!$B$3:$F$3</c:f>
              <c:numCache>
                <c:formatCode>####%</c:formatCode>
                <c:ptCount val="5"/>
                <c:pt idx="0" formatCode="####.0%">
                  <c:v>2.9720816043123958E-3</c:v>
                </c:pt>
                <c:pt idx="1">
                  <c:v>6.6613664118884931E-3</c:v>
                </c:pt>
                <c:pt idx="2">
                  <c:v>1.5328859966891151E-2</c:v>
                </c:pt>
                <c:pt idx="3">
                  <c:v>1.0808882037973892E-2</c:v>
                </c:pt>
                <c:pt idx="4">
                  <c:v>2.1029014313002803E-2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1C-4207-A730-3BDA0410A41F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Associations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delete val="1"/>
          </c:dLbls>
          <c:cat>
            <c:strRef>
              <c:f>Feuil1!$B$1:$F$1</c:f>
              <c:strCache>
                <c:ptCount val="5"/>
                <c:pt idx="0">
                  <c:v>Centre</c:v>
                </c:pt>
                <c:pt idx="1">
                  <c:v>Ouest</c:v>
                </c:pt>
                <c:pt idx="2">
                  <c:v>Est</c:v>
                </c:pt>
                <c:pt idx="3">
                  <c:v>Sud Est</c:v>
                </c:pt>
                <c:pt idx="4">
                  <c:v>Sud Ouest</c:v>
                </c:pt>
              </c:strCache>
            </c:strRef>
          </c:cat>
          <c:val>
            <c:numRef>
              <c:f>Feuil1!$B$4:$F$4</c:f>
              <c:numCache>
                <c:formatCode>####.0%</c:formatCode>
                <c:ptCount val="5"/>
                <c:pt idx="0">
                  <c:v>1.9301467836375953E-3</c:v>
                </c:pt>
                <c:pt idx="1">
                  <c:v>4.5110743249708197E-3</c:v>
                </c:pt>
                <c:pt idx="2">
                  <c:v>1.4359212539160682E-3</c:v>
                </c:pt>
                <c:pt idx="3" formatCode="###0.0%">
                  <c:v>0</c:v>
                </c:pt>
                <c:pt idx="4" formatCode="###0.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1C-4207-A730-3BDA0410A41F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Hopital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7839170371219662E-17"/>
                  <c:y val="-5.589633738148987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1C-4207-A730-3BDA0410A41F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1C-4207-A730-3BDA0410A41F}"/>
                </c:ext>
              </c:extLst>
            </c:dLbl>
            <c:dLbl>
              <c:idx val="2"/>
              <c:layout>
                <c:manualLayout>
                  <c:x val="7.7844551785475127E-3"/>
                  <c:y val="-6.148597111963886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1C-4207-A730-3BDA0410A41F}"/>
                </c:ext>
              </c:extLst>
            </c:dLbl>
            <c:dLbl>
              <c:idx val="3"/>
              <c:layout>
                <c:manualLayout>
                  <c:x val="0"/>
                  <c:y val="-3.353780242889393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1C-4207-A730-3BDA0410A41F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1C-4207-A730-3BDA0410A4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Centre</c:v>
                </c:pt>
                <c:pt idx="1">
                  <c:v>Ouest</c:v>
                </c:pt>
                <c:pt idx="2">
                  <c:v>Est</c:v>
                </c:pt>
                <c:pt idx="3">
                  <c:v>Sud Est</c:v>
                </c:pt>
                <c:pt idx="4">
                  <c:v>Sud Ouest</c:v>
                </c:pt>
              </c:strCache>
            </c:strRef>
          </c:cat>
          <c:val>
            <c:numRef>
              <c:f>Feuil1!$B$5:$F$5</c:f>
              <c:numCache>
                <c:formatCode>###0.0%</c:formatCode>
                <c:ptCount val="5"/>
                <c:pt idx="0" formatCode="####.0%">
                  <c:v>8.2095218385720616E-4</c:v>
                </c:pt>
                <c:pt idx="1">
                  <c:v>0</c:v>
                </c:pt>
                <c:pt idx="2" formatCode="####.0%">
                  <c:v>1.5311051135823456E-3</c:v>
                </c:pt>
                <c:pt idx="3" formatCode="####.0%">
                  <c:v>2.5728833387039999E-3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1C-4207-A730-3BDA0410A41F}"/>
            </c:ext>
          </c:extLst>
        </c:ser>
        <c:dLbls>
          <c:showVal val="1"/>
        </c:dLbls>
        <c:gapWidth val="79"/>
        <c:overlap val="100"/>
        <c:axId val="135063040"/>
        <c:axId val="135064576"/>
      </c:barChart>
      <c:catAx>
        <c:axId val="13506304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5064576"/>
        <c:crosses val="autoZero"/>
        <c:auto val="1"/>
        <c:lblAlgn val="ctr"/>
        <c:lblOffset val="100"/>
      </c:catAx>
      <c:valAx>
        <c:axId val="135064576"/>
        <c:scaling>
          <c:orientation val="minMax"/>
          <c:min val="0"/>
        </c:scaling>
        <c:delete val="1"/>
        <c:axPos val="l"/>
        <c:numFmt formatCode="0%" sourceLinked="1"/>
        <c:tickLblPos val="nextTo"/>
        <c:crossAx val="13506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3.3537802428893933E-2"/>
          <c:w val="1"/>
          <c:h val="0.101301825835412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2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7012207648973333"/>
          <c:y val="0"/>
          <c:w val="0.62987792351026672"/>
          <c:h val="0.86848687464439411"/>
        </c:manualLayout>
      </c:layout>
      <c:barChart>
        <c:barDir val="bar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Total confiance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0.32544619593979252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49-4F36-9C96-2F36535E202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Moyennement confiance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0.14536990040144651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49-4F36-9C96-2F36535E202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Pas du tout confiance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0.35041031544347973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49-4F36-9C96-2F36535E202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Ne se prononce pas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0.17877358821528547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49-4F36-9C96-2F36535E2027}"/>
            </c:ext>
          </c:extLst>
        </c:ser>
        <c:dLbls/>
        <c:gapWidth val="182"/>
        <c:overlap val="100"/>
        <c:axId val="225342208"/>
        <c:axId val="225343744"/>
      </c:barChart>
      <c:catAx>
        <c:axId val="225342208"/>
        <c:scaling>
          <c:orientation val="minMax"/>
        </c:scaling>
        <c:delete val="1"/>
        <c:axPos val="l"/>
        <c:numFmt formatCode="General" sourceLinked="1"/>
        <c:tickLblPos val="nextTo"/>
        <c:crossAx val="225343744"/>
        <c:crosses val="autoZero"/>
        <c:auto val="1"/>
        <c:lblAlgn val="ctr"/>
        <c:lblOffset val="100"/>
      </c:catAx>
      <c:valAx>
        <c:axId val="225343744"/>
        <c:scaling>
          <c:orientation val="minMax"/>
        </c:scaling>
        <c:delete val="1"/>
        <c:axPos val="b"/>
        <c:numFmt formatCode="0%" sourceLinked="1"/>
        <c:tickLblPos val="nextTo"/>
        <c:crossAx val="22534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6.7148600764956962E-2"/>
          <c:y val="0.42107511648147689"/>
          <c:w val="0.918109690729217"/>
          <c:h val="0.4749940283509188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3.560725276663512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68-4487-9D67-D41ED2D22083}"/>
                </c:ext>
              </c:extLst>
            </c:dLbl>
            <c:dLbl>
              <c:idx val="1"/>
              <c:layout>
                <c:manualLayout>
                  <c:x val="-4.20812987242051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68-4487-9D67-D41ED2D22083}"/>
                </c:ext>
              </c:extLst>
            </c:dLbl>
            <c:dLbl>
              <c:idx val="2"/>
              <c:layout>
                <c:manualLayout>
                  <c:x val="-3.560725276663517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68-4487-9D67-D41ED2D22083}"/>
                </c:ext>
              </c:extLst>
            </c:dLbl>
            <c:dLbl>
              <c:idx val="3"/>
              <c:layout>
                <c:manualLayout>
                  <c:x val="-4.208129872420513E-2"/>
                  <c:y val="6.9737878925158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68-4487-9D67-D41ED2D22083}"/>
                </c:ext>
              </c:extLst>
            </c:dLbl>
            <c:dLbl>
              <c:idx val="4"/>
              <c:layout>
                <c:manualLayout>
                  <c:x val="-2.265916085149519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68-4487-9D67-D41ED2D22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3.7378793094251066E-2</c:v>
                </c:pt>
                <c:pt idx="1">
                  <c:v>4.5058417485770712E-2</c:v>
                </c:pt>
                <c:pt idx="2">
                  <c:v>6.1537064007299622E-2</c:v>
                </c:pt>
                <c:pt idx="3">
                  <c:v>5.0108880994143595E-2</c:v>
                </c:pt>
                <c:pt idx="4">
                  <c:v>0.10182446777563178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68-4487-9D67-D41ED2D22083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12700"/>
            </a:effectLst>
          </c:spPr>
          <c:dLbls>
            <c:dLbl>
              <c:idx val="4"/>
              <c:layout>
                <c:manualLayout>
                  <c:x val="2.913320680906509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68-4487-9D67-D41ED2D22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0.12934801776161156</c:v>
                </c:pt>
                <c:pt idx="1">
                  <c:v>0.12134149365489608</c:v>
                </c:pt>
                <c:pt idx="2">
                  <c:v>8.8814429601662401E-2</c:v>
                </c:pt>
                <c:pt idx="3">
                  <c:v>8.2647351794580617E-2</c:v>
                </c:pt>
                <c:pt idx="4">
                  <c:v>5.556213595526998E-2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B68-4487-9D67-D41ED2D22083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Moyennement confiance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0.37256615838373697</c:v>
                </c:pt>
                <c:pt idx="1">
                  <c:v>0.29809276175888327</c:v>
                </c:pt>
                <c:pt idx="2">
                  <c:v>0.19625447618182726</c:v>
                </c:pt>
                <c:pt idx="3">
                  <c:v>0.15452568676231704</c:v>
                </c:pt>
                <c:pt idx="4">
                  <c:v>0.11607585060038625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68-4487-9D67-D41ED2D22083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Totalement confiance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c:spPr>
          <c:dLbls>
            <c:dLbl>
              <c:idx val="0"/>
              <c:layout>
                <c:manualLayout>
                  <c:x val="3.156481496963023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68-4487-9D67-D41ED2D22083}"/>
                </c:ext>
              </c:extLst>
            </c:dLbl>
            <c:dLbl>
              <c:idx val="1"/>
              <c:layout>
                <c:manualLayout>
                  <c:x val="2.2956229068822144E-2"/>
                  <c:y val="-5.71585194773281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B68-4487-9D67-D41ED2D22083}"/>
                </c:ext>
              </c:extLst>
            </c:dLbl>
            <c:dLbl>
              <c:idx val="2"/>
              <c:layout>
                <c:manualLayout>
                  <c:x val="1.434764316801383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68-4487-9D67-D41ED2D22083}"/>
                </c:ext>
              </c:extLst>
            </c:dLbl>
            <c:dLbl>
              <c:idx val="3"/>
              <c:layout>
                <c:manualLayout>
                  <c:x val="1.14781145344108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68-4487-9D67-D41ED2D22083}"/>
                </c:ext>
              </c:extLst>
            </c:dLbl>
            <c:dLbl>
              <c:idx val="4"/>
              <c:layout>
                <c:manualLayout>
                  <c:x val="2.6092149376363317E-2"/>
                  <c:y val="5.71585194773281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68-4487-9D67-D41ED2D22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Feuil1!$B$5:$F$5</c:f>
              <c:numCache>
                <c:formatCode>###0%</c:formatCode>
                <c:ptCount val="5"/>
                <c:pt idx="0">
                  <c:v>0.46070703076039887</c:v>
                </c:pt>
                <c:pt idx="1">
                  <c:v>0.53550732710044913</c:v>
                </c:pt>
                <c:pt idx="2">
                  <c:v>0.65339403020920894</c:v>
                </c:pt>
                <c:pt idx="3">
                  <c:v>0.7127180804489589</c:v>
                </c:pt>
                <c:pt idx="4">
                  <c:v>0.72653754566871276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68-4487-9D67-D41ED2D22083}"/>
            </c:ext>
          </c:extLst>
        </c:ser>
        <c:dLbls/>
        <c:gapWidth val="40"/>
        <c:overlap val="100"/>
        <c:axId val="225399936"/>
        <c:axId val="225401472"/>
      </c:barChart>
      <c:catAx>
        <c:axId val="225399936"/>
        <c:scaling>
          <c:orientation val="minMax"/>
        </c:scaling>
        <c:delete val="1"/>
        <c:axPos val="b"/>
        <c:numFmt formatCode="General" sourceLinked="1"/>
        <c:tickLblPos val="nextTo"/>
        <c:crossAx val="225401472"/>
        <c:crosses val="autoZero"/>
        <c:auto val="1"/>
        <c:lblAlgn val="ctr"/>
        <c:lblOffset val="100"/>
      </c:catAx>
      <c:valAx>
        <c:axId val="225401472"/>
        <c:scaling>
          <c:orientation val="minMax"/>
        </c:scaling>
        <c:delete val="1"/>
        <c:axPos val="l"/>
        <c:numFmt formatCode="0%" sourceLinked="1"/>
        <c:tickLblPos val="nextTo"/>
        <c:crossAx val="22539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3523411053013271E-2"/>
          <c:y val="7.0872264056689296E-2"/>
          <c:w val="0.92421486166412392"/>
          <c:h val="0.270513364955650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6.7148600764956962E-2"/>
          <c:y val="0.10752315616843371"/>
          <c:w val="0.918109690729217"/>
          <c:h val="0.79574527059801836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-8.0543248920949878E-4"/>
                  <c:y val="-1.344505137400214E-1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4-4A9D-81E2-E0FB42C80AF6}"/>
                </c:ext>
              </c:extLst>
            </c:dLbl>
            <c:dLbl>
              <c:idx val="1"/>
              <c:layout>
                <c:manualLayout>
                  <c:x val="3.9141470138590463E-2"/>
                  <c:y val="-5.715704617374634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4-4A9D-81E2-E0FB42C80AF6}"/>
                </c:ext>
              </c:extLst>
            </c:dLbl>
            <c:dLbl>
              <c:idx val="2"/>
              <c:layout>
                <c:manualLayout>
                  <c:x val="1.434764316801383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E4-4A9D-81E2-E0FB42C80AF6}"/>
                </c:ext>
              </c:extLst>
            </c:dLbl>
            <c:dLbl>
              <c:idx val="3"/>
              <c:layout>
                <c:manualLayout>
                  <c:x val="2.766329251625776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E4-4A9D-81E2-E0FB42C80AF6}"/>
                </c:ext>
              </c:extLst>
            </c:dLbl>
            <c:dLbl>
              <c:idx val="4"/>
              <c:layout>
                <c:manualLayout>
                  <c:x val="2.6092149376363317E-2"/>
                  <c:y val="5.71585194773281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E4-4A9D-81E2-E0FB42C80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4.9551544196243101E-2</c:v>
                </c:pt>
                <c:pt idx="1">
                  <c:v>5.6340416268718822E-2</c:v>
                </c:pt>
                <c:pt idx="2">
                  <c:v>2.8135351340386108E-2</c:v>
                </c:pt>
                <c:pt idx="3">
                  <c:v>6.8620953934208931E-2</c:v>
                </c:pt>
                <c:pt idx="4">
                  <c:v>7.3758663341317032E-2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8E4-4A9D-81E2-E0FB42C80AF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E4-4A9D-81E2-E0FB42C80AF6}"/>
                </c:ext>
              </c:extLst>
            </c:dLbl>
            <c:dLbl>
              <c:idx val="2"/>
              <c:layout>
                <c:manualLayout>
                  <c:x val="-3.884427574542012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E4-4A9D-81E2-E0FB42C80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4.6734754730231559E-2</c:v>
                </c:pt>
                <c:pt idx="1">
                  <c:v>4.1518397307719217E-2</c:v>
                </c:pt>
                <c:pt idx="2">
                  <c:v>4.828533786160287E-2</c:v>
                </c:pt>
                <c:pt idx="3">
                  <c:v>3.8495847389706045E-2</c:v>
                </c:pt>
                <c:pt idx="4">
                  <c:v>6.5879663992262735E-2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8E4-4A9D-81E2-E0FB42C80AF6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Moyennement confiance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0.29309872231399176</c:v>
                </c:pt>
                <c:pt idx="1">
                  <c:v>0.28509989161089089</c:v>
                </c:pt>
                <c:pt idx="2">
                  <c:v>0.19581722994758802</c:v>
                </c:pt>
                <c:pt idx="3">
                  <c:v>0.15486814259011064</c:v>
                </c:pt>
                <c:pt idx="4">
                  <c:v>0.13006752826087972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8E4-4A9D-81E2-E0FB42C80AF6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Totalement confiance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Feuil1!$B$5:$F$5</c:f>
              <c:numCache>
                <c:formatCode>###0%</c:formatCode>
                <c:ptCount val="5"/>
                <c:pt idx="0">
                  <c:v>0.61061497875953263</c:v>
                </c:pt>
                <c:pt idx="1">
                  <c:v>0.61704129481267112</c:v>
                </c:pt>
                <c:pt idx="2">
                  <c:v>0.72776208085042049</c:v>
                </c:pt>
                <c:pt idx="3">
                  <c:v>0.73801505608597473</c:v>
                </c:pt>
                <c:pt idx="4">
                  <c:v>0.7302941444055413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8E4-4A9D-81E2-E0FB42C80AF6}"/>
            </c:ext>
          </c:extLst>
        </c:ser>
        <c:dLbls/>
        <c:gapWidth val="40"/>
        <c:overlap val="100"/>
        <c:axId val="225511296"/>
        <c:axId val="225512832"/>
      </c:barChart>
      <c:catAx>
        <c:axId val="225511296"/>
        <c:scaling>
          <c:orientation val="minMax"/>
        </c:scaling>
        <c:delete val="1"/>
        <c:axPos val="b"/>
        <c:numFmt formatCode="General" sourceLinked="1"/>
        <c:tickLblPos val="nextTo"/>
        <c:crossAx val="225512832"/>
        <c:crosses val="autoZero"/>
        <c:auto val="1"/>
        <c:lblAlgn val="ctr"/>
        <c:lblOffset val="100"/>
      </c:catAx>
      <c:valAx>
        <c:axId val="225512832"/>
        <c:scaling>
          <c:orientation val="minMax"/>
        </c:scaling>
        <c:delete val="1"/>
        <c:axPos val="l"/>
        <c:numFmt formatCode="0%" sourceLinked="1"/>
        <c:tickLblPos val="nextTo"/>
        <c:crossAx val="22551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6.7148600764956962E-2"/>
          <c:y val="0.21571577198664274"/>
          <c:w val="0.918109690729217"/>
          <c:h val="0.6601576001202195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3.156481496963023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4C-4FF9-927C-C8C493F60B01}"/>
                </c:ext>
              </c:extLst>
            </c:dLbl>
            <c:dLbl>
              <c:idx val="1"/>
              <c:layout>
                <c:manualLayout>
                  <c:x val="2.2956229068822144E-2"/>
                  <c:y val="-5.71585194773281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4C-4FF9-927C-C8C493F60B01}"/>
                </c:ext>
              </c:extLst>
            </c:dLbl>
            <c:dLbl>
              <c:idx val="2"/>
              <c:layout>
                <c:manualLayout>
                  <c:x val="1.434764316801383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4C-4FF9-927C-C8C493F60B01}"/>
                </c:ext>
              </c:extLst>
            </c:dLbl>
            <c:dLbl>
              <c:idx val="3"/>
              <c:layout>
                <c:manualLayout>
                  <c:x val="1.14781145344108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4C-4FF9-927C-C8C493F60B01}"/>
                </c:ext>
              </c:extLst>
            </c:dLbl>
            <c:dLbl>
              <c:idx val="4"/>
              <c:layout>
                <c:manualLayout>
                  <c:x val="2.6092149376363317E-2"/>
                  <c:y val="5.71585194773281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4C-4FF9-927C-C8C493F60B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3.9174044391271062E-2</c:v>
                </c:pt>
                <c:pt idx="1">
                  <c:v>3.0715700646005168E-2</c:v>
                </c:pt>
                <c:pt idx="2">
                  <c:v>3.347278994006108E-2</c:v>
                </c:pt>
                <c:pt idx="3">
                  <c:v>4.8179418355081452E-2</c:v>
                </c:pt>
                <c:pt idx="4">
                  <c:v>4.1474968685559561E-2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4C-4FF9-927C-C8C493F60B01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0.17142526404215946</c:v>
                </c:pt>
                <c:pt idx="1">
                  <c:v>0.21449702533553772</c:v>
                </c:pt>
                <c:pt idx="2">
                  <c:v>0.18838263988349715</c:v>
                </c:pt>
                <c:pt idx="3">
                  <c:v>0.17307817039994963</c:v>
                </c:pt>
                <c:pt idx="4">
                  <c:v>0.19386340322427426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F4C-4FF9-927C-C8C493F60B01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Moyennement confiance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0.33542421175595583</c:v>
                </c:pt>
                <c:pt idx="1">
                  <c:v>0.28772488730098994</c:v>
                </c:pt>
                <c:pt idx="2">
                  <c:v>0.21544200894244994</c:v>
                </c:pt>
                <c:pt idx="3">
                  <c:v>0.15395916484402553</c:v>
                </c:pt>
                <c:pt idx="4">
                  <c:v>0.10965125008696727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F4C-4FF9-927C-C8C493F60B01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Totalement confiance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Feuil1!$B$5:$F$5</c:f>
              <c:numCache>
                <c:formatCode>###0%</c:formatCode>
                <c:ptCount val="5"/>
                <c:pt idx="0">
                  <c:v>0.45397647981061218</c:v>
                </c:pt>
                <c:pt idx="1">
                  <c:v>0.46706238671746647</c:v>
                </c:pt>
                <c:pt idx="2">
                  <c:v>0.56270256123398976</c:v>
                </c:pt>
                <c:pt idx="3">
                  <c:v>0.62478324640094374</c:v>
                </c:pt>
                <c:pt idx="4">
                  <c:v>0.65501037800319961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F4C-4FF9-927C-C8C493F60B01}"/>
            </c:ext>
          </c:extLst>
        </c:ser>
        <c:dLbls/>
        <c:gapWidth val="40"/>
        <c:overlap val="100"/>
        <c:axId val="225544448"/>
        <c:axId val="225587200"/>
      </c:barChart>
      <c:catAx>
        <c:axId val="225544448"/>
        <c:scaling>
          <c:orientation val="minMax"/>
        </c:scaling>
        <c:delete val="1"/>
        <c:axPos val="b"/>
        <c:numFmt formatCode="General" sourceLinked="1"/>
        <c:tickLblPos val="nextTo"/>
        <c:crossAx val="225587200"/>
        <c:crosses val="autoZero"/>
        <c:auto val="1"/>
        <c:lblAlgn val="ctr"/>
        <c:lblOffset val="100"/>
      </c:catAx>
      <c:valAx>
        <c:axId val="225587200"/>
        <c:scaling>
          <c:orientation val="minMax"/>
        </c:scaling>
        <c:delete val="1"/>
        <c:axPos val="l"/>
        <c:numFmt formatCode="0%" sourceLinked="1"/>
        <c:tickLblPos val="nextTo"/>
        <c:crossAx val="22554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6.7148600764956962E-2"/>
          <c:y val="0.17856603184625267"/>
          <c:w val="0.918109690729217"/>
          <c:h val="0.57802757549207762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3.156481496963023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4E-41A4-9ED1-F3CE577A6156}"/>
                </c:ext>
              </c:extLst>
            </c:dLbl>
            <c:dLbl>
              <c:idx val="1"/>
              <c:layout>
                <c:manualLayout>
                  <c:x val="2.2956229068822144E-2"/>
                  <c:y val="-5.71585194773281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4E-41A4-9ED1-F3CE577A6156}"/>
                </c:ext>
              </c:extLst>
            </c:dLbl>
            <c:dLbl>
              <c:idx val="2"/>
              <c:layout>
                <c:manualLayout>
                  <c:x val="1.434764316801383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4E-41A4-9ED1-F3CE577A6156}"/>
                </c:ext>
              </c:extLst>
            </c:dLbl>
            <c:dLbl>
              <c:idx val="3"/>
              <c:layout>
                <c:manualLayout>
                  <c:x val="1.14781145344108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4E-41A4-9ED1-F3CE577A6156}"/>
                </c:ext>
              </c:extLst>
            </c:dLbl>
            <c:dLbl>
              <c:idx val="4"/>
              <c:layout>
                <c:manualLayout>
                  <c:x val="2.6092149376363317E-2"/>
                  <c:y val="5.71585194773281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4E-41A4-9ED1-F3CE577A6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0.15695975785073027</c:v>
                </c:pt>
                <c:pt idx="1">
                  <c:v>0.15862002875345821</c:v>
                </c:pt>
                <c:pt idx="2">
                  <c:v>0.19273720759126056</c:v>
                </c:pt>
                <c:pt idx="3">
                  <c:v>0.21255839099544499</c:v>
                </c:pt>
                <c:pt idx="4">
                  <c:v>0.22928515943413788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4E-41A4-9ED1-F3CE577A615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0.33143847789118275</c:v>
                </c:pt>
                <c:pt idx="1">
                  <c:v>0.34002624495159955</c:v>
                </c:pt>
                <c:pt idx="2">
                  <c:v>0.329826364937578</c:v>
                </c:pt>
                <c:pt idx="3">
                  <c:v>0.37284173401142945</c:v>
                </c:pt>
                <c:pt idx="4">
                  <c:v>0.43177362665153524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4E-41A4-9ED1-F3CE577A6156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Moyennement confiance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0.190678975628812</c:v>
                </c:pt>
                <c:pt idx="1">
                  <c:v>0.15761941559018985</c:v>
                </c:pt>
                <c:pt idx="2">
                  <c:v>0.13694056989447123</c:v>
                </c:pt>
                <c:pt idx="3">
                  <c:v>9.397612898941074E-2</c:v>
                </c:pt>
                <c:pt idx="4">
                  <c:v>5.0853166277179292E-2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4E-41A4-9ED1-F3CE577A6156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Totalement confiance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Feuil1!$B$5:$F$5</c:f>
              <c:numCache>
                <c:formatCode>###0%</c:formatCode>
                <c:ptCount val="5"/>
                <c:pt idx="0">
                  <c:v>0.32092278862927293</c:v>
                </c:pt>
                <c:pt idx="1">
                  <c:v>0.34373431070475186</c:v>
                </c:pt>
                <c:pt idx="2">
                  <c:v>0.34049585757668871</c:v>
                </c:pt>
                <c:pt idx="3">
                  <c:v>0.32062374600371518</c:v>
                </c:pt>
                <c:pt idx="4">
                  <c:v>0.28808804763714835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14E-41A4-9ED1-F3CE577A6156}"/>
            </c:ext>
          </c:extLst>
        </c:ser>
        <c:dLbls/>
        <c:gapWidth val="40"/>
        <c:overlap val="100"/>
        <c:axId val="225663616"/>
        <c:axId val="225694080"/>
      </c:barChart>
      <c:catAx>
        <c:axId val="22566361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225694080"/>
        <c:crosses val="autoZero"/>
        <c:auto val="1"/>
        <c:lblAlgn val="ctr"/>
        <c:lblOffset val="100"/>
      </c:catAx>
      <c:valAx>
        <c:axId val="225694080"/>
        <c:scaling>
          <c:orientation val="minMax"/>
        </c:scaling>
        <c:delete val="1"/>
        <c:axPos val="l"/>
        <c:numFmt formatCode="0%" sourceLinked="1"/>
        <c:tickLblPos val="nextTo"/>
        <c:crossAx val="22566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6029751129226034"/>
          <c:y val="0.34129486933391839"/>
          <c:w val="0.6397024887077396"/>
          <c:h val="0.4985054981215894"/>
        </c:manualLayout>
      </c:layout>
      <c:barChart>
        <c:barDir val="bar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Totalement confiance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0.57274123204834215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22-4F20-B5E1-C9DED6DBE1E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Moyennement confiance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softEdge rad="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0.26836383835973454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22-4F20-B5E1-C9DED6DBE1E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Pas du tout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0.10603554832284269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22-4F20-B5E1-C9DED6DBE1E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softEdge rad="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5.2859381269084516E-2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22-4F20-B5E1-C9DED6DBE1E2}"/>
            </c:ext>
          </c:extLst>
        </c:ser>
        <c:dLbls/>
        <c:gapWidth val="182"/>
        <c:overlap val="100"/>
        <c:axId val="225750016"/>
        <c:axId val="225760000"/>
      </c:barChart>
      <c:catAx>
        <c:axId val="225750016"/>
        <c:scaling>
          <c:orientation val="minMax"/>
        </c:scaling>
        <c:delete val="1"/>
        <c:axPos val="l"/>
        <c:numFmt formatCode="General" sourceLinked="1"/>
        <c:tickLblPos val="nextTo"/>
        <c:crossAx val="225760000"/>
        <c:crosses val="autoZero"/>
        <c:auto val="1"/>
        <c:lblAlgn val="ctr"/>
        <c:lblOffset val="100"/>
      </c:catAx>
      <c:valAx>
        <c:axId val="225760000"/>
        <c:scaling>
          <c:orientation val="minMax"/>
        </c:scaling>
        <c:delete val="1"/>
        <c:axPos val="b"/>
        <c:numFmt formatCode="0%" sourceLinked="1"/>
        <c:tickLblPos val="nextTo"/>
        <c:crossAx val="22575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1.0568694246587768E-2"/>
          <c:w val="1"/>
          <c:h val="0.98943130575341209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2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8.0242761191750875E-2"/>
          <c:y val="0.16284640504989698"/>
          <c:w val="0.92083333333333339"/>
          <c:h val="0.7149289402149126"/>
        </c:manualLayout>
      </c:layout>
      <c:scatterChart>
        <c:scatterStyle val="lineMarker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Lbls>
            <c:dLbl>
              <c:idx val="0"/>
              <c:layout>
                <c:manualLayout>
                  <c:x val="-0.19722668065018639"/>
                  <c:y val="6.62484264681735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92D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 Médecin de structure publique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82253347701535"/>
                      <c:h val="0.129460620655683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C1C-422E-A61B-DB668D01CDB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92D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Médecin privé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1C-422E-A61B-DB668D01CDBB}"/>
                </c:ext>
              </c:extLst>
            </c:dLbl>
            <c:dLbl>
              <c:idx val="2"/>
              <c:layout>
                <c:manualLayout>
                  <c:x val="-2.2304625106525561E-2"/>
                  <c:y val="-2.76414810355208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92D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Pharmacien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1C-422E-A61B-DB668D01CDBB}"/>
                </c:ext>
              </c:extLst>
            </c:dLbl>
            <c:dLbl>
              <c:idx val="3"/>
              <c:layout>
                <c:manualLayout>
                  <c:x val="-0.22070272923279438"/>
                  <c:y val="1.73772645175414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92D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rgbClr val="92D050"/>
                        </a:solidFill>
                      </a:rPr>
                      <a:t>Automédication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1C-422E-A61B-DB668D01CDBB}"/>
                </c:ext>
              </c:extLst>
            </c:dLbl>
            <c:dLbl>
              <c:idx val="4"/>
              <c:layout>
                <c:manualLayout>
                  <c:x val="-0.1157082269764165"/>
                  <c:y val="-2.896210752923577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Centre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1C-422E-A61B-DB668D01CDBB}"/>
                </c:ext>
              </c:extLst>
            </c:dLbl>
            <c:dLbl>
              <c:idx val="5"/>
              <c:layout>
                <c:manualLayout>
                  <c:x val="-6.4282348320231469E-2"/>
                  <c:y val="-3.4754529035082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Ouest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1C-422E-A61B-DB668D01CDB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Est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1C-422E-A61B-DB668D01CDBB}"/>
                </c:ext>
              </c:extLst>
            </c:dLbl>
            <c:dLbl>
              <c:idx val="7"/>
              <c:layout>
                <c:manualLayout>
                  <c:x val="-4.303687517961638E-2"/>
                  <c:y val="-2.47451664116869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Sud Est</a:t>
                    </a:r>
                  </a:p>
                </c:rich>
              </c:tx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1C-422E-A61B-DB668D01CDB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Sud Ouest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1C-422E-A61B-DB668D01CD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'[AFC Q40 région (1).xls]Feuil2'!$B$1:$B$9</c:f>
              <c:numCache>
                <c:formatCode>General</c:formatCode>
                <c:ptCount val="9"/>
                <c:pt idx="0">
                  <c:v>-1.6000000759959224E-2</c:v>
                </c:pt>
                <c:pt idx="1">
                  <c:v>4.1000001132488265E-2</c:v>
                </c:pt>
                <c:pt idx="2">
                  <c:v>-1.4999999664723873E-2</c:v>
                </c:pt>
                <c:pt idx="3">
                  <c:v>-3.4000001847743995E-2</c:v>
                </c:pt>
                <c:pt idx="4">
                  <c:v>-1.9999999552965168E-2</c:v>
                </c:pt>
                <c:pt idx="5">
                  <c:v>-1.0000000474974513E-3</c:v>
                </c:pt>
                <c:pt idx="6">
                  <c:v>1.8999999389052395E-2</c:v>
                </c:pt>
                <c:pt idx="7">
                  <c:v>4.8000000417232506E-2</c:v>
                </c:pt>
                <c:pt idx="8">
                  <c:v>-0.11200000345706941</c:v>
                </c:pt>
              </c:numCache>
            </c:numRef>
          </c:xVal>
          <c:yVal>
            <c:numRef>
              <c:f>'[AFC Q40 région (1).xls]Feuil2'!$C$1:$C$9</c:f>
              <c:numCache>
                <c:formatCode>General</c:formatCode>
                <c:ptCount val="9"/>
                <c:pt idx="0">
                  <c:v>-1.0000000474974513E-3</c:v>
                </c:pt>
                <c:pt idx="1">
                  <c:v>-4.9999998882412919E-3</c:v>
                </c:pt>
                <c:pt idx="2">
                  <c:v>1.9999999552965168E-2</c:v>
                </c:pt>
                <c:pt idx="3">
                  <c:v>-2.5000000372529037E-2</c:v>
                </c:pt>
                <c:pt idx="4">
                  <c:v>1.4999999664723873E-2</c:v>
                </c:pt>
                <c:pt idx="5">
                  <c:v>-9.9999997764825838E-3</c:v>
                </c:pt>
                <c:pt idx="6">
                  <c:v>-1.3000000268220903E-2</c:v>
                </c:pt>
                <c:pt idx="7">
                  <c:v>8.9999996125698124E-3</c:v>
                </c:pt>
                <c:pt idx="8">
                  <c:v>-4.1999999433755882E-2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9-8C1C-422E-A61B-DB668D01CDBB}"/>
            </c:ext>
          </c:extLst>
        </c:ser>
        <c:dLbls/>
        <c:axId val="100006144"/>
        <c:axId val="102986112"/>
      </c:scatterChart>
      <c:valAx>
        <c:axId val="10000614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Axe Horizontal F 1</a:t>
                </a:r>
              </a:p>
            </c:rich>
          </c:tx>
          <c:layout>
            <c:manualLayout>
              <c:xMode val="edge"/>
              <c:yMode val="edge"/>
              <c:x val="0.4527765748031497"/>
              <c:y val="0.9561617720082287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2986112"/>
        <c:crosses val="autoZero"/>
        <c:crossBetween val="midCat"/>
      </c:valAx>
      <c:valAx>
        <c:axId val="102986112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Axe Vertical F 2</a:t>
                </a:r>
              </a:p>
            </c:rich>
          </c:tx>
          <c:layout>
            <c:manualLayout>
              <c:xMode val="edge"/>
              <c:yMode val="edge"/>
              <c:x val="3.5203412073490827E-4"/>
              <c:y val="0.37548414556288578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006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12446557388704055"/>
          <c:y val="6.6808940700449404E-2"/>
          <c:w val="0.8466639301903427"/>
          <c:h val="0.83732643777717197"/>
        </c:manualLayout>
      </c:layout>
      <c:scatterChart>
        <c:scatterStyle val="lineMarker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Médecin de structure publique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0F-40C2-BFC3-FEDCBDB70845}"/>
                </c:ext>
              </c:extLst>
            </c:dLbl>
            <c:dLbl>
              <c:idx val="1"/>
              <c:layout>
                <c:manualLayout>
                  <c:x val="-9.7956462527545127E-2"/>
                  <c:y val="-1.42708526935616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Médecin privé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0F-40C2-BFC3-FEDCBDB70845}"/>
                </c:ext>
              </c:extLst>
            </c:dLbl>
            <c:dLbl>
              <c:idx val="2"/>
              <c:layout>
                <c:manualLayout>
                  <c:x val="-0.16610008863366332"/>
                  <c:y val="-1.42708526935616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Pharmacien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0F-40C2-BFC3-FEDCBDB70845}"/>
                </c:ext>
              </c:extLst>
            </c:dLbl>
            <c:dLbl>
              <c:idx val="3"/>
              <c:layout>
                <c:manualLayout>
                  <c:x val="-0.10434492747499369"/>
                  <c:y val="1.14166821548493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Automédication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0F-40C2-BFC3-FEDCBDB7084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rPr>
                      <a:t>Non scolarisé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0F-40C2-BFC3-FEDCBDB70845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rPr>
                      <a:t>Primaire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0F-40C2-BFC3-FEDCBDB70845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rPr>
                      <a:t>Moyen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0F-40C2-BFC3-FEDCBDB70845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rPr>
                      <a:t>Secondaire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0F-40C2-BFC3-FEDCBDB70845}"/>
                </c:ext>
              </c:extLst>
            </c:dLbl>
            <c:dLbl>
              <c:idx val="8"/>
              <c:layout>
                <c:manualLayout>
                  <c:x val="-6.6014137790301991E-2"/>
                  <c:y val="6.85000929290958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rPr>
                      <a:t>Supérieur/ universitaire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0F-40C2-BFC3-FEDCBDB708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92D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'[AFC Q40_Nivea d''instruction.xls]Feuil2'!$B$1:$B$9</c:f>
              <c:numCache>
                <c:formatCode>General</c:formatCode>
                <c:ptCount val="9"/>
                <c:pt idx="0">
                  <c:v>-8.7999999523162856E-2</c:v>
                </c:pt>
                <c:pt idx="1">
                  <c:v>2.0999999716877944E-2</c:v>
                </c:pt>
                <c:pt idx="2">
                  <c:v>-2.7000000700354583E-2</c:v>
                </c:pt>
                <c:pt idx="3">
                  <c:v>0.15199999511241921</c:v>
                </c:pt>
                <c:pt idx="4">
                  <c:v>-0.15099999308586126</c:v>
                </c:pt>
                <c:pt idx="5">
                  <c:v>-7.5999997556209578E-2</c:v>
                </c:pt>
                <c:pt idx="6">
                  <c:v>-1.7999999225139621E-2</c:v>
                </c:pt>
                <c:pt idx="7">
                  <c:v>5.7000000029802329E-2</c:v>
                </c:pt>
                <c:pt idx="8">
                  <c:v>9.4999998807907118E-2</c:v>
                </c:pt>
              </c:numCache>
            </c:numRef>
          </c:xVal>
          <c:yVal>
            <c:numRef>
              <c:f>'[AFC Q40_Nivea d''instruction.xls]Feuil2'!$C$1:$C$9</c:f>
              <c:numCache>
                <c:formatCode>General</c:formatCode>
                <c:ptCount val="9"/>
                <c:pt idx="0">
                  <c:v>-2.0999999716877944E-2</c:v>
                </c:pt>
                <c:pt idx="1">
                  <c:v>3.4000001847743995E-2</c:v>
                </c:pt>
                <c:pt idx="2">
                  <c:v>-2.000000094994903E-3</c:v>
                </c:pt>
                <c:pt idx="3">
                  <c:v>-3.0999999493360523E-2</c:v>
                </c:pt>
                <c:pt idx="4">
                  <c:v>3.5999998450279243E-2</c:v>
                </c:pt>
                <c:pt idx="5">
                  <c:v>-2.9999999329447746E-2</c:v>
                </c:pt>
                <c:pt idx="6">
                  <c:v>0</c:v>
                </c:pt>
                <c:pt idx="7">
                  <c:v>-2.5000000372529037E-2</c:v>
                </c:pt>
                <c:pt idx="8">
                  <c:v>3.0999999493360523E-2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9-D30F-40C2-BFC3-FEDCBDB70845}"/>
            </c:ext>
          </c:extLst>
        </c:ser>
        <c:dLbls/>
        <c:axId val="103122816"/>
        <c:axId val="103022592"/>
      </c:scatterChart>
      <c:valAx>
        <c:axId val="10312281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Axe Horizontal F 1</a:t>
                </a:r>
              </a:p>
            </c:rich>
          </c:tx>
          <c:layout>
            <c:manualLayout>
              <c:xMode val="edge"/>
              <c:yMode val="edge"/>
              <c:x val="0.44999999453430595"/>
              <c:y val="0.9426643689265185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022592"/>
        <c:crosses val="autoZero"/>
        <c:crossBetween val="midCat"/>
      </c:valAx>
      <c:valAx>
        <c:axId val="103022592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Axe Vertical F 2</a:t>
                </a:r>
              </a:p>
            </c:rich>
          </c:tx>
          <c:layout>
            <c:manualLayout>
              <c:xMode val="edge"/>
              <c:yMode val="edge"/>
              <c:x val="1.1458281067633701E-2"/>
              <c:y val="0.3912310002910258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1228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9546395500145572"/>
          <c:y val="0.17481766655030512"/>
          <c:w val="0.44372270628219945"/>
          <c:h val="0.7594696114587887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9-4F22-921F-C13AFA7769A5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9-4F22-921F-C13AFA7769A5}"/>
              </c:ext>
            </c:extLst>
          </c:dPt>
          <c:dLbls>
            <c:dLbl>
              <c:idx val="0"/>
              <c:layout>
                <c:manualLayout>
                  <c:x val="0.26949957189875073"/>
                  <c:y val="-0.124476715922682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AD3F3DB1-5431-4412-86A7-650C51015B3C}" type="CATEGORYNAME">
                      <a:rPr lang="en-US" b="1"/>
                      <a:pPr>
                        <a:defRPr sz="1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b="1" baseline="0" dirty="0"/>
                  </a:p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64C9BE52-6A3C-4716-B848-0551D9746AA3}" type="VALUE">
                      <a:rPr lang="en-US" sz="18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>
                        <a:defRPr sz="1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89-4F22-921F-C13AFA7769A5}"/>
                </c:ext>
              </c:extLst>
            </c:dLbl>
            <c:dLbl>
              <c:idx val="1"/>
              <c:layout>
                <c:manualLayout>
                  <c:x val="-0.21847520302906992"/>
                  <c:y val="-5.2234968158407433E-2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77046496029487"/>
                      <c:h val="0.33586796007880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89-4F22-921F-C13AFA776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0.12710783587057278</c:v>
                </c:pt>
                <c:pt idx="1">
                  <c:v>0.87289216412942894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89-4F22-921F-C13AFA7769A5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2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2944744441700933"/>
          <c:y val="6.1128920324118922E-2"/>
          <c:w val="0.34150017713555703"/>
          <c:h val="0.87774215935176214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Supérieur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0.16345678082566184</c:v>
                </c:pt>
                <c:pt idx="1">
                  <c:v>0.15320234283694512</c:v>
                </c:pt>
                <c:pt idx="2">
                  <c:v>0.11322532550758004</c:v>
                </c:pt>
                <c:pt idx="3">
                  <c:v>7.0775608386183589E-2</c:v>
                </c:pt>
                <c:pt idx="4">
                  <c:v>9.7482183112827886E-2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92-46FE-B29D-D46BC6C532DB}"/>
            </c:ext>
          </c:extLst>
        </c:ser>
        <c:dLbls/>
        <c:gapWidth val="182"/>
        <c:axId val="226127232"/>
        <c:axId val="226149504"/>
      </c:barChart>
      <c:catAx>
        <c:axId val="2261272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226149504"/>
        <c:crosses val="autoZero"/>
        <c:auto val="1"/>
        <c:lblAlgn val="ctr"/>
        <c:lblOffset val="100"/>
      </c:catAx>
      <c:valAx>
        <c:axId val="226149504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2261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7347383508351131"/>
          <c:y val="0.2759635764379908"/>
          <c:w val="0.39999176641760087"/>
          <c:h val="0.7194145496473920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A3-405F-A9C5-68FE9A775E97}"/>
              </c:ext>
            </c:extLst>
          </c:dPt>
          <c:dPt>
            <c:idx val="1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8A3-405F-A9C5-68FE9A775E97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8A3-405F-A9C5-68FE9A775E97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A3-405F-A9C5-68FE9A775E97}"/>
              </c:ext>
            </c:extLst>
          </c:dPt>
          <c:dLbls>
            <c:dLbl>
              <c:idx val="0"/>
              <c:layout>
                <c:manualLayout>
                  <c:x val="0.2160395872808486"/>
                  <c:y val="0.279367873007584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80B5EF95-F30D-44E8-AC55-1008F47FDE03}" type="CATEGORYNAME">
                      <a:rPr lang="en-US"/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baseline="0" dirty="0"/>
                      <a:t>
</a:t>
                    </a:r>
                    <a:fld id="{66147B9F-7DF9-40A2-BF7B-1726EB20288B}" type="VALUE">
                      <a:rPr lang="en-US" sz="1400" b="1" baseline="0">
                        <a:solidFill>
                          <a:srgbClr val="BD392F"/>
                        </a:solidFill>
                      </a:rPr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945810027419989"/>
                      <c:h val="0.382453246637474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A3-405F-A9C5-68FE9A775E97}"/>
                </c:ext>
              </c:extLst>
            </c:dLbl>
            <c:dLbl>
              <c:idx val="1"/>
              <c:layout>
                <c:manualLayout>
                  <c:x val="-0.22336229644069538"/>
                  <c:y val="-3.7467881248046557E-2"/>
                </c:manualLayout>
              </c:layout>
              <c:tx>
                <c:rich>
                  <a:bodyPr/>
                  <a:lstStyle/>
                  <a:p>
                    <a:fld id="{95F399C8-DECD-46CE-8ACF-CBB07B017E46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DE347E82-17F7-4B28-9131-19DCC4B13836}" type="VALUE">
                      <a:rPr lang="en-US" sz="1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049510914371826"/>
                      <c:h val="0.438655194468949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8A3-405F-A9C5-68FE9A775E97}"/>
                </c:ext>
              </c:extLst>
            </c:dLbl>
            <c:dLbl>
              <c:idx val="2"/>
              <c:layout>
                <c:manualLayout>
                  <c:x val="-0.27569117174182883"/>
                  <c:y val="-9.74537330693863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D336C83F-7B89-40EE-8D36-4CD6D5673F0C}" type="CATEGORYNAME">
                      <a:rPr lang="en-US" sz="1050">
                        <a:latin typeface="Trebuchet MS" panose="020B0603020202020204" pitchFamily="34" charset="0"/>
                      </a:rPr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1050" baseline="0" dirty="0">
                      <a:latin typeface="Trebuchet MS" panose="020B0603020202020204" pitchFamily="34" charset="0"/>
                    </a:endParaRPr>
                  </a:p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71888CAD-4604-41F6-8781-F0C89402FA57}" type="VALUE">
                      <a:rPr lang="en-US" sz="1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7480507850452427"/>
                      <c:h val="0.335618529784013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8A3-405F-A9C5-68FE9A775E97}"/>
                </c:ext>
              </c:extLst>
            </c:dLbl>
            <c:dLbl>
              <c:idx val="3"/>
              <c:layout>
                <c:manualLayout>
                  <c:x val="0.32963417976727127"/>
                  <c:y val="-1.73595499323622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26B8F2B1-9B0E-4D28-BDBB-5C335009A581}" type="CATEGORYNAME">
                      <a:rPr lang="en-US"/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baseline="0" dirty="0"/>
                      <a:t>
</a:t>
                    </a:r>
                    <a:fld id="{0C07E6E5-39B6-4329-AC60-AA02F5313289}" type="VALUE">
                      <a:rPr lang="en-US" sz="1400" b="1" baseline="0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81624160797532"/>
                      <c:h val="0.321111120312424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A3-405F-A9C5-68FE9A775E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Célibataire</c:v>
                </c:pt>
                <c:pt idx="1">
                  <c:v>Marié (e)</c:v>
                </c:pt>
                <c:pt idx="2">
                  <c:v>Divorcé (e)</c:v>
                </c:pt>
                <c:pt idx="3">
                  <c:v>Veuf / veuve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0.35570624151568581</c:v>
                </c:pt>
                <c:pt idx="1">
                  <c:v>0.59737963621881274</c:v>
                </c:pt>
                <c:pt idx="2">
                  <c:v>2.6799255693571913E-2</c:v>
                </c:pt>
                <c:pt idx="3">
                  <c:v>2.0114866571931456E-2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A3-405F-A9C5-68FE9A775E97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1.0537330987585983E-2"/>
          <c:y val="0.24660632169392679"/>
          <c:w val="0.89348844114228221"/>
          <c:h val="0.56789703476980846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Pharmacie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Feuil1!$B$2:$C$2</c:f>
              <c:numCache>
                <c:formatCode>###0%</c:formatCode>
                <c:ptCount val="2"/>
                <c:pt idx="0">
                  <c:v>0.98543112452773063</c:v>
                </c:pt>
                <c:pt idx="1">
                  <c:v>0.99093971303315243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C2-4417-BDF5-DFDAC130FF4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Etranger</c:v>
                </c:pt>
              </c:strCache>
            </c:strRef>
          </c:tx>
          <c:spPr>
            <a:solidFill>
              <a:srgbClr val="BD392F"/>
            </a:solidFill>
            <a:ln>
              <a:noFill/>
            </a:ln>
            <a:effectLst/>
          </c:spPr>
          <c:dLbls>
            <c:delete val="1"/>
          </c:dLbls>
          <c:cat>
            <c:strRef>
              <c:f>Feuil1!$B$1:$C$1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Feuil1!$B$3:$C$3</c:f>
              <c:numCache>
                <c:formatCode>###0%</c:formatCode>
                <c:ptCount val="2"/>
                <c:pt idx="0">
                  <c:v>1.0696680102739359E-2</c:v>
                </c:pt>
                <c:pt idx="1">
                  <c:v>6.6377584571987456E-3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C2-4417-BDF5-DFDAC130FF4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Hopital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delete val="1"/>
          </c:dLbls>
          <c:cat>
            <c:strRef>
              <c:f>Feuil1!$B$1:$C$1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Feuil1!$B$4:$C$4</c:f>
              <c:numCache>
                <c:formatCode>###0.0%</c:formatCode>
                <c:ptCount val="2"/>
                <c:pt idx="0">
                  <c:v>1.4835006931418057E-3</c:v>
                </c:pt>
                <c:pt idx="1">
                  <c:v>5.7284236013644438E-4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C2-4417-BDF5-DFDAC130FF4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Associations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569017108800505E-2"/>
                  <c:y val="1.22296244077518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848993338341105"/>
                      <c:h val="0.155214040778229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9C2-4417-BDF5-DFDAC130FF4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C2-4417-BDF5-DFDAC130F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Feuil1!$B$5:$C$5</c:f>
              <c:numCache>
                <c:formatCode>###0.0%</c:formatCode>
                <c:ptCount val="2"/>
                <c:pt idx="0">
                  <c:v>2.3886946763881228E-3</c:v>
                </c:pt>
                <c:pt idx="1">
                  <c:v>1.8496861495125516E-3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9C2-4417-BDF5-DFDAC130FF44}"/>
            </c:ext>
          </c:extLst>
        </c:ser>
        <c:dLbls>
          <c:showVal val="1"/>
        </c:dLbls>
        <c:gapWidth val="179"/>
        <c:overlap val="100"/>
        <c:axId val="135166208"/>
        <c:axId val="135192576"/>
      </c:barChart>
      <c:catAx>
        <c:axId val="13516620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5192576"/>
        <c:crosses val="autoZero"/>
        <c:auto val="1"/>
        <c:lblAlgn val="ctr"/>
        <c:lblOffset val="100"/>
      </c:catAx>
      <c:valAx>
        <c:axId val="135192576"/>
        <c:scaling>
          <c:orientation val="minMax"/>
          <c:min val="0"/>
        </c:scaling>
        <c:delete val="1"/>
        <c:axPos val="l"/>
        <c:numFmt formatCode="0%" sourceLinked="1"/>
        <c:tickLblPos val="nextTo"/>
        <c:crossAx val="13516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3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9546395500145572"/>
          <c:y val="0.17481766655030512"/>
          <c:w val="0.44372270628219945"/>
          <c:h val="0.7594696114587887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9-4F22-921F-C13AFA7769A5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9-4F22-921F-C13AFA7769A5}"/>
              </c:ext>
            </c:extLst>
          </c:dPt>
          <c:dLbls>
            <c:dLbl>
              <c:idx val="0"/>
              <c:layout>
                <c:manualLayout>
                  <c:x val="0.25635124009808646"/>
                  <c:y val="-0.21071453799142759"/>
                </c:manualLayout>
              </c:layout>
              <c:tx>
                <c:rich>
                  <a:bodyPr/>
                  <a:lstStyle/>
                  <a:p>
                    <a:fld id="{AD3F3DB1-5431-4412-86A7-650C51015B3C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64C9BE52-6A3C-4716-B848-0551D9746AA3}" type="VALUE">
                      <a:rPr lang="en-US" sz="18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89-4F22-921F-C13AFA7769A5}"/>
                </c:ext>
              </c:extLst>
            </c:dLbl>
            <c:dLbl>
              <c:idx val="1"/>
              <c:layout>
                <c:manualLayout>
                  <c:x val="-0.21847520302906992"/>
                  <c:y val="-5.2234968158407433E-2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77046496029487"/>
                      <c:h val="0.33586796007880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89-4F22-921F-C13AFA776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0.60290949066670041</c:v>
                </c:pt>
                <c:pt idx="1">
                  <c:v>0.3970905093333032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89-4F22-921F-C13AFA7769A5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3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2944744441700933"/>
          <c:y val="6.1128920324118922E-2"/>
          <c:w val="0.34150017713555703"/>
          <c:h val="0.87774215935176214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Supérieur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0.58366014248003373</c:v>
                </c:pt>
                <c:pt idx="1">
                  <c:v>0.63479063897876076</c:v>
                </c:pt>
                <c:pt idx="2">
                  <c:v>0.59198561073197498</c:v>
                </c:pt>
                <c:pt idx="3">
                  <c:v>0.58766175869250237</c:v>
                </c:pt>
                <c:pt idx="4">
                  <c:v>0.62006935142095254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92-46FE-B29D-D46BC6C532DB}"/>
            </c:ext>
          </c:extLst>
        </c:ser>
        <c:dLbls/>
        <c:gapWidth val="182"/>
        <c:axId val="226461184"/>
        <c:axId val="226462720"/>
      </c:barChart>
      <c:catAx>
        <c:axId val="2264611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226462720"/>
        <c:crosses val="autoZero"/>
        <c:auto val="1"/>
        <c:lblAlgn val="ctr"/>
        <c:lblOffset val="100"/>
      </c:catAx>
      <c:valAx>
        <c:axId val="226462720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22646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3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9546395500145572"/>
          <c:y val="0.17481766655030512"/>
          <c:w val="0.44372270628219945"/>
          <c:h val="0.7594696114587887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9-4F22-921F-C13AFA7769A5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9-4F22-921F-C13AFA7769A5}"/>
              </c:ext>
            </c:extLst>
          </c:dPt>
          <c:dLbls>
            <c:dLbl>
              <c:idx val="0"/>
              <c:layout>
                <c:manualLayout>
                  <c:x val="0.25635124009808646"/>
                  <c:y val="-0.21071453799142759"/>
                </c:manualLayout>
              </c:layout>
              <c:tx>
                <c:rich>
                  <a:bodyPr/>
                  <a:lstStyle/>
                  <a:p>
                    <a:fld id="{AD3F3DB1-5431-4412-86A7-650C51015B3C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64C9BE52-6A3C-4716-B848-0551D9746AA3}" type="VALUE">
                      <a:rPr lang="en-US" sz="18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89-4F22-921F-C13AFA7769A5}"/>
                </c:ext>
              </c:extLst>
            </c:dLbl>
            <c:dLbl>
              <c:idx val="1"/>
              <c:layout>
                <c:manualLayout>
                  <c:x val="-0.21847520302906992"/>
                  <c:y val="-5.2234968158407433E-2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77046496029487"/>
                      <c:h val="0.33586796007880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89-4F22-921F-C13AFA776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0.41484356277687395</c:v>
                </c:pt>
                <c:pt idx="1">
                  <c:v>0.58515643722312993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89-4F22-921F-C13AFA7769A5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3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2944744441700933"/>
          <c:y val="6.1128920324118922E-2"/>
          <c:w val="0.34150017713555703"/>
          <c:h val="0.87774215935176214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Supérieur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0.35095382415885784</c:v>
                </c:pt>
                <c:pt idx="1">
                  <c:v>0.43688417259974333</c:v>
                </c:pt>
                <c:pt idx="2">
                  <c:v>0.42609834788996037</c:v>
                </c:pt>
                <c:pt idx="3">
                  <c:v>0.4335092922430886</c:v>
                </c:pt>
                <c:pt idx="4">
                  <c:v>0.44878042940432983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92-46FE-B29D-D46BC6C532DB}"/>
            </c:ext>
          </c:extLst>
        </c:ser>
        <c:dLbls/>
        <c:gapWidth val="182"/>
        <c:axId val="226689024"/>
        <c:axId val="226690560"/>
      </c:barChart>
      <c:catAx>
        <c:axId val="2266890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226690560"/>
        <c:crosses val="autoZero"/>
        <c:auto val="1"/>
        <c:lblAlgn val="ctr"/>
        <c:lblOffset val="100"/>
      </c:catAx>
      <c:valAx>
        <c:axId val="226690560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22668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3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9466952109617514"/>
          <c:y val="0.15838755604199134"/>
          <c:w val="0.55706036294794259"/>
          <c:h val="0.6212599591575088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9-4F22-921F-C13AFA7769A5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9-4F22-921F-C13AFA7769A5}"/>
              </c:ext>
            </c:extLst>
          </c:dPt>
          <c:dLbls>
            <c:dLbl>
              <c:idx val="0"/>
              <c:layout>
                <c:manualLayout>
                  <c:x val="0.28077796626841844"/>
                  <c:y val="-0.1983920452230003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AD3F3DB1-5431-4412-86A7-650C51015B3C}" type="CATEGORYNAME">
                      <a:rPr lang="en-US" sz="2400"/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2400" baseline="0" dirty="0"/>
                  </a:p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64C9BE52-6A3C-4716-B848-0551D9746AA3}" type="VALUE">
                      <a:rPr lang="en-US" sz="2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89-4F22-921F-C13AFA7769A5}"/>
                </c:ext>
              </c:extLst>
            </c:dLbl>
            <c:dLbl>
              <c:idx val="1"/>
              <c:layout>
                <c:manualLayout>
                  <c:x val="-0.15823958415501624"/>
                  <c:y val="-0.1645818496072613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88A4671E-FBAC-4025-B1EC-136C236E4BA3}" type="CATEGORYNAME">
                      <a:rPr lang="en-US" sz="2400"/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endParaRPr lang="en-US" sz="2400" dirty="0"/>
                  </a:p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FE4C0E26-CD43-48E5-B499-A09E5CF2A92C}" type="VALUE">
                      <a:rPr lang="en-US" sz="2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>
                        <a:defRPr sz="2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895168285625368"/>
                      <c:h val="0.335867865409076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89-4F22-921F-C13AFA7769A5}"/>
                </c:ext>
              </c:extLst>
            </c:dLbl>
            <c:dLbl>
              <c:idx val="2"/>
              <c:layout>
                <c:manualLayout>
                  <c:x val="-0.29712913485583881"/>
                  <c:y val="-6.5481570547111456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7B-4EF2-9FF7-36F3AD1159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0.87979567004629511</c:v>
                </c:pt>
                <c:pt idx="1">
                  <c:v>0.12020432995370567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89-4F22-921F-C13AFA7769A5}"/>
            </c:ext>
          </c:extLst>
        </c:ser>
        <c:dLbls/>
        <c:firstSliceAng val="324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3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2944744441700933"/>
          <c:y val="6.1128920324118922E-2"/>
          <c:w val="0.34150017713555703"/>
          <c:h val="0.87774215935176214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Supérieur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8.9273521602420219E-2</c:v>
                </c:pt>
                <c:pt idx="1">
                  <c:v>0.11359575355140757</c:v>
                </c:pt>
                <c:pt idx="2">
                  <c:v>0.13222900065526186</c:v>
                </c:pt>
                <c:pt idx="3">
                  <c:v>0.10573381360231336</c:v>
                </c:pt>
                <c:pt idx="4">
                  <c:v>0.20206532920677189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81-4F95-87E5-8A7D2BE9766A}"/>
            </c:ext>
          </c:extLst>
        </c:ser>
        <c:dLbls/>
        <c:gapWidth val="182"/>
        <c:axId val="227160064"/>
        <c:axId val="227161600"/>
      </c:barChart>
      <c:catAx>
        <c:axId val="2271600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227161600"/>
        <c:crosses val="autoZero"/>
        <c:auto val="1"/>
        <c:lblAlgn val="ctr"/>
        <c:lblOffset val="100"/>
      </c:catAx>
      <c:valAx>
        <c:axId val="227161600"/>
        <c:scaling>
          <c:orientation val="minMax"/>
        </c:scaling>
        <c:delete val="1"/>
        <c:axPos val="b"/>
        <c:numFmt formatCode="###0%" sourceLinked="1"/>
        <c:majorTickMark val="none"/>
        <c:tickLblPos val="nextTo"/>
        <c:crossAx val="2271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3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6339035018823718"/>
          <c:y val="0"/>
          <c:w val="0.60205001954484816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0.72500987716244236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0.18222436773927006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D-4CB6-BBA6-53BF9035AD3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9.2765755098291228E-2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D-4CB6-BBA6-53BF9035AD3E}"/>
            </c:ext>
          </c:extLst>
        </c:ser>
        <c:dLbls/>
        <c:gapWidth val="182"/>
        <c:overlap val="100"/>
        <c:axId val="227323904"/>
        <c:axId val="227325440"/>
      </c:barChart>
      <c:catAx>
        <c:axId val="227323904"/>
        <c:scaling>
          <c:orientation val="minMax"/>
        </c:scaling>
        <c:delete val="1"/>
        <c:axPos val="b"/>
        <c:numFmt formatCode="General" sourceLinked="1"/>
        <c:tickLblPos val="nextTo"/>
        <c:crossAx val="227325440"/>
        <c:crosses val="autoZero"/>
        <c:auto val="1"/>
        <c:lblAlgn val="ctr"/>
        <c:lblOffset val="100"/>
      </c:catAx>
      <c:valAx>
        <c:axId val="227325440"/>
        <c:scaling>
          <c:orientation val="minMax"/>
        </c:scaling>
        <c:delete val="1"/>
        <c:axPos val="l"/>
        <c:numFmt formatCode="0%" sourceLinked="1"/>
        <c:tickLblPos val="nextTo"/>
        <c:crossAx val="22732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3.3978594189581504E-2"/>
          <c:w val="0.637151967020403"/>
          <c:h val="0.96063853660034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0.7179308710428558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34-40FA-902D-72B73CB17C6D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0.18182491648663951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34-40FA-902D-72B73CB17C6D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0.10024421247050454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34-40FA-902D-72B73CB17C6D}"/>
            </c:ext>
          </c:extLst>
        </c:ser>
        <c:dLbls/>
        <c:gapWidth val="182"/>
        <c:overlap val="100"/>
        <c:axId val="227253632"/>
        <c:axId val="227267712"/>
      </c:barChart>
      <c:catAx>
        <c:axId val="227253632"/>
        <c:scaling>
          <c:orientation val="minMax"/>
        </c:scaling>
        <c:delete val="1"/>
        <c:axPos val="b"/>
        <c:numFmt formatCode="General" sourceLinked="1"/>
        <c:tickLblPos val="nextTo"/>
        <c:crossAx val="227267712"/>
        <c:crosses val="autoZero"/>
        <c:auto val="1"/>
        <c:lblAlgn val="ctr"/>
        <c:lblOffset val="100"/>
      </c:catAx>
      <c:valAx>
        <c:axId val="227267712"/>
        <c:scaling>
          <c:orientation val="minMax"/>
        </c:scaling>
        <c:delete val="1"/>
        <c:axPos val="l"/>
        <c:numFmt formatCode="0%" sourceLinked="1"/>
        <c:tickLblPos val="nextTo"/>
        <c:crossAx val="22725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0.72821189961666277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10-44B2-A768-C67C0007518C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0.18085338617183991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10-44B2-A768-C67C0007518C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9.0934714211497736E-2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10-44B2-A768-C67C0007518C}"/>
            </c:ext>
          </c:extLst>
        </c:ser>
        <c:dLbls/>
        <c:gapWidth val="182"/>
        <c:overlap val="100"/>
        <c:axId val="227400320"/>
        <c:axId val="227422592"/>
      </c:barChart>
      <c:catAx>
        <c:axId val="227400320"/>
        <c:scaling>
          <c:orientation val="minMax"/>
        </c:scaling>
        <c:delete val="1"/>
        <c:axPos val="b"/>
        <c:numFmt formatCode="General" sourceLinked="1"/>
        <c:tickLblPos val="nextTo"/>
        <c:crossAx val="227422592"/>
        <c:crosses val="autoZero"/>
        <c:auto val="1"/>
        <c:lblAlgn val="ctr"/>
        <c:lblOffset val="100"/>
      </c:catAx>
      <c:valAx>
        <c:axId val="227422592"/>
        <c:scaling>
          <c:orientation val="minMax"/>
        </c:scaling>
        <c:delete val="1"/>
        <c:axPos val="l"/>
        <c:numFmt formatCode="0%" sourceLinked="1"/>
        <c:tickLblPos val="nextTo"/>
        <c:crossAx val="22740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0.71332061959825022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7D-4B57-97E0-05D80F3100F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0.18722925352209827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7D-4B57-97E0-05D80F3100F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9.9450126879651976E-2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7D-4B57-97E0-05D80F3100F7}"/>
            </c:ext>
          </c:extLst>
        </c:ser>
        <c:dLbls/>
        <c:gapWidth val="182"/>
        <c:overlap val="100"/>
        <c:axId val="227452800"/>
        <c:axId val="227454336"/>
      </c:barChart>
      <c:catAx>
        <c:axId val="227452800"/>
        <c:scaling>
          <c:orientation val="minMax"/>
        </c:scaling>
        <c:delete val="1"/>
        <c:axPos val="b"/>
        <c:numFmt formatCode="General" sourceLinked="1"/>
        <c:tickLblPos val="nextTo"/>
        <c:crossAx val="227454336"/>
        <c:crosses val="autoZero"/>
        <c:auto val="1"/>
        <c:lblAlgn val="ctr"/>
        <c:lblOffset val="100"/>
      </c:catAx>
      <c:valAx>
        <c:axId val="227454336"/>
        <c:scaling>
          <c:orientation val="minMax"/>
        </c:scaling>
        <c:delete val="1"/>
        <c:axPos val="l"/>
        <c:numFmt formatCode="0%" sourceLinked="1"/>
        <c:tickLblPos val="nextTo"/>
        <c:crossAx val="22745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6.5454243095369624E-2"/>
          <c:y val="0.20368553260137756"/>
          <c:w val="0.89348844114228221"/>
          <c:h val="0.48151196477930902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Pharmacie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Non scolarisé</c:v>
                </c:pt>
                <c:pt idx="1">
                  <c:v>Primaire</c:v>
                </c:pt>
                <c:pt idx="2">
                  <c:v>Moyen</c:v>
                </c:pt>
                <c:pt idx="3">
                  <c:v>Secondaire</c:v>
                </c:pt>
                <c:pt idx="4">
                  <c:v>Supérieur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0.98839667316455815</c:v>
                </c:pt>
                <c:pt idx="1">
                  <c:v>0.98884274354461821</c:v>
                </c:pt>
                <c:pt idx="2">
                  <c:v>0.99491324687952953</c:v>
                </c:pt>
                <c:pt idx="3">
                  <c:v>0.98409189862490998</c:v>
                </c:pt>
                <c:pt idx="4">
                  <c:v>0.98472686427090128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EF-40AB-AEE5-5C6811D4E221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Etranger</c:v>
                </c:pt>
              </c:strCache>
            </c:strRef>
          </c:tx>
          <c:spPr>
            <a:solidFill>
              <a:srgbClr val="BD392F"/>
            </a:solidFill>
            <a:ln>
              <a:noFill/>
            </a:ln>
            <a:effectLst/>
          </c:spPr>
          <c:dLbls>
            <c:dLbl>
              <c:idx val="4"/>
              <c:layout>
                <c:manualLayout>
                  <c:x val="-3.8922275892737568E-3"/>
                  <c:y val="-6.90564983377921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EF-40AB-AEE5-5C6811D4E221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Feuil1!$B$1:$F$1</c:f>
              <c:strCache>
                <c:ptCount val="5"/>
                <c:pt idx="0">
                  <c:v>Non scolarisé</c:v>
                </c:pt>
                <c:pt idx="1">
                  <c:v>Primaire</c:v>
                </c:pt>
                <c:pt idx="2">
                  <c:v>Moyen</c:v>
                </c:pt>
                <c:pt idx="3">
                  <c:v>Secondaire</c:v>
                </c:pt>
                <c:pt idx="4">
                  <c:v>Supérieur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6.418757987296379E-3</c:v>
                </c:pt>
                <c:pt idx="1">
                  <c:v>6.067523614683777E-3</c:v>
                </c:pt>
                <c:pt idx="2">
                  <c:v>1.4050499454982253E-3</c:v>
                </c:pt>
                <c:pt idx="3">
                  <c:v>1.4304271823023957E-2</c:v>
                </c:pt>
                <c:pt idx="4">
                  <c:v>1.3434385210353903E-2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EF-40AB-AEE5-5C6811D4E221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Hopitale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delete val="1"/>
          </c:dLbls>
          <c:cat>
            <c:strRef>
              <c:f>Feuil1!$B$1:$F$1</c:f>
              <c:strCache>
                <c:ptCount val="5"/>
                <c:pt idx="0">
                  <c:v>Non scolarisé</c:v>
                </c:pt>
                <c:pt idx="1">
                  <c:v>Primaire</c:v>
                </c:pt>
                <c:pt idx="2">
                  <c:v>Moyen</c:v>
                </c:pt>
                <c:pt idx="3">
                  <c:v>Secondaire</c:v>
                </c:pt>
                <c:pt idx="4">
                  <c:v>Supérieur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2.0356053504614578E-3</c:v>
                </c:pt>
                <c:pt idx="3">
                  <c:v>0</c:v>
                </c:pt>
                <c:pt idx="4">
                  <c:v>1.8387505187449529E-3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EF-40AB-AEE5-5C6811D4E221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Associations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7839170371219662E-17"/>
                  <c:y val="-5.589633738148987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EF-40AB-AEE5-5C6811D4E22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EF-40AB-AEE5-5C6811D4E221}"/>
                </c:ext>
              </c:extLst>
            </c:dLbl>
            <c:dLbl>
              <c:idx val="2"/>
              <c:layout>
                <c:manualLayout>
                  <c:x val="7.7844551785475127E-3"/>
                  <c:y val="-6.148597111963886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EF-40AB-AEE5-5C6811D4E221}"/>
                </c:ext>
              </c:extLst>
            </c:dLbl>
            <c:dLbl>
              <c:idx val="3"/>
              <c:layout>
                <c:manualLayout>
                  <c:x val="0"/>
                  <c:y val="-3.353780242889393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EF-40AB-AEE5-5C6811D4E221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EF-40AB-AEE5-5C6811D4E2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Non scolarisé</c:v>
                </c:pt>
                <c:pt idx="1">
                  <c:v>Primaire</c:v>
                </c:pt>
                <c:pt idx="2">
                  <c:v>Moyen</c:v>
                </c:pt>
                <c:pt idx="3">
                  <c:v>Secondaire</c:v>
                </c:pt>
                <c:pt idx="4">
                  <c:v>Supérieur</c:v>
                </c:pt>
              </c:strCache>
            </c:strRef>
          </c:cat>
          <c:val>
            <c:numRef>
              <c:f>Feuil1!$B$5:$F$5</c:f>
              <c:numCache>
                <c:formatCode>###0%</c:formatCode>
                <c:ptCount val="5"/>
                <c:pt idx="0">
                  <c:v>5.1845688481453765E-3</c:v>
                </c:pt>
                <c:pt idx="1">
                  <c:v>5.0897328406977757E-3</c:v>
                </c:pt>
                <c:pt idx="2">
                  <c:v>1.6460978245108119E-3</c:v>
                </c:pt>
                <c:pt idx="3">
                  <c:v>1.6038295520658065E-3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3EF-40AB-AEE5-5C6811D4E221}"/>
            </c:ext>
          </c:extLst>
        </c:ser>
        <c:dLbls>
          <c:showVal val="1"/>
        </c:dLbls>
        <c:gapWidth val="79"/>
        <c:overlap val="100"/>
        <c:axId val="135269376"/>
        <c:axId val="135287552"/>
      </c:barChart>
      <c:catAx>
        <c:axId val="13526937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5287552"/>
        <c:crosses val="autoZero"/>
        <c:auto val="1"/>
        <c:lblAlgn val="ctr"/>
        <c:lblOffset val="100"/>
      </c:catAx>
      <c:valAx>
        <c:axId val="135287552"/>
        <c:scaling>
          <c:orientation val="minMax"/>
          <c:min val="0"/>
        </c:scaling>
        <c:delete val="1"/>
        <c:axPos val="l"/>
        <c:numFmt formatCode="0%" sourceLinked="1"/>
        <c:tickLblPos val="nextTo"/>
        <c:crossAx val="13526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3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0.72405371903932392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E7-4200-AA87-F91BA9EBA97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0.19028128935232208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E7-4200-AA87-F91BA9EBA97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8.5664991608355209E-2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E7-4200-AA87-F91BA9EBA97E}"/>
            </c:ext>
          </c:extLst>
        </c:ser>
        <c:dLbls/>
        <c:gapWidth val="182"/>
        <c:overlap val="100"/>
        <c:axId val="227538048"/>
        <c:axId val="227539584"/>
      </c:barChart>
      <c:catAx>
        <c:axId val="227538048"/>
        <c:scaling>
          <c:orientation val="minMax"/>
        </c:scaling>
        <c:delete val="1"/>
        <c:axPos val="b"/>
        <c:numFmt formatCode="General" sourceLinked="1"/>
        <c:tickLblPos val="nextTo"/>
        <c:crossAx val="227539584"/>
        <c:crosses val="autoZero"/>
        <c:auto val="1"/>
        <c:lblAlgn val="ctr"/>
        <c:lblOffset val="100"/>
      </c:catAx>
      <c:valAx>
        <c:axId val="227539584"/>
        <c:scaling>
          <c:orientation val="minMax"/>
        </c:scaling>
        <c:delete val="1"/>
        <c:axPos val="l"/>
        <c:numFmt formatCode="0%" sourceLinked="1"/>
        <c:tickLblPos val="nextTo"/>
        <c:crossAx val="22753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0.7258368280320614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47-4B82-9975-3C02B7B48CEC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0.17525619147917895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47-4B82-9975-3C02B7B48CEC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9.8906980488757457E-2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47-4B82-9975-3C02B7B48CEC}"/>
            </c:ext>
          </c:extLst>
        </c:ser>
        <c:dLbls/>
        <c:gapWidth val="182"/>
        <c:overlap val="100"/>
        <c:axId val="227619200"/>
        <c:axId val="227620736"/>
      </c:barChart>
      <c:catAx>
        <c:axId val="227619200"/>
        <c:scaling>
          <c:orientation val="minMax"/>
        </c:scaling>
        <c:delete val="1"/>
        <c:axPos val="b"/>
        <c:numFmt formatCode="General" sourceLinked="1"/>
        <c:tickLblPos val="nextTo"/>
        <c:crossAx val="227620736"/>
        <c:crosses val="autoZero"/>
        <c:auto val="1"/>
        <c:lblAlgn val="ctr"/>
        <c:lblOffset val="100"/>
      </c:catAx>
      <c:valAx>
        <c:axId val="227620736"/>
        <c:scaling>
          <c:orientation val="minMax"/>
        </c:scaling>
        <c:delete val="1"/>
        <c:axPos val="l"/>
        <c:numFmt formatCode="0%" sourceLinked="1"/>
        <c:tickLblPos val="nextTo"/>
        <c:crossAx val="22761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0.71938349221518405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98-4913-BB49-48F4B243A52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0.16801534674049462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98-4913-BB49-48F4B243A526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0.11260116104431912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98-4913-BB49-48F4B243A526}"/>
            </c:ext>
          </c:extLst>
        </c:ser>
        <c:dLbls/>
        <c:gapWidth val="182"/>
        <c:overlap val="100"/>
        <c:axId val="227675520"/>
        <c:axId val="227705984"/>
      </c:barChart>
      <c:catAx>
        <c:axId val="227675520"/>
        <c:scaling>
          <c:orientation val="minMax"/>
        </c:scaling>
        <c:delete val="1"/>
        <c:axPos val="b"/>
        <c:numFmt formatCode="General" sourceLinked="1"/>
        <c:tickLblPos val="nextTo"/>
        <c:crossAx val="227705984"/>
        <c:crosses val="autoZero"/>
        <c:auto val="1"/>
        <c:lblAlgn val="ctr"/>
        <c:lblOffset val="100"/>
      </c:catAx>
      <c:valAx>
        <c:axId val="227705984"/>
        <c:scaling>
          <c:orientation val="minMax"/>
        </c:scaling>
        <c:delete val="1"/>
        <c:axPos val="l"/>
        <c:numFmt formatCode="0%" sourceLinked="1"/>
        <c:tickLblPos val="nextTo"/>
        <c:crossAx val="22767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0.73925404525490435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12-4127-AE67-914A67A3420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0.17448711903295958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12-4127-AE67-914A67A3420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8.6258835712136106E-2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12-4127-AE67-914A67A34202}"/>
            </c:ext>
          </c:extLst>
        </c:ser>
        <c:dLbls/>
        <c:gapWidth val="182"/>
        <c:overlap val="100"/>
        <c:axId val="227732096"/>
        <c:axId val="227746176"/>
      </c:barChart>
      <c:catAx>
        <c:axId val="227732096"/>
        <c:scaling>
          <c:orientation val="minMax"/>
        </c:scaling>
        <c:delete val="1"/>
        <c:axPos val="b"/>
        <c:numFmt formatCode="General" sourceLinked="1"/>
        <c:tickLblPos val="nextTo"/>
        <c:crossAx val="227746176"/>
        <c:crosses val="autoZero"/>
        <c:auto val="1"/>
        <c:lblAlgn val="ctr"/>
        <c:lblOffset val="100"/>
      </c:catAx>
      <c:valAx>
        <c:axId val="227746176"/>
        <c:scaling>
          <c:orientation val="minMax"/>
        </c:scaling>
        <c:delete val="1"/>
        <c:axPos val="l"/>
        <c:numFmt formatCode="0%" sourceLinked="1"/>
        <c:tickLblPos val="nextTo"/>
        <c:crossAx val="22773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0.72197422487018126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79-4CE9-864F-A047C50F5981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0.19805944239580625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79-4CE9-864F-A047C50F5981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7.99663327340117E-2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79-4CE9-864F-A047C50F5981}"/>
            </c:ext>
          </c:extLst>
        </c:ser>
        <c:dLbls/>
        <c:gapWidth val="182"/>
        <c:overlap val="100"/>
        <c:axId val="227895168"/>
        <c:axId val="227896704"/>
      </c:barChart>
      <c:catAx>
        <c:axId val="227895168"/>
        <c:scaling>
          <c:orientation val="minMax"/>
        </c:scaling>
        <c:delete val="1"/>
        <c:axPos val="b"/>
        <c:numFmt formatCode="General" sourceLinked="1"/>
        <c:tickLblPos val="nextTo"/>
        <c:crossAx val="227896704"/>
        <c:crosses val="autoZero"/>
        <c:auto val="1"/>
        <c:lblAlgn val="ctr"/>
        <c:lblOffset val="100"/>
      </c:catAx>
      <c:valAx>
        <c:axId val="227896704"/>
        <c:scaling>
          <c:orientation val="minMax"/>
        </c:scaling>
        <c:delete val="1"/>
        <c:axPos val="l"/>
        <c:numFmt formatCode="0%" sourceLinked="1"/>
        <c:tickLblPos val="nextTo"/>
        <c:crossAx val="22789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0.73981391645922623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89-4B85-995E-5B9E5AC9BDB1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0.15351303608534234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89-4B85-995E-5B9E5AC9BDB1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0.10667304745543173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89-4B85-995E-5B9E5AC9BDB1}"/>
            </c:ext>
          </c:extLst>
        </c:ser>
        <c:dLbls/>
        <c:gapWidth val="182"/>
        <c:overlap val="100"/>
        <c:axId val="228017280"/>
        <c:axId val="228018816"/>
      </c:barChart>
      <c:catAx>
        <c:axId val="228017280"/>
        <c:scaling>
          <c:orientation val="minMax"/>
        </c:scaling>
        <c:delete val="1"/>
        <c:axPos val="b"/>
        <c:numFmt formatCode="General" sourceLinked="1"/>
        <c:tickLblPos val="nextTo"/>
        <c:crossAx val="228018816"/>
        <c:crosses val="autoZero"/>
        <c:auto val="1"/>
        <c:lblAlgn val="ctr"/>
        <c:lblOffset val="100"/>
      </c:catAx>
      <c:valAx>
        <c:axId val="228018816"/>
        <c:scaling>
          <c:orientation val="minMax"/>
        </c:scaling>
        <c:delete val="1"/>
        <c:axPos val="l"/>
        <c:numFmt formatCode="0%" sourceLinked="1"/>
        <c:tickLblPos val="nextTo"/>
        <c:crossAx val="22801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0.7018356423024501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8A-4152-8C6F-FF6173A02071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0.19628003870704003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8A-4152-8C6F-FF6173A02071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0.10188431899051048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8A-4152-8C6F-FF6173A02071}"/>
            </c:ext>
          </c:extLst>
        </c:ser>
        <c:dLbls/>
        <c:gapWidth val="182"/>
        <c:overlap val="100"/>
        <c:axId val="227963264"/>
        <c:axId val="227964800"/>
      </c:barChart>
      <c:catAx>
        <c:axId val="227963264"/>
        <c:scaling>
          <c:orientation val="minMax"/>
        </c:scaling>
        <c:delete val="1"/>
        <c:axPos val="b"/>
        <c:numFmt formatCode="General" sourceLinked="1"/>
        <c:tickLblPos val="nextTo"/>
        <c:crossAx val="227964800"/>
        <c:crosses val="autoZero"/>
        <c:auto val="1"/>
        <c:lblAlgn val="ctr"/>
        <c:lblOffset val="100"/>
      </c:catAx>
      <c:valAx>
        <c:axId val="227964800"/>
        <c:scaling>
          <c:orientation val="minMax"/>
        </c:scaling>
        <c:delete val="1"/>
        <c:axPos val="l"/>
        <c:numFmt formatCode="0%" sourceLinked="1"/>
        <c:tickLblPos val="nextTo"/>
        <c:crossAx val="22796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0.62150142746458059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13-4A2A-AADE-B7273F956C3C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0.2444039731498592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13-4A2A-AADE-B7273F956C3C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0.13409459938556073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13-4A2A-AADE-B7273F956C3C}"/>
            </c:ext>
          </c:extLst>
        </c:ser>
        <c:dLbls/>
        <c:gapWidth val="182"/>
        <c:overlap val="100"/>
        <c:axId val="227999104"/>
        <c:axId val="228078720"/>
      </c:barChart>
      <c:catAx>
        <c:axId val="227999104"/>
        <c:scaling>
          <c:orientation val="minMax"/>
        </c:scaling>
        <c:delete val="1"/>
        <c:axPos val="b"/>
        <c:numFmt formatCode="General" sourceLinked="1"/>
        <c:tickLblPos val="nextTo"/>
        <c:crossAx val="228078720"/>
        <c:crosses val="autoZero"/>
        <c:auto val="1"/>
        <c:lblAlgn val="ctr"/>
        <c:lblOffset val="100"/>
      </c:catAx>
      <c:valAx>
        <c:axId val="228078720"/>
        <c:scaling>
          <c:orientation val="minMax"/>
        </c:scaling>
        <c:delete val="1"/>
        <c:axPos val="l"/>
        <c:numFmt formatCode="0%" sourceLinked="1"/>
        <c:tickLblPos val="nextTo"/>
        <c:crossAx val="22799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0.77200582786326921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F8-4775-B924-A8095623C86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0.15299280114290989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F8-4775-B924-A8095623C86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7.5001370993821107E-2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F8-4775-B924-A8095623C867}"/>
            </c:ext>
          </c:extLst>
        </c:ser>
        <c:dLbls/>
        <c:gapWidth val="182"/>
        <c:overlap val="100"/>
        <c:axId val="228170368"/>
        <c:axId val="228188544"/>
      </c:barChart>
      <c:catAx>
        <c:axId val="228170368"/>
        <c:scaling>
          <c:orientation val="minMax"/>
        </c:scaling>
        <c:delete val="1"/>
        <c:axPos val="b"/>
        <c:numFmt formatCode="General" sourceLinked="1"/>
        <c:tickLblPos val="nextTo"/>
        <c:crossAx val="228188544"/>
        <c:crosses val="autoZero"/>
        <c:auto val="1"/>
        <c:lblAlgn val="ctr"/>
        <c:lblOffset val="100"/>
      </c:catAx>
      <c:valAx>
        <c:axId val="228188544"/>
        <c:scaling>
          <c:orientation val="minMax"/>
        </c:scaling>
        <c:delete val="1"/>
        <c:axPos val="l"/>
        <c:numFmt formatCode="0%" sourceLinked="1"/>
        <c:tickLblPos val="nextTo"/>
        <c:crossAx val="22817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0.69000918361295194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80-4F9C-9610-923002EFDF8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0.20600994649366092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80-4F9C-9610-923002EFDF86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0.10398086989338556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80-4F9C-9610-923002EFDF86}"/>
            </c:ext>
          </c:extLst>
        </c:ser>
        <c:dLbls/>
        <c:gapWidth val="182"/>
        <c:overlap val="100"/>
        <c:axId val="228214656"/>
        <c:axId val="228216192"/>
      </c:barChart>
      <c:catAx>
        <c:axId val="228214656"/>
        <c:scaling>
          <c:orientation val="minMax"/>
        </c:scaling>
        <c:delete val="1"/>
        <c:axPos val="b"/>
        <c:numFmt formatCode="General" sourceLinked="1"/>
        <c:tickLblPos val="nextTo"/>
        <c:crossAx val="228216192"/>
        <c:crosses val="autoZero"/>
        <c:auto val="1"/>
        <c:lblAlgn val="ctr"/>
        <c:lblOffset val="100"/>
      </c:catAx>
      <c:valAx>
        <c:axId val="228216192"/>
        <c:scaling>
          <c:orientation val="minMax"/>
        </c:scaling>
        <c:delete val="1"/>
        <c:axPos val="l"/>
        <c:numFmt formatCode="0%" sourceLinked="1"/>
        <c:tickLblPos val="nextTo"/>
        <c:crossAx val="22821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1495959372547452"/>
          <c:y val="9.6072702576395871E-2"/>
          <c:w val="0.5296689402761604"/>
          <c:h val="0.7975651128336160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B7-4F80-9A1D-A1BC292A2B54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B7-4F80-9A1D-A1BC292A2B54}"/>
              </c:ext>
            </c:extLst>
          </c:dPt>
          <c:dLbls>
            <c:dLbl>
              <c:idx val="0"/>
              <c:layout>
                <c:manualLayout>
                  <c:x val="0.22432538025623652"/>
                  <c:y val="-0.23702719793199795"/>
                </c:manualLayout>
              </c:layout>
              <c:tx>
                <c:rich>
                  <a:bodyPr/>
                  <a:lstStyle/>
                  <a:p>
                    <a:fld id="{AD3F3DB1-5431-4412-86A7-650C51015B3C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64C9BE52-6A3C-4716-B848-0551D9746AA3}" type="VALUE">
                      <a:rPr lang="en-US" sz="1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B7-4F80-9A1D-A1BC292A2B54}"/>
                </c:ext>
              </c:extLst>
            </c:dLbl>
            <c:dLbl>
              <c:idx val="1"/>
              <c:layout>
                <c:manualLayout>
                  <c:x val="-0.1478725354013434"/>
                  <c:y val="0.44910526457774852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260181730319805"/>
                      <c:h val="0.347494173745435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B7-4F80-9A1D-A1BC292A2B54}"/>
                </c:ext>
              </c:extLst>
            </c:dLbl>
            <c:dLbl>
              <c:idx val="2"/>
              <c:layout>
                <c:manualLayout>
                  <c:x val="-0.19643558807399208"/>
                  <c:y val="-0.20635392871340744"/>
                </c:manualLayout>
              </c:layout>
              <c:tx>
                <c:rich>
                  <a:bodyPr/>
                  <a:lstStyle/>
                  <a:p>
                    <a:fld id="{EEC69649-AD86-45B2-9F94-06E80EAFB76D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5AEDE55C-D78F-44BE-A8A4-5A7FFF3199BC}" type="VALUE">
                      <a:rPr lang="en-US" sz="1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B7-4F80-9A1D-A1BC292A2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0.55403864352530763</c:v>
                </c:pt>
                <c:pt idx="1">
                  <c:v>0.44596135647469659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2B7-4F80-9A1D-A1BC292A2B54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3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0.73921374256621841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11-4E0E-9BF6-DD3447ADE78C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0.16661022748084214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11-4E0E-9BF6-DD3447ADE78C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9.4176029952937862E-2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11-4E0E-9BF6-DD3447ADE78C}"/>
            </c:ext>
          </c:extLst>
        </c:ser>
        <c:dLbls/>
        <c:gapWidth val="182"/>
        <c:overlap val="100"/>
        <c:axId val="228312192"/>
        <c:axId val="228313728"/>
      </c:barChart>
      <c:catAx>
        <c:axId val="228312192"/>
        <c:scaling>
          <c:orientation val="minMax"/>
        </c:scaling>
        <c:delete val="1"/>
        <c:axPos val="b"/>
        <c:numFmt formatCode="General" sourceLinked="1"/>
        <c:tickLblPos val="nextTo"/>
        <c:crossAx val="228313728"/>
        <c:crosses val="autoZero"/>
        <c:auto val="1"/>
        <c:lblAlgn val="ctr"/>
        <c:lblOffset val="100"/>
      </c:catAx>
      <c:valAx>
        <c:axId val="228313728"/>
        <c:scaling>
          <c:orientation val="minMax"/>
        </c:scaling>
        <c:delete val="1"/>
        <c:axPos val="l"/>
        <c:numFmt formatCode="0%" sourceLinked="1"/>
        <c:tickLblPos val="nextTo"/>
        <c:crossAx val="22831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0.76993205081098182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20-47F2-865C-62B4EC527FC8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0.160083075383125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20-47F2-865C-62B4EC527FC8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6.9984873805891801E-2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20-47F2-865C-62B4EC527FC8}"/>
            </c:ext>
          </c:extLst>
        </c:ser>
        <c:dLbls/>
        <c:gapWidth val="182"/>
        <c:overlap val="100"/>
        <c:axId val="228372864"/>
        <c:axId val="228374400"/>
      </c:barChart>
      <c:catAx>
        <c:axId val="228372864"/>
        <c:scaling>
          <c:orientation val="minMax"/>
        </c:scaling>
        <c:delete val="1"/>
        <c:axPos val="b"/>
        <c:numFmt formatCode="General" sourceLinked="1"/>
        <c:tickLblPos val="nextTo"/>
        <c:crossAx val="228374400"/>
        <c:crosses val="autoZero"/>
        <c:auto val="1"/>
        <c:lblAlgn val="ctr"/>
        <c:lblOffset val="100"/>
      </c:catAx>
      <c:valAx>
        <c:axId val="228374400"/>
        <c:scaling>
          <c:orientation val="minMax"/>
        </c:scaling>
        <c:delete val="1"/>
        <c:axPos val="l"/>
        <c:numFmt formatCode="0%" sourceLinked="1"/>
        <c:tickLblPos val="nextTo"/>
        <c:crossAx val="22837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0.57078135691757104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A3-4072-86C5-0DD9B31AEEF1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0.2259189849458475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A3-4072-86C5-0DD9B31AEEF1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0.20329965813658193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A3-4072-86C5-0DD9B31AEEF1}"/>
            </c:ext>
          </c:extLst>
        </c:ser>
        <c:dLbls/>
        <c:gapWidth val="182"/>
        <c:overlap val="100"/>
        <c:axId val="228445568"/>
        <c:axId val="228467840"/>
      </c:barChart>
      <c:catAx>
        <c:axId val="228445568"/>
        <c:scaling>
          <c:orientation val="minMax"/>
        </c:scaling>
        <c:delete val="1"/>
        <c:axPos val="b"/>
        <c:numFmt formatCode="General" sourceLinked="1"/>
        <c:tickLblPos val="nextTo"/>
        <c:crossAx val="228467840"/>
        <c:crosses val="autoZero"/>
        <c:auto val="1"/>
        <c:lblAlgn val="ctr"/>
        <c:lblOffset val="100"/>
      </c:catAx>
      <c:valAx>
        <c:axId val="228467840"/>
        <c:scaling>
          <c:orientation val="minMax"/>
        </c:scaling>
        <c:delete val="1"/>
        <c:axPos val="l"/>
        <c:numFmt formatCode="0%" sourceLinked="1"/>
        <c:tickLblPos val="nextTo"/>
        <c:crossAx val="22844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0.77479137522658725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BB-4140-94D9-36D726A8C18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0.15059194438056023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BB-4140-94D9-36D726A8C18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7.4616680392852699E-2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BB-4140-94D9-36D726A8C187}"/>
            </c:ext>
          </c:extLst>
        </c:ser>
        <c:dLbls/>
        <c:gapWidth val="182"/>
        <c:overlap val="100"/>
        <c:axId val="228510336"/>
        <c:axId val="228520320"/>
      </c:barChart>
      <c:catAx>
        <c:axId val="228510336"/>
        <c:scaling>
          <c:orientation val="minMax"/>
        </c:scaling>
        <c:delete val="1"/>
        <c:axPos val="b"/>
        <c:numFmt formatCode="General" sourceLinked="1"/>
        <c:tickLblPos val="nextTo"/>
        <c:crossAx val="228520320"/>
        <c:crosses val="autoZero"/>
        <c:auto val="1"/>
        <c:lblAlgn val="ctr"/>
        <c:lblOffset val="100"/>
      </c:catAx>
      <c:valAx>
        <c:axId val="228520320"/>
        <c:scaling>
          <c:orientation val="minMax"/>
        </c:scaling>
        <c:delete val="1"/>
        <c:axPos val="l"/>
        <c:numFmt formatCode="0%" sourceLinked="1"/>
        <c:tickLblPos val="nextTo"/>
        <c:crossAx val="22851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89394849136252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0.74076536997519538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9B-4927-8813-846E1F897E6D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0.16390555344136401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9B-4927-8813-846E1F897E6D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9.5329076583438976E-2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9B-4927-8813-846E1F897E6D}"/>
            </c:ext>
          </c:extLst>
        </c:ser>
        <c:dLbls/>
        <c:gapWidth val="182"/>
        <c:overlap val="100"/>
        <c:axId val="228583680"/>
        <c:axId val="228610048"/>
      </c:barChart>
      <c:catAx>
        <c:axId val="228583680"/>
        <c:scaling>
          <c:orientation val="minMax"/>
        </c:scaling>
        <c:delete val="1"/>
        <c:axPos val="b"/>
        <c:numFmt formatCode="General" sourceLinked="1"/>
        <c:tickLblPos val="nextTo"/>
        <c:crossAx val="228610048"/>
        <c:crosses val="autoZero"/>
        <c:auto val="1"/>
        <c:lblAlgn val="ctr"/>
        <c:lblOffset val="100"/>
      </c:catAx>
      <c:valAx>
        <c:axId val="228610048"/>
        <c:scaling>
          <c:orientation val="minMax"/>
        </c:scaling>
        <c:delete val="1"/>
        <c:axPos val="l"/>
        <c:numFmt formatCode="0%" sourceLinked="1"/>
        <c:tickLblPos val="nextTo"/>
        <c:crossAx val="22858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0734004304499827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Moins chers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0.71427071164357081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4D-44F0-8B4B-9EFD941D437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Egaux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0.21529987778925289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4D-44F0-8B4B-9EFD941D437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Plus chers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7.0429410567176678E-2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4D-44F0-8B4B-9EFD941D4372}"/>
            </c:ext>
          </c:extLst>
        </c:ser>
        <c:dLbls/>
        <c:gapWidth val="182"/>
        <c:overlap val="100"/>
        <c:axId val="228660736"/>
        <c:axId val="228662272"/>
      </c:barChart>
      <c:catAx>
        <c:axId val="228660736"/>
        <c:scaling>
          <c:orientation val="minMax"/>
        </c:scaling>
        <c:delete val="1"/>
        <c:axPos val="b"/>
        <c:numFmt formatCode="General" sourceLinked="1"/>
        <c:tickLblPos val="nextTo"/>
        <c:crossAx val="228662272"/>
        <c:crosses val="autoZero"/>
        <c:auto val="1"/>
        <c:lblAlgn val="ctr"/>
        <c:lblOffset val="100"/>
      </c:catAx>
      <c:valAx>
        <c:axId val="228662272"/>
        <c:scaling>
          <c:orientation val="minMax"/>
        </c:scaling>
        <c:delete val="1"/>
        <c:axPos val="l"/>
        <c:numFmt formatCode="0%" sourceLinked="1"/>
        <c:tickLblPos val="nextTo"/>
        <c:crossAx val="22866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6.2588838439796998E-2"/>
          <c:y val="0.23010294213042098"/>
          <c:w val="0.90261553517865223"/>
          <c:h val="0.4985054981215894"/>
        </c:manualLayout>
      </c:layout>
      <c:barChart>
        <c:barDir val="bar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Tout à fait satisfait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0.52871828062651371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6F-4B65-9BB9-D42B0C06BDED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Plutôt satisfait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0.32665084852582382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6F-4B65-9BB9-D42B0C06BDED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Plutôt pas satisfait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5.2338110563261972E-2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6F-4B65-9BB9-D42B0C06BDED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Pas du tout satisfait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127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5.8362050470163955E-2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6F-4B65-9BB9-D42B0C06BDED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softEdge rad="12700"/>
            </a:effectLst>
          </c:spPr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Feuil1!$B$6</c:f>
              <c:numCache>
                <c:formatCode>###0%</c:formatCode>
                <c:ptCount val="1"/>
                <c:pt idx="0">
                  <c:v>3.3930709814240678E-2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6F-4B65-9BB9-D42B0C06BDED}"/>
            </c:ext>
          </c:extLst>
        </c:ser>
        <c:dLbls/>
        <c:gapWidth val="182"/>
        <c:overlap val="100"/>
        <c:axId val="229085184"/>
        <c:axId val="229086720"/>
      </c:barChart>
      <c:catAx>
        <c:axId val="229085184"/>
        <c:scaling>
          <c:orientation val="minMax"/>
        </c:scaling>
        <c:delete val="1"/>
        <c:axPos val="l"/>
        <c:numFmt formatCode="General" sourceLinked="1"/>
        <c:tickLblPos val="nextTo"/>
        <c:crossAx val="229086720"/>
        <c:crosses val="autoZero"/>
        <c:auto val="1"/>
        <c:lblAlgn val="ctr"/>
        <c:lblOffset val="100"/>
      </c:catAx>
      <c:valAx>
        <c:axId val="229086720"/>
        <c:scaling>
          <c:orientation val="minMax"/>
        </c:scaling>
        <c:delete val="1"/>
        <c:axPos val="b"/>
        <c:numFmt formatCode="0%" sourceLinked="1"/>
        <c:tickLblPos val="nextTo"/>
        <c:crossAx val="22908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6.7094852654698736E-2"/>
          <c:w val="1"/>
          <c:h val="0.2413438320209974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5.9109400074308885E-2"/>
          <c:y val="8.0554330708661442E-2"/>
          <c:w val="0.90261553517865223"/>
          <c:h val="0.75924642752989235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Tout à fait satisfait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Centre</c:v>
                </c:pt>
                <c:pt idx="1">
                  <c:v>Ouest</c:v>
                </c:pt>
                <c:pt idx="2">
                  <c:v>Est</c:v>
                </c:pt>
                <c:pt idx="3">
                  <c:v>Sud Est</c:v>
                </c:pt>
                <c:pt idx="4">
                  <c:v>Sud Ouest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0.53909734828861966</c:v>
                </c:pt>
                <c:pt idx="1">
                  <c:v>0.56164131963812902</c:v>
                </c:pt>
                <c:pt idx="2">
                  <c:v>0.50517450659293839</c:v>
                </c:pt>
                <c:pt idx="3">
                  <c:v>0.49117715711455506</c:v>
                </c:pt>
                <c:pt idx="4">
                  <c:v>0.50563426403501643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60-4213-A1FB-ACB8AEFF28C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Plutôt satisfait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Centre</c:v>
                </c:pt>
                <c:pt idx="1">
                  <c:v>Ouest</c:v>
                </c:pt>
                <c:pt idx="2">
                  <c:v>Est</c:v>
                </c:pt>
                <c:pt idx="3">
                  <c:v>Sud Est</c:v>
                </c:pt>
                <c:pt idx="4">
                  <c:v>Sud Ouest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0.32100401409186202</c:v>
                </c:pt>
                <c:pt idx="1">
                  <c:v>0.31574154330122733</c:v>
                </c:pt>
                <c:pt idx="2">
                  <c:v>0.34182932440148767</c:v>
                </c:pt>
                <c:pt idx="3">
                  <c:v>0.31802833648354034</c:v>
                </c:pt>
                <c:pt idx="4">
                  <c:v>0.36730239091221761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60-4213-A1FB-ACB8AEFF28C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Plutôt pas satisfait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Centre</c:v>
                </c:pt>
                <c:pt idx="1">
                  <c:v>Ouest</c:v>
                </c:pt>
                <c:pt idx="2">
                  <c:v>Est</c:v>
                </c:pt>
                <c:pt idx="3">
                  <c:v>Sud Est</c:v>
                </c:pt>
                <c:pt idx="4">
                  <c:v>Sud Ouest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4.741452200873416E-2</c:v>
                </c:pt>
                <c:pt idx="1">
                  <c:v>4.2699734589911865E-2</c:v>
                </c:pt>
                <c:pt idx="2">
                  <c:v>6.9759727985949094E-2</c:v>
                </c:pt>
                <c:pt idx="3">
                  <c:v>4.5236304289299561E-2</c:v>
                </c:pt>
                <c:pt idx="4">
                  <c:v>4.7640966675763452E-2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60-4213-A1FB-ACB8AEFF28C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Pas du tout satisfait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Centre</c:v>
                </c:pt>
                <c:pt idx="1">
                  <c:v>Ouest</c:v>
                </c:pt>
                <c:pt idx="2">
                  <c:v>Est</c:v>
                </c:pt>
                <c:pt idx="3">
                  <c:v>Sud Est</c:v>
                </c:pt>
                <c:pt idx="4">
                  <c:v>Sud Ouest</c:v>
                </c:pt>
              </c:strCache>
            </c:strRef>
          </c:cat>
          <c:val>
            <c:numRef>
              <c:f>Feuil1!$B$5:$F$5</c:f>
              <c:numCache>
                <c:formatCode>###0%</c:formatCode>
                <c:ptCount val="5"/>
                <c:pt idx="0">
                  <c:v>5.2846668958604966E-2</c:v>
                </c:pt>
                <c:pt idx="1">
                  <c:v>5.5189287071877126E-2</c:v>
                </c:pt>
                <c:pt idx="2">
                  <c:v>5.8708157923388841E-2</c:v>
                </c:pt>
                <c:pt idx="3">
                  <c:v>9.7172690949171789E-2</c:v>
                </c:pt>
                <c:pt idx="4">
                  <c:v>1.2240390993615563E-2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60-4213-A1FB-ACB8AEFF28C2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cat>
            <c:strRef>
              <c:f>Feuil1!$B$1:$F$1</c:f>
              <c:strCache>
                <c:ptCount val="5"/>
                <c:pt idx="0">
                  <c:v>Centre</c:v>
                </c:pt>
                <c:pt idx="1">
                  <c:v>Ouest</c:v>
                </c:pt>
                <c:pt idx="2">
                  <c:v>Est</c:v>
                </c:pt>
                <c:pt idx="3">
                  <c:v>Sud Est</c:v>
                </c:pt>
                <c:pt idx="4">
                  <c:v>Sud Ouest</c:v>
                </c:pt>
              </c:strCache>
            </c:strRef>
          </c:cat>
          <c:val>
            <c:numRef>
              <c:f>Feuil1!$B$6:$F$6</c:f>
              <c:numCache>
                <c:formatCode>###0%</c:formatCode>
                <c:ptCount val="5"/>
                <c:pt idx="0">
                  <c:v>3.9637446652178415E-2</c:v>
                </c:pt>
                <c:pt idx="1">
                  <c:v>2.4728115398854781E-2</c:v>
                </c:pt>
                <c:pt idx="2">
                  <c:v>2.4528283096233696E-2</c:v>
                </c:pt>
                <c:pt idx="3">
                  <c:v>4.8385511163433113E-2</c:v>
                </c:pt>
                <c:pt idx="4">
                  <c:v>6.7181987383387667E-2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60-4213-A1FB-ACB8AEFF28C2}"/>
            </c:ext>
          </c:extLst>
        </c:ser>
        <c:dLbls/>
        <c:gapWidth val="172"/>
        <c:overlap val="100"/>
        <c:axId val="229205888"/>
        <c:axId val="229207424"/>
      </c:barChart>
      <c:catAx>
        <c:axId val="22920588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9207424"/>
        <c:crosses val="autoZero"/>
        <c:auto val="1"/>
        <c:lblAlgn val="ctr"/>
        <c:lblOffset val="100"/>
      </c:catAx>
      <c:valAx>
        <c:axId val="229207424"/>
        <c:scaling>
          <c:orientation val="minMax"/>
        </c:scaling>
        <c:delete val="1"/>
        <c:axPos val="l"/>
        <c:numFmt formatCode="0%" sourceLinked="1"/>
        <c:tickLblPos val="nextTo"/>
        <c:crossAx val="22920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5.9109147632556452E-2"/>
          <c:y val="7.4097011001929086E-2"/>
          <c:w val="0.90261553517865223"/>
          <c:h val="0.74633175814263752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Tout à fait satisfait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Urbain</c:v>
                </c:pt>
                <c:pt idx="1">
                  <c:v>Rural</c:v>
                </c:pt>
              </c:strCache>
            </c:strRef>
          </c:cat>
          <c:val>
            <c:numRef>
              <c:f>Feuil1!$B$2:$C$2</c:f>
              <c:numCache>
                <c:formatCode>###0%</c:formatCode>
                <c:ptCount val="2"/>
                <c:pt idx="0">
                  <c:v>0.51529178771544859</c:v>
                </c:pt>
                <c:pt idx="1">
                  <c:v>0.57773284441079664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CD-4ADE-B832-B9940901FF13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Plutôt satisfait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Urbain</c:v>
                </c:pt>
                <c:pt idx="1">
                  <c:v>Rural</c:v>
                </c:pt>
              </c:strCache>
            </c:strRef>
          </c:cat>
          <c:val>
            <c:numRef>
              <c:f>Feuil1!$B$3:$C$3</c:f>
              <c:numCache>
                <c:formatCode>###0%</c:formatCode>
                <c:ptCount val="2"/>
                <c:pt idx="0">
                  <c:v>0.33244792011455443</c:v>
                </c:pt>
                <c:pt idx="1">
                  <c:v>0.30548814155311682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CD-4ADE-B832-B9940901FF13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Plutôt pas satisfait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Urbain</c:v>
                </c:pt>
                <c:pt idx="1">
                  <c:v>Rural</c:v>
                </c:pt>
              </c:strCache>
            </c:strRef>
          </c:cat>
          <c:val>
            <c:numRef>
              <c:f>Feuil1!$B$4:$C$4</c:f>
              <c:numCache>
                <c:formatCode>###0%</c:formatCode>
                <c:ptCount val="2"/>
                <c:pt idx="0">
                  <c:v>5.5303345205413024E-2</c:v>
                </c:pt>
                <c:pt idx="1">
                  <c:v>4.1513267213191117E-2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CD-4ADE-B832-B9940901FF13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Pas du tout satisfait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Urbain</c:v>
                </c:pt>
                <c:pt idx="1">
                  <c:v>Rural</c:v>
                </c:pt>
              </c:strCache>
            </c:strRef>
          </c:cat>
          <c:val>
            <c:numRef>
              <c:f>Feuil1!$B$5:$C$5</c:f>
              <c:numCache>
                <c:formatCode>###0%</c:formatCode>
                <c:ptCount val="2"/>
                <c:pt idx="0">
                  <c:v>6.1155747228038612E-2</c:v>
                </c:pt>
                <c:pt idx="1">
                  <c:v>4.8163420877176066E-2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CD-4ADE-B832-B9940901FF13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cat>
            <c:strRef>
              <c:f>Feuil1!$B$1:$C$1</c:f>
              <c:strCache>
                <c:ptCount val="2"/>
                <c:pt idx="0">
                  <c:v>Urbain</c:v>
                </c:pt>
                <c:pt idx="1">
                  <c:v>Rural</c:v>
                </c:pt>
              </c:strCache>
            </c:strRef>
          </c:cat>
          <c:val>
            <c:numRef>
              <c:f>Feuil1!$B$6:$C$6</c:f>
              <c:numCache>
                <c:formatCode>###0%</c:formatCode>
                <c:ptCount val="2"/>
                <c:pt idx="0">
                  <c:v>3.5801199736546267E-2</c:v>
                </c:pt>
                <c:pt idx="1">
                  <c:v>2.7102325945719603E-2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CD-4ADE-B832-B9940901FF13}"/>
            </c:ext>
          </c:extLst>
        </c:ser>
        <c:dLbls/>
        <c:gapWidth val="128"/>
        <c:overlap val="100"/>
        <c:axId val="229408128"/>
        <c:axId val="229426304"/>
      </c:barChart>
      <c:catAx>
        <c:axId val="22940812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9426304"/>
        <c:crosses val="autoZero"/>
        <c:auto val="1"/>
        <c:lblAlgn val="ctr"/>
        <c:lblOffset val="100"/>
      </c:catAx>
      <c:valAx>
        <c:axId val="229426304"/>
        <c:scaling>
          <c:orientation val="minMax"/>
        </c:scaling>
        <c:delete val="1"/>
        <c:axPos val="l"/>
        <c:numFmt formatCode="0%" sourceLinked="1"/>
        <c:tickLblPos val="nextTo"/>
        <c:crossAx val="22940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5.9109147632556452E-2"/>
          <c:y val="7.4097011001929086E-2"/>
          <c:w val="0.90261553517865223"/>
          <c:h val="0.74633175814263752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Tout à fait satisfait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Feuil1!$B$2:$C$2</c:f>
              <c:numCache>
                <c:formatCode>###0%</c:formatCode>
                <c:ptCount val="2"/>
                <c:pt idx="0">
                  <c:v>0.50354355053580024</c:v>
                </c:pt>
                <c:pt idx="1">
                  <c:v>0.55049110714725857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CD-4ADE-B832-B9940901FF13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Plutôt satisfait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Feuil1!$B$3:$C$3</c:f>
              <c:numCache>
                <c:formatCode>###0%</c:formatCode>
                <c:ptCount val="2"/>
                <c:pt idx="0">
                  <c:v>0.32277599788578754</c:v>
                </c:pt>
                <c:pt idx="1">
                  <c:v>0.33000208408923354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CD-4ADE-B832-B9940901FF13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Plutôt pas satisfait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Feuil1!$B$4:$C$4</c:f>
              <c:numCache>
                <c:formatCode>###0%</c:formatCode>
                <c:ptCount val="2"/>
                <c:pt idx="0">
                  <c:v>5.8515879077119956E-2</c:v>
                </c:pt>
                <c:pt idx="1">
                  <c:v>4.6995154287150655E-2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CD-4ADE-B832-B9940901FF13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Pas du tout satisfait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Feuil1!$B$5:$C$5</c:f>
              <c:numCache>
                <c:formatCode>###0%</c:formatCode>
                <c:ptCount val="2"/>
                <c:pt idx="0">
                  <c:v>7.2049260636952286E-2</c:v>
                </c:pt>
                <c:pt idx="1">
                  <c:v>4.6524416007323911E-2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CD-4ADE-B832-B9940901FF13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cat>
            <c:strRef>
              <c:f>Feuil1!$B$1:$C$1</c:f>
              <c:strCache>
                <c:ptCount val="2"/>
                <c:pt idx="0">
                  <c:v>Homme</c:v>
                </c:pt>
                <c:pt idx="1">
                  <c:v>Femme</c:v>
                </c:pt>
              </c:strCache>
            </c:strRef>
          </c:cat>
          <c:val>
            <c:numRef>
              <c:f>Feuil1!$B$6:$C$6</c:f>
              <c:numCache>
                <c:formatCode>###0%</c:formatCode>
                <c:ptCount val="2"/>
                <c:pt idx="0">
                  <c:v>4.3115311864342719E-2</c:v>
                </c:pt>
                <c:pt idx="1">
                  <c:v>2.5987238469030133E-2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CD-4ADE-B832-B9940901FF13}"/>
            </c:ext>
          </c:extLst>
        </c:ser>
        <c:dLbls/>
        <c:gapWidth val="128"/>
        <c:overlap val="100"/>
        <c:axId val="229549184"/>
        <c:axId val="229550720"/>
      </c:barChart>
      <c:catAx>
        <c:axId val="22954918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9550720"/>
        <c:crosses val="autoZero"/>
        <c:auto val="1"/>
        <c:lblAlgn val="ctr"/>
        <c:lblOffset val="100"/>
      </c:catAx>
      <c:valAx>
        <c:axId val="229550720"/>
        <c:scaling>
          <c:orientation val="minMax"/>
        </c:scaling>
        <c:delete val="1"/>
        <c:axPos val="l"/>
        <c:numFmt formatCode="0%" sourceLinked="1"/>
        <c:tickLblPos val="nextTo"/>
        <c:crossAx val="22954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1988066046582704"/>
          <c:y val="3.08756044226801E-2"/>
          <c:w val="0.46417296313425072"/>
          <c:h val="0.96637028929369317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Supérieur/ universitaire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0.6877322528155928</c:v>
                </c:pt>
                <c:pt idx="1">
                  <c:v>0.58699765352786437</c:v>
                </c:pt>
                <c:pt idx="2">
                  <c:v>0.52563236377401046</c:v>
                </c:pt>
                <c:pt idx="3">
                  <c:v>0.4556015695960175</c:v>
                </c:pt>
                <c:pt idx="4">
                  <c:v>0.38621226486248517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37-462C-9C64-5529A449CE6D}"/>
            </c:ext>
          </c:extLst>
        </c:ser>
        <c:dLbls/>
        <c:gapWidth val="182"/>
        <c:axId val="135869952"/>
        <c:axId val="135871488"/>
      </c:barChart>
      <c:catAx>
        <c:axId val="13586995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5871488"/>
        <c:crosses val="autoZero"/>
        <c:auto val="1"/>
        <c:lblAlgn val="ctr"/>
        <c:lblOffset val="100"/>
      </c:catAx>
      <c:valAx>
        <c:axId val="135871488"/>
        <c:scaling>
          <c:orientation val="minMax"/>
        </c:scaling>
        <c:delete val="1"/>
        <c:axPos val="b"/>
        <c:numFmt formatCode="###0%" sourceLinked="1"/>
        <c:tickLblPos val="nextTo"/>
        <c:crossAx val="13586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5.9109400074308885E-2"/>
          <c:y val="8.0554330708661442E-2"/>
          <c:w val="0.90261553517865223"/>
          <c:h val="0.75924642752989235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Tout à fait satisfait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0.48776084670991687</c:v>
                </c:pt>
                <c:pt idx="1">
                  <c:v>0.48629479039447721</c:v>
                </c:pt>
                <c:pt idx="2">
                  <c:v>0.48873863019315317</c:v>
                </c:pt>
                <c:pt idx="3">
                  <c:v>0.64282571297709812</c:v>
                </c:pt>
                <c:pt idx="4">
                  <c:v>0.67765536244203051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60-4213-A1FB-ACB8AEFF28C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Plutôt satisfait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0.37901459582643982</c:v>
                </c:pt>
                <c:pt idx="1">
                  <c:v>0.35612111007661185</c:v>
                </c:pt>
                <c:pt idx="2">
                  <c:v>0.34381217804429454</c:v>
                </c:pt>
                <c:pt idx="3">
                  <c:v>0.21871835114470406</c:v>
                </c:pt>
                <c:pt idx="4">
                  <c:v>0.19505030856683439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60-4213-A1FB-ACB8AEFF28C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Plutôt pas satisfait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5.399160153161215E-2</c:v>
                </c:pt>
                <c:pt idx="1">
                  <c:v>5.7779673865957185E-2</c:v>
                </c:pt>
                <c:pt idx="2">
                  <c:v>6.3563256777472141E-2</c:v>
                </c:pt>
                <c:pt idx="3">
                  <c:v>5.2234537110777239E-2</c:v>
                </c:pt>
                <c:pt idx="4">
                  <c:v>2.2358394492023408E-2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60-4213-A1FB-ACB8AEFF28C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Pas du tout satisfait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Feuil1!$B$5:$F$5</c:f>
              <c:numCache>
                <c:formatCode>###0%</c:formatCode>
                <c:ptCount val="5"/>
                <c:pt idx="0">
                  <c:v>5.5723202727485335E-2</c:v>
                </c:pt>
                <c:pt idx="1">
                  <c:v>5.908356872560129E-2</c:v>
                </c:pt>
                <c:pt idx="2">
                  <c:v>6.7232996278996565E-2</c:v>
                </c:pt>
                <c:pt idx="3">
                  <c:v>5.2085783004053664E-2</c:v>
                </c:pt>
                <c:pt idx="4">
                  <c:v>5.7943235811467042E-2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60-4213-A1FB-ACB8AEFF28C2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cat>
            <c:strRef>
              <c:f>Feuil1!$B$1:$F$1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Feuil1!$B$6:$F$6</c:f>
              <c:numCache>
                <c:formatCode>###0%</c:formatCode>
                <c:ptCount val="5"/>
                <c:pt idx="0">
                  <c:v>2.3509753204545007E-2</c:v>
                </c:pt>
                <c:pt idx="1">
                  <c:v>4.0720856937352078E-2</c:v>
                </c:pt>
                <c:pt idx="2">
                  <c:v>3.6652938706081974E-2</c:v>
                </c:pt>
                <c:pt idx="3">
                  <c:v>3.4135615763367551E-2</c:v>
                </c:pt>
                <c:pt idx="4">
                  <c:v>4.699269868764535E-2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60-4213-A1FB-ACB8AEFF28C2}"/>
            </c:ext>
          </c:extLst>
        </c:ser>
        <c:dLbls/>
        <c:gapWidth val="172"/>
        <c:overlap val="100"/>
        <c:axId val="229493760"/>
        <c:axId val="229577472"/>
      </c:barChart>
      <c:catAx>
        <c:axId val="22949376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9577472"/>
        <c:crosses val="autoZero"/>
        <c:auto val="1"/>
        <c:lblAlgn val="ctr"/>
        <c:lblOffset val="100"/>
      </c:catAx>
      <c:valAx>
        <c:axId val="229577472"/>
        <c:scaling>
          <c:orientation val="minMax"/>
        </c:scaling>
        <c:delete val="1"/>
        <c:axPos val="l"/>
        <c:numFmt formatCode="0%" sourceLinked="1"/>
        <c:tickLblPos val="nextTo"/>
        <c:crossAx val="22949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5.9109400074308885E-2"/>
          <c:y val="8.0554330708661442E-2"/>
          <c:w val="0.90261553517865223"/>
          <c:h val="0.75924642752989235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Tout à fait satisfait</c:v>
                </c:pt>
              </c:strCache>
            </c:strRef>
          </c:tx>
          <c:spPr>
            <a:solidFill>
              <a:srgbClr val="78B832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Non scolarisé</c:v>
                </c:pt>
                <c:pt idx="1">
                  <c:v>Primaire</c:v>
                </c:pt>
                <c:pt idx="2">
                  <c:v>Moyen</c:v>
                </c:pt>
                <c:pt idx="3">
                  <c:v>Secondaire</c:v>
                </c:pt>
                <c:pt idx="4">
                  <c:v>Supérieur</c:v>
                </c:pt>
              </c:strCache>
            </c:strRef>
          </c:cat>
          <c:val>
            <c:numRef>
              <c:f>Feuil1!$B$2:$F$2</c:f>
              <c:numCache>
                <c:formatCode>###0%</c:formatCode>
                <c:ptCount val="5"/>
                <c:pt idx="0">
                  <c:v>0.71475666554613959</c:v>
                </c:pt>
                <c:pt idx="1">
                  <c:v>0.64595656492301923</c:v>
                </c:pt>
                <c:pt idx="2">
                  <c:v>0.52982043331279416</c:v>
                </c:pt>
                <c:pt idx="3">
                  <c:v>0.48768462146505204</c:v>
                </c:pt>
                <c:pt idx="4">
                  <c:v>0.41760719703746563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60-4213-A1FB-ACB8AEFF28C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Plutôt satisfait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Non scolarisé</c:v>
                </c:pt>
                <c:pt idx="1">
                  <c:v>Primaire</c:v>
                </c:pt>
                <c:pt idx="2">
                  <c:v>Moyen</c:v>
                </c:pt>
                <c:pt idx="3">
                  <c:v>Secondaire</c:v>
                </c:pt>
                <c:pt idx="4">
                  <c:v>Supérieur</c:v>
                </c:pt>
              </c:strCache>
            </c:strRef>
          </c:cat>
          <c:val>
            <c:numRef>
              <c:f>Feuil1!$B$3:$F$3</c:f>
              <c:numCache>
                <c:formatCode>###0%</c:formatCode>
                <c:ptCount val="5"/>
                <c:pt idx="0">
                  <c:v>0.19915836639905402</c:v>
                </c:pt>
                <c:pt idx="1">
                  <c:v>0.21689523443342246</c:v>
                </c:pt>
                <c:pt idx="2">
                  <c:v>0.33579182089731252</c:v>
                </c:pt>
                <c:pt idx="3">
                  <c:v>0.35532635309393024</c:v>
                </c:pt>
                <c:pt idx="4">
                  <c:v>0.40797618545040437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60-4213-A1FB-ACB8AEFF28C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Plutôt pas satisfait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Non scolarisé</c:v>
                </c:pt>
                <c:pt idx="1">
                  <c:v>Primaire</c:v>
                </c:pt>
                <c:pt idx="2">
                  <c:v>Moyen</c:v>
                </c:pt>
                <c:pt idx="3">
                  <c:v>Secondaire</c:v>
                </c:pt>
                <c:pt idx="4">
                  <c:v>Supérieur</c:v>
                </c:pt>
              </c:strCache>
            </c:strRef>
          </c:cat>
          <c:val>
            <c:numRef>
              <c:f>Feuil1!$B$4:$F$4</c:f>
              <c:numCache>
                <c:formatCode>###0%</c:formatCode>
                <c:ptCount val="5"/>
                <c:pt idx="0">
                  <c:v>2.1059766758299986E-2</c:v>
                </c:pt>
                <c:pt idx="1">
                  <c:v>3.3228242730246313E-2</c:v>
                </c:pt>
                <c:pt idx="2">
                  <c:v>4.0644156222108409E-2</c:v>
                </c:pt>
                <c:pt idx="3">
                  <c:v>6.4279587856465856E-2</c:v>
                </c:pt>
                <c:pt idx="4">
                  <c:v>7.9317991302422633E-2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60-4213-A1FB-ACB8AEFF28C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Pas du tout satisfait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Feuil1!$B$1:$F$1</c:f>
              <c:strCache>
                <c:ptCount val="5"/>
                <c:pt idx="0">
                  <c:v>Non scolarisé</c:v>
                </c:pt>
                <c:pt idx="1">
                  <c:v>Primaire</c:v>
                </c:pt>
                <c:pt idx="2">
                  <c:v>Moyen</c:v>
                </c:pt>
                <c:pt idx="3">
                  <c:v>Secondaire</c:v>
                </c:pt>
                <c:pt idx="4">
                  <c:v>Supérieur</c:v>
                </c:pt>
              </c:strCache>
            </c:strRef>
          </c:cat>
          <c:val>
            <c:numRef>
              <c:f>Feuil1!$B$5:$F$5</c:f>
              <c:numCache>
                <c:formatCode>###0%</c:formatCode>
                <c:ptCount val="5"/>
                <c:pt idx="0">
                  <c:v>3.8782471649808838E-2</c:v>
                </c:pt>
                <c:pt idx="1">
                  <c:v>5.6282508057615463E-2</c:v>
                </c:pt>
                <c:pt idx="2">
                  <c:v>5.8942913159785559E-2</c:v>
                </c:pt>
                <c:pt idx="3">
                  <c:v>6.1978855207844151E-2</c:v>
                </c:pt>
                <c:pt idx="4">
                  <c:v>6.3717188181565354E-2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60-4213-A1FB-ACB8AEFF28C2}"/>
            </c:ext>
          </c:extLst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cat>
            <c:strRef>
              <c:f>Feuil1!$B$1:$F$1</c:f>
              <c:strCache>
                <c:ptCount val="5"/>
                <c:pt idx="0">
                  <c:v>Non scolarisé</c:v>
                </c:pt>
                <c:pt idx="1">
                  <c:v>Primaire</c:v>
                </c:pt>
                <c:pt idx="2">
                  <c:v>Moyen</c:v>
                </c:pt>
                <c:pt idx="3">
                  <c:v>Secondaire</c:v>
                </c:pt>
                <c:pt idx="4">
                  <c:v>Supérieur</c:v>
                </c:pt>
              </c:strCache>
            </c:strRef>
          </c:cat>
          <c:val>
            <c:numRef>
              <c:f>Feuil1!$B$6:$F$6</c:f>
              <c:numCache>
                <c:formatCode>###0%</c:formatCode>
                <c:ptCount val="5"/>
                <c:pt idx="0">
                  <c:v>2.6242729646697879E-2</c:v>
                </c:pt>
                <c:pt idx="1">
                  <c:v>4.76374498556962E-2</c:v>
                </c:pt>
                <c:pt idx="2">
                  <c:v>3.480067640799793E-2</c:v>
                </c:pt>
                <c:pt idx="3">
                  <c:v>3.0730582376705111E-2</c:v>
                </c:pt>
                <c:pt idx="4">
                  <c:v>3.1381438028139912E-2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60-4213-A1FB-ACB8AEFF28C2}"/>
            </c:ext>
          </c:extLst>
        </c:ser>
        <c:dLbls/>
        <c:gapWidth val="172"/>
        <c:overlap val="100"/>
        <c:axId val="229704064"/>
        <c:axId val="229705600"/>
      </c:barChart>
      <c:catAx>
        <c:axId val="22970406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9705600"/>
        <c:crosses val="autoZero"/>
        <c:auto val="1"/>
        <c:lblAlgn val="ctr"/>
        <c:lblOffset val="100"/>
      </c:catAx>
      <c:valAx>
        <c:axId val="229705600"/>
        <c:scaling>
          <c:orientation val="minMax"/>
        </c:scaling>
        <c:delete val="1"/>
        <c:axPos val="l"/>
        <c:numFmt formatCode="0%" sourceLinked="1"/>
        <c:tickLblPos val="nextTo"/>
        <c:crossAx val="22970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3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Satisfaction</c:v>
                </c:pt>
              </c:strCache>
            </c:strRef>
          </c:tx>
          <c:dPt>
            <c:idx val="0"/>
            <c:explosion val="6"/>
            <c:spPr>
              <a:solidFill>
                <a:srgbClr val="42ED2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1F-4B34-A54C-D2688C96A78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1F-4B34-A54C-D2688C96A78E}"/>
              </c:ext>
            </c:extLst>
          </c:dPt>
          <c:dLbls>
            <c:dLbl>
              <c:idx val="0"/>
              <c:layout>
                <c:manualLayout>
                  <c:x val="2.5193238851371275E-2"/>
                  <c:y val="-8.9182535296186531E-4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206097620668497"/>
                      <c:h val="0.371671539910304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11F-4B34-A54C-D2688C96A78E}"/>
                </c:ext>
              </c:extLst>
            </c:dLbl>
            <c:dLbl>
              <c:idx val="1"/>
              <c:layout>
                <c:manualLayout>
                  <c:x val="-6.1020049831038731E-2"/>
                  <c:y val="4.1296837767811631E-3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416901472739323"/>
                      <c:h val="0.375801223687085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11F-4B34-A54C-D2688C96A7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Satisfait</c:v>
                </c:pt>
                <c:pt idx="1">
                  <c:v>Insatisfait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0.80832620667533461</c:v>
                </c:pt>
                <c:pt idx="1">
                  <c:v>0.19167379332466489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1F-4B34-A54C-D2688C96A78E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 b="1">
          <a:latin typeface="Trebuchet MS" panose="020B0603020202020204" pitchFamily="34" charset="0"/>
        </a:defRPr>
      </a:pPr>
      <a:endParaRPr lang="fr-FR"/>
    </a:p>
  </c:txPr>
  <c:externalData r:id="rId1"/>
</c:chartSpace>
</file>

<file path=ppt/charts/chart3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Satisfaction</c:v>
                </c:pt>
              </c:strCache>
            </c:strRef>
          </c:tx>
          <c:dPt>
            <c:idx val="0"/>
            <c:explosion val="6"/>
            <c:spPr>
              <a:solidFill>
                <a:srgbClr val="42ED2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E5-485B-8F42-9C033B109FA2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E5-485B-8F42-9C033B109FA2}"/>
              </c:ext>
            </c:extLst>
          </c:dPt>
          <c:dLbls>
            <c:dLbl>
              <c:idx val="0"/>
              <c:layout>
                <c:manualLayout>
                  <c:x val="9.9157731123198367E-2"/>
                  <c:y val="-4.7419608822478677E-2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206097620668497"/>
                      <c:h val="0.371671539910304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5E5-485B-8F42-9C033B109FA2}"/>
                </c:ext>
              </c:extLst>
            </c:dLbl>
            <c:dLbl>
              <c:idx val="1"/>
              <c:layout>
                <c:manualLayout>
                  <c:x val="-6.1020049831038731E-2"/>
                  <c:y val="4.1296837767811631E-3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416901472739323"/>
                      <c:h val="0.375801223687085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5E5-485B-8F42-9C033B109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Satisfait</c:v>
                </c:pt>
                <c:pt idx="1">
                  <c:v>Insatisfait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0.88562396481025418</c:v>
                </c:pt>
                <c:pt idx="1">
                  <c:v>0.11437603518974766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E5-485B-8F42-9C033B109FA2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>
          <a:latin typeface="Trebuchet MS" panose="020B0603020202020204" pitchFamily="34" charset="0"/>
        </a:defRPr>
      </a:pPr>
      <a:endParaRPr lang="fr-FR"/>
    </a:p>
  </c:txPr>
  <c:externalData r:id="rId1"/>
</c:chartSpace>
</file>

<file path=ppt/charts/chart3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Satisfaction</c:v>
                </c:pt>
              </c:strCache>
            </c:strRef>
          </c:tx>
          <c:dPt>
            <c:idx val="0"/>
            <c:explosion val="6"/>
            <c:spPr>
              <a:solidFill>
                <a:srgbClr val="42ED2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0C-42EE-8DD8-74607105062C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0C-42EE-8DD8-74607105062C}"/>
              </c:ext>
            </c:extLst>
          </c:dPt>
          <c:dLbls>
            <c:dLbl>
              <c:idx val="0"/>
              <c:layout>
                <c:manualLayout>
                  <c:x val="-0.279733305869868"/>
                  <c:y val="-0.111729785522765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B1AF173B-6878-4AB2-B852-533B4ABB25F8}" type="CATEGORYNAME">
                      <a:rPr lang="en-US" sz="1800"/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1800" baseline="0" dirty="0"/>
                      <a:t>
</a:t>
                    </a:r>
                    <a:fld id="{88413780-5240-4D1B-88B0-AC9C2D88418B}" type="VALUE">
                      <a:rPr lang="en-US" sz="2800" baseline="0"/>
                      <a:pPr>
                        <a:defRPr sz="1800" b="1" i="0" u="none" strike="noStrike" kern="1200" baseline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defRPr>
                      </a:pPr>
                      <a:t>[VALEUR]</a:t>
                    </a:fld>
                    <a:endParaRPr lang="en-US" sz="18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4926770650619537"/>
                      <c:h val="0.371671501188726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0C-42EE-8DD8-74607105062C}"/>
                </c:ext>
              </c:extLst>
            </c:dLbl>
            <c:dLbl>
              <c:idx val="1"/>
              <c:layout>
                <c:manualLayout>
                  <c:x val="-6.1020049831038731E-2"/>
                  <c:y val="4.1296837767811631E-3"/>
                </c:manualLayout>
              </c:layout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416901472739323"/>
                      <c:h val="0.375801223687085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A0C-42EE-8DD8-746071050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Satisfait</c:v>
                </c:pt>
                <c:pt idx="1">
                  <c:v>Insatisfait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0.84000000000000008</c:v>
                </c:pt>
                <c:pt idx="1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0C-42EE-8DD8-74607105062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1248462179299726"/>
          <c:y val="0.18484694120166381"/>
          <c:w val="0.57534261670117581"/>
          <c:h val="0.8497806500763447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B7-4F80-9A1D-A1BC292A2B54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B7-4F80-9A1D-A1BC292A2B54}"/>
              </c:ext>
            </c:extLst>
          </c:dPt>
          <c:dPt>
            <c:idx val="2"/>
            <c:spPr>
              <a:solidFill>
                <a:srgbClr val="F4B18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B7-4F80-9A1D-A1BC292A2B54}"/>
              </c:ext>
            </c:extLst>
          </c:dPt>
          <c:dLbls>
            <c:dLbl>
              <c:idx val="0"/>
              <c:layout>
                <c:manualLayout>
                  <c:x val="8.0004562271083546E-2"/>
                  <c:y val="-0.24142792119543294"/>
                </c:manualLayout>
              </c:layout>
              <c:tx>
                <c:rich>
                  <a:bodyPr/>
                  <a:lstStyle/>
                  <a:p>
                    <a:fld id="{AD3F3DB1-5431-4412-86A7-650C51015B3C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64C9BE52-6A3C-4716-B848-0551D9746AA3}" type="VALUE">
                      <a:rPr lang="en-US" sz="18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96410125609726"/>
                      <c:h val="0.384341432261850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B7-4F80-9A1D-A1BC292A2B54}"/>
                </c:ext>
              </c:extLst>
            </c:dLbl>
            <c:dLbl>
              <c:idx val="1"/>
              <c:layout>
                <c:manualLayout>
                  <c:x val="-0.21847512291429474"/>
                  <c:y val="3.0816448790173635E-2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77062518984522"/>
                      <c:h val="0.5019707939759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B7-4F80-9A1D-A1BC292A2B5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B7-4F80-9A1D-A1BC292A2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NSP</c:v>
                </c:pt>
              </c:strCache>
            </c:strRef>
          </c:cat>
          <c:val>
            <c:numRef>
              <c:f>Feuil1!$B$2:$B$4</c:f>
              <c:numCache>
                <c:formatCode>###0%</c:formatCode>
                <c:ptCount val="3"/>
                <c:pt idx="0">
                  <c:v>0.37063371024546682</c:v>
                </c:pt>
                <c:pt idx="1">
                  <c:v>0.62842865937823855</c:v>
                </c:pt>
                <c:pt idx="2" formatCode="###0.0%">
                  <c:v>9.3763037629880468E-4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2B7-4F80-9A1D-A1BC292A2B54}"/>
            </c:ext>
          </c:extLst>
        </c:ser>
        <c:dLbls/>
        <c:firstSliceAng val="0"/>
        <c:holeSize val="68"/>
      </c:doughnutChart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.20894140618424825"/>
          <c:w val="1"/>
          <c:h val="0.75059454676179427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C26269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Supérieur</c:v>
                </c:pt>
                <c:pt idx="1">
                  <c:v>Secondaire</c:v>
                </c:pt>
                <c:pt idx="2">
                  <c:v>Moyen</c:v>
                </c:pt>
                <c:pt idx="3">
                  <c:v>Primaire</c:v>
                </c:pt>
                <c:pt idx="4">
                  <c:v>Non scolarisé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0.40969450380127576</c:v>
                </c:pt>
                <c:pt idx="1">
                  <c:v>0.37862465012476854</c:v>
                </c:pt>
                <c:pt idx="2">
                  <c:v>0.37460366317894794</c:v>
                </c:pt>
                <c:pt idx="3">
                  <c:v>0.32681823034391666</c:v>
                </c:pt>
                <c:pt idx="4">
                  <c:v>0.31236742297586828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37-462C-9C64-5529A449CE6D}"/>
            </c:ext>
          </c:extLst>
        </c:ser>
        <c:dLbls/>
        <c:gapWidth val="182"/>
        <c:axId val="135875968"/>
        <c:axId val="135790592"/>
      </c:barChart>
      <c:catAx>
        <c:axId val="13587596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5790592"/>
        <c:crosses val="autoZero"/>
        <c:auto val="1"/>
        <c:lblAlgn val="ctr"/>
        <c:lblOffset val="100"/>
      </c:catAx>
      <c:valAx>
        <c:axId val="135790592"/>
        <c:scaling>
          <c:orientation val="minMax"/>
        </c:scaling>
        <c:delete val="1"/>
        <c:axPos val="b"/>
        <c:numFmt formatCode="###0%" sourceLinked="1"/>
        <c:tickLblPos val="nextTo"/>
        <c:crossAx val="13587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Trebuchet MS" panose="020B0603020202020204" pitchFamily="34" charset="0"/>
        </a:defRPr>
      </a:pPr>
      <a:endParaRPr lang="fr-FR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9473619338222528"/>
          <c:y val="0"/>
          <c:w val="0.3121546725602550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A5B7D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Autres</c:v>
                </c:pt>
                <c:pt idx="1">
                  <c:v>Vous n’avez pas le montant nécessaire pour effectuer cet achat</c:v>
                </c:pt>
                <c:pt idx="2">
                  <c:v>Absence totale du médicament que vous a été prescris en princeps ou en générique</c:v>
                </c:pt>
                <c:pt idx="3">
                  <c:v>Absence du médicament que vous souhaitez consommer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3.6379122590901362E-2</c:v>
                </c:pt>
                <c:pt idx="1">
                  <c:v>0.17767675345446712</c:v>
                </c:pt>
                <c:pt idx="2">
                  <c:v>0.39861876708293442</c:v>
                </c:pt>
                <c:pt idx="3">
                  <c:v>0.44373215338129829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dLbls/>
        <c:gapWidth val="182"/>
        <c:axId val="136645632"/>
        <c:axId val="136684288"/>
      </c:barChart>
      <c:catAx>
        <c:axId val="13664563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6684288"/>
        <c:crosses val="autoZero"/>
        <c:auto val="1"/>
        <c:lblAlgn val="ctr"/>
        <c:lblOffset val="100"/>
      </c:catAx>
      <c:valAx>
        <c:axId val="136684288"/>
        <c:scaling>
          <c:orientation val="minMax"/>
        </c:scaling>
        <c:delete val="1"/>
        <c:axPos val="b"/>
        <c:numFmt formatCode="###0%" sourceLinked="1"/>
        <c:tickLblPos val="nextTo"/>
        <c:crossAx val="13664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3F6FB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60387715439613587"/>
          <c:y val="1.403477751562336E-2"/>
          <c:w val="0.5191658299545998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0.16409201482176761</c:v>
                </c:pt>
                <c:pt idx="1">
                  <c:v>0.21643450421684271</c:v>
                </c:pt>
                <c:pt idx="2">
                  <c:v>0.22047458389995797</c:v>
                </c:pt>
                <c:pt idx="3">
                  <c:v>0.39899889706143638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dLbls/>
        <c:gapWidth val="182"/>
        <c:axId val="128208896"/>
        <c:axId val="132058112"/>
      </c:barChart>
      <c:catAx>
        <c:axId val="12820889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2058112"/>
        <c:crosses val="autoZero"/>
        <c:auto val="1"/>
        <c:lblAlgn val="ctr"/>
        <c:lblOffset val="100"/>
      </c:catAx>
      <c:valAx>
        <c:axId val="132058112"/>
        <c:scaling>
          <c:orientation val="minMax"/>
        </c:scaling>
        <c:delete val="1"/>
        <c:axPos val="b"/>
        <c:numFmt formatCode="###0%" sourceLinked="1"/>
        <c:tickLblPos val="nextTo"/>
        <c:crossAx val="1282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3F6FB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5494385812731916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0.16520115881029579</c:v>
                </c:pt>
                <c:pt idx="1">
                  <c:v>0.20435552029520157</c:v>
                </c:pt>
                <c:pt idx="2">
                  <c:v>0.22844403876993274</c:v>
                </c:pt>
                <c:pt idx="3">
                  <c:v>0.40199928212456798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85-4C3E-BC57-1446DA34465D}"/>
            </c:ext>
          </c:extLst>
        </c:ser>
        <c:dLbls/>
        <c:gapWidth val="182"/>
        <c:axId val="135194112"/>
        <c:axId val="135348224"/>
      </c:barChart>
      <c:catAx>
        <c:axId val="135194112"/>
        <c:scaling>
          <c:orientation val="minMax"/>
        </c:scaling>
        <c:delete val="1"/>
        <c:axPos val="l"/>
        <c:numFmt formatCode="General" sourceLinked="1"/>
        <c:tickLblPos val="nextTo"/>
        <c:crossAx val="135348224"/>
        <c:crosses val="autoZero"/>
        <c:auto val="1"/>
        <c:lblAlgn val="ctr"/>
        <c:lblOffset val="100"/>
      </c:catAx>
      <c:valAx>
        <c:axId val="135348224"/>
        <c:scaling>
          <c:orientation val="minMax"/>
        </c:scaling>
        <c:delete val="1"/>
        <c:axPos val="b"/>
        <c:numFmt formatCode="###0%" sourceLinked="1"/>
        <c:tickLblPos val="nextTo"/>
        <c:crossAx val="13519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50047708544166525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0.12789728963969671</c:v>
                </c:pt>
                <c:pt idx="1">
                  <c:v>0.20318087069114768</c:v>
                </c:pt>
                <c:pt idx="2">
                  <c:v>0.24027170026243336</c:v>
                </c:pt>
                <c:pt idx="3">
                  <c:v>0.42865013940672259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54-4B55-8755-B3F241B4F74E}"/>
            </c:ext>
          </c:extLst>
        </c:ser>
        <c:dLbls/>
        <c:gapWidth val="182"/>
        <c:axId val="136183808"/>
        <c:axId val="136200192"/>
      </c:barChart>
      <c:catAx>
        <c:axId val="136183808"/>
        <c:scaling>
          <c:orientation val="minMax"/>
        </c:scaling>
        <c:delete val="1"/>
        <c:axPos val="l"/>
        <c:numFmt formatCode="General" sourceLinked="1"/>
        <c:tickLblPos val="nextTo"/>
        <c:crossAx val="136200192"/>
        <c:crosses val="autoZero"/>
        <c:auto val="1"/>
        <c:lblAlgn val="ctr"/>
        <c:lblOffset val="100"/>
      </c:catAx>
      <c:valAx>
        <c:axId val="136200192"/>
        <c:scaling>
          <c:orientation val="minMax"/>
        </c:scaling>
        <c:delete val="1"/>
        <c:axPos val="b"/>
        <c:numFmt formatCode="###0%" sourceLinked="1"/>
        <c:tickLblPos val="nextTo"/>
        <c:crossAx val="13618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6.1539314419329381E-2"/>
          <c:w val="1"/>
          <c:h val="0.44213835357288167"/>
        </c:manualLayout>
      </c:layout>
      <c:area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Moins de 20.000 DA</c:v>
                </c:pt>
                <c:pt idx="1">
                  <c:v>Entre 20.000 DA et 40.000 DA</c:v>
                </c:pt>
                <c:pt idx="2">
                  <c:v>Entre 40.000 DA et 60.000 DA</c:v>
                </c:pt>
                <c:pt idx="3">
                  <c:v>Entre 60.000 DA et 80.000 DA</c:v>
                </c:pt>
                <c:pt idx="4">
                  <c:v>Entre 80000 DA et 150.000 DA</c:v>
                </c:pt>
                <c:pt idx="5">
                  <c:v>Plus 150.000 DA </c:v>
                </c:pt>
                <c:pt idx="6">
                  <c:v>NSP</c:v>
                </c:pt>
              </c:strCache>
            </c:strRef>
          </c:cat>
          <c:val>
            <c:numRef>
              <c:f>Feuil1!$B$2:$B$8</c:f>
              <c:numCache>
                <c:formatCode>###0%</c:formatCode>
                <c:ptCount val="7"/>
                <c:pt idx="0">
                  <c:v>0.15113581782939364</c:v>
                </c:pt>
                <c:pt idx="1">
                  <c:v>0.35442552666970251</c:v>
                </c:pt>
                <c:pt idx="2">
                  <c:v>0.16935861444385578</c:v>
                </c:pt>
                <c:pt idx="3">
                  <c:v>7.680800869206815E-2</c:v>
                </c:pt>
                <c:pt idx="4">
                  <c:v>8.7009731676010227E-2</c:v>
                </c:pt>
                <c:pt idx="5">
                  <c:v>2.6504481520977327E-2</c:v>
                </c:pt>
                <c:pt idx="6">
                  <c:v>0.13475781916799626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64-4D96-8D27-CCCC92C690A2}"/>
            </c:ext>
          </c:extLst>
        </c:ser>
        <c:dLbls/>
        <c:axId val="126212352"/>
        <c:axId val="126893056"/>
      </c:areaChart>
      <c:catAx>
        <c:axId val="12621235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26893056"/>
        <c:crosses val="autoZero"/>
        <c:auto val="1"/>
        <c:lblAlgn val="ctr"/>
        <c:lblOffset val="100"/>
      </c:catAx>
      <c:valAx>
        <c:axId val="126893056"/>
        <c:scaling>
          <c:orientation val="minMax"/>
        </c:scaling>
        <c:delete val="1"/>
        <c:axPos val="l"/>
        <c:numFmt formatCode="###0%" sourceLinked="1"/>
        <c:tickLblPos val="nextTo"/>
        <c:crossAx val="126212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759963375259023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0.1990416478175053</c:v>
                </c:pt>
                <c:pt idx="1">
                  <c:v>0.23494169611360641</c:v>
                </c:pt>
                <c:pt idx="2">
                  <c:v>0.20782300771540441</c:v>
                </c:pt>
                <c:pt idx="3">
                  <c:v>0.35819364835348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B2-4978-97F8-9C9516B61976}"/>
            </c:ext>
          </c:extLst>
        </c:ser>
        <c:dLbls/>
        <c:gapWidth val="182"/>
        <c:axId val="136566656"/>
        <c:axId val="136568192"/>
      </c:barChart>
      <c:catAx>
        <c:axId val="136566656"/>
        <c:scaling>
          <c:orientation val="minMax"/>
        </c:scaling>
        <c:delete val="1"/>
        <c:axPos val="l"/>
        <c:numFmt formatCode="General" sourceLinked="1"/>
        <c:tickLblPos val="nextTo"/>
        <c:crossAx val="136568192"/>
        <c:crosses val="autoZero"/>
        <c:auto val="1"/>
        <c:lblAlgn val="ctr"/>
        <c:lblOffset val="100"/>
      </c:catAx>
      <c:valAx>
        <c:axId val="136568192"/>
        <c:scaling>
          <c:orientation val="minMax"/>
        </c:scaling>
        <c:delete val="1"/>
        <c:axPos val="b"/>
        <c:numFmt formatCode="###0%" sourceLinked="1"/>
        <c:tickLblPos val="nextTo"/>
        <c:crossAx val="1365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54127833196793718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0.16210437110813003</c:v>
                </c:pt>
                <c:pt idx="1">
                  <c:v>0.24257688921496381</c:v>
                </c:pt>
                <c:pt idx="2">
                  <c:v>0.18308964918095036</c:v>
                </c:pt>
                <c:pt idx="3">
                  <c:v>0.4122290904959553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E4-4ADD-97E9-FE3977769DAC}"/>
            </c:ext>
          </c:extLst>
        </c:ser>
        <c:dLbls/>
        <c:gapWidth val="182"/>
        <c:axId val="136182016"/>
        <c:axId val="139071488"/>
      </c:barChart>
      <c:catAx>
        <c:axId val="136182016"/>
        <c:scaling>
          <c:orientation val="minMax"/>
        </c:scaling>
        <c:delete val="1"/>
        <c:axPos val="l"/>
        <c:numFmt formatCode="General" sourceLinked="1"/>
        <c:tickLblPos val="nextTo"/>
        <c:crossAx val="139071488"/>
        <c:crosses val="autoZero"/>
        <c:auto val="1"/>
        <c:lblAlgn val="ctr"/>
        <c:lblOffset val="100"/>
      </c:catAx>
      <c:valAx>
        <c:axId val="139071488"/>
        <c:scaling>
          <c:orientation val="minMax"/>
        </c:scaling>
        <c:delete val="1"/>
        <c:axPos val="b"/>
        <c:numFmt formatCode="###0%" sourceLinked="1"/>
        <c:tickLblPos val="nextTo"/>
        <c:crossAx val="13618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739986991982871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9.6102022989283165E-2</c:v>
                </c:pt>
                <c:pt idx="1">
                  <c:v>0.20263616350885502</c:v>
                </c:pt>
                <c:pt idx="2">
                  <c:v>0.22255570542729164</c:v>
                </c:pt>
                <c:pt idx="3">
                  <c:v>0.4787061080745707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1A-4CA3-AB68-C9F6DF8E8FB4}"/>
            </c:ext>
          </c:extLst>
        </c:ser>
        <c:dLbls/>
        <c:gapWidth val="182"/>
        <c:axId val="139078656"/>
        <c:axId val="139129600"/>
      </c:barChart>
      <c:catAx>
        <c:axId val="139078656"/>
        <c:scaling>
          <c:orientation val="minMax"/>
        </c:scaling>
        <c:delete val="1"/>
        <c:axPos val="l"/>
        <c:numFmt formatCode="General" sourceLinked="1"/>
        <c:tickLblPos val="nextTo"/>
        <c:crossAx val="139129600"/>
        <c:crosses val="autoZero"/>
        <c:auto val="1"/>
        <c:lblAlgn val="ctr"/>
        <c:lblOffset val="100"/>
      </c:catAx>
      <c:valAx>
        <c:axId val="139129600"/>
        <c:scaling>
          <c:orientation val="minMax"/>
        </c:scaling>
        <c:delete val="1"/>
        <c:axPos val="b"/>
        <c:numFmt formatCode="###0%" sourceLinked="1"/>
        <c:tickLblPos val="nextTo"/>
        <c:crossAx val="139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8313520683187972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0.17145204540632794</c:v>
                </c:pt>
                <c:pt idx="1">
                  <c:v>0.22928760860347436</c:v>
                </c:pt>
                <c:pt idx="2">
                  <c:v>0.20487668955194308</c:v>
                </c:pt>
                <c:pt idx="3">
                  <c:v>0.39438365643825513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E4-4ADD-97E9-FE3977769DAC}"/>
            </c:ext>
          </c:extLst>
        </c:ser>
        <c:dLbls/>
        <c:gapWidth val="182"/>
        <c:axId val="139141120"/>
        <c:axId val="139142656"/>
      </c:barChart>
      <c:catAx>
        <c:axId val="139141120"/>
        <c:scaling>
          <c:orientation val="minMax"/>
        </c:scaling>
        <c:delete val="1"/>
        <c:axPos val="l"/>
        <c:numFmt formatCode="General" sourceLinked="1"/>
        <c:tickLblPos val="nextTo"/>
        <c:crossAx val="139142656"/>
        <c:crosses val="autoZero"/>
        <c:auto val="1"/>
        <c:lblAlgn val="ctr"/>
        <c:lblOffset val="100"/>
      </c:catAx>
      <c:valAx>
        <c:axId val="139142656"/>
        <c:scaling>
          <c:orientation val="minMax"/>
        </c:scaling>
        <c:delete val="1"/>
        <c:axPos val="b"/>
        <c:numFmt formatCode="###0%" sourceLinked="1"/>
        <c:tickLblPos val="nextTo"/>
        <c:crossAx val="13914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9136841805005155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0.13722359200049439</c:v>
                </c:pt>
                <c:pt idx="1">
                  <c:v>0.16951314441292936</c:v>
                </c:pt>
                <c:pt idx="2">
                  <c:v>0.27741603484216831</c:v>
                </c:pt>
                <c:pt idx="3">
                  <c:v>0.41584722874440777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1A-4CA3-AB68-C9F6DF8E8FB4}"/>
            </c:ext>
          </c:extLst>
        </c:ser>
        <c:dLbls/>
        <c:gapWidth val="182"/>
        <c:axId val="139207424"/>
        <c:axId val="139208960"/>
      </c:barChart>
      <c:catAx>
        <c:axId val="139207424"/>
        <c:scaling>
          <c:orientation val="minMax"/>
        </c:scaling>
        <c:delete val="1"/>
        <c:axPos val="l"/>
        <c:numFmt formatCode="General" sourceLinked="1"/>
        <c:tickLblPos val="nextTo"/>
        <c:crossAx val="139208960"/>
        <c:crosses val="autoZero"/>
        <c:auto val="1"/>
        <c:lblAlgn val="ctr"/>
        <c:lblOffset val="100"/>
      </c:catAx>
      <c:valAx>
        <c:axId val="139208960"/>
        <c:scaling>
          <c:orientation val="minMax"/>
        </c:scaling>
        <c:delete val="1"/>
        <c:axPos val="b"/>
        <c:numFmt formatCode="###0%" sourceLinked="1"/>
        <c:tickLblPos val="nextTo"/>
        <c:crossAx val="13920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2351040975997865"/>
          <c:y val="0"/>
          <c:w val="0.3300722273792159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0.19815187522159022</c:v>
                </c:pt>
                <c:pt idx="1">
                  <c:v>0.17980011418944139</c:v>
                </c:pt>
                <c:pt idx="2">
                  <c:v>0.22369406770749403</c:v>
                </c:pt>
                <c:pt idx="3">
                  <c:v>0.39835394288147585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EF-4C93-B6EF-AC3A769BEA4F}"/>
            </c:ext>
          </c:extLst>
        </c:ser>
        <c:dLbls/>
        <c:gapWidth val="182"/>
        <c:axId val="139232768"/>
        <c:axId val="139234304"/>
      </c:barChart>
      <c:catAx>
        <c:axId val="139232768"/>
        <c:scaling>
          <c:orientation val="minMax"/>
        </c:scaling>
        <c:delete val="1"/>
        <c:axPos val="l"/>
        <c:numFmt formatCode="General" sourceLinked="1"/>
        <c:tickLblPos val="nextTo"/>
        <c:crossAx val="139234304"/>
        <c:crosses val="autoZero"/>
        <c:auto val="1"/>
        <c:lblAlgn val="ctr"/>
        <c:lblOffset val="100"/>
      </c:catAx>
      <c:valAx>
        <c:axId val="139234304"/>
        <c:scaling>
          <c:orientation val="minMax"/>
        </c:scaling>
        <c:delete val="1"/>
        <c:axPos val="b"/>
        <c:numFmt formatCode="###0%" sourceLinked="1"/>
        <c:tickLblPos val="nextTo"/>
        <c:crossAx val="13923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923168361364111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A6D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0.13463472057733522</c:v>
                </c:pt>
                <c:pt idx="1">
                  <c:v>0.24811842757514019</c:v>
                </c:pt>
                <c:pt idx="2">
                  <c:v>0.21769015434796971</c:v>
                </c:pt>
                <c:pt idx="3">
                  <c:v>0.39955669749955136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01-4486-A845-BFB4EE2A75F6}"/>
            </c:ext>
          </c:extLst>
        </c:ser>
        <c:dLbls/>
        <c:gapWidth val="182"/>
        <c:axId val="139286784"/>
        <c:axId val="139296768"/>
      </c:barChart>
      <c:catAx>
        <c:axId val="139286784"/>
        <c:scaling>
          <c:orientation val="minMax"/>
        </c:scaling>
        <c:delete val="1"/>
        <c:axPos val="l"/>
        <c:numFmt formatCode="General" sourceLinked="1"/>
        <c:tickLblPos val="nextTo"/>
        <c:crossAx val="139296768"/>
        <c:crosses val="autoZero"/>
        <c:auto val="1"/>
        <c:lblAlgn val="ctr"/>
        <c:lblOffset val="100"/>
      </c:catAx>
      <c:valAx>
        <c:axId val="139296768"/>
        <c:scaling>
          <c:orientation val="minMax"/>
        </c:scaling>
        <c:delete val="1"/>
        <c:axPos val="b"/>
        <c:numFmt formatCode="###0%" sourceLinked="1"/>
        <c:tickLblPos val="nextTo"/>
        <c:crossAx val="13928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84243265419"/>
          <c:y val="0"/>
          <c:w val="0.4442700365728874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7.4118658023560699E-2</c:v>
                </c:pt>
                <c:pt idx="1">
                  <c:v>0.12460900721033738</c:v>
                </c:pt>
                <c:pt idx="2">
                  <c:v>0.38076426417644083</c:v>
                </c:pt>
                <c:pt idx="3">
                  <c:v>0.42050807058966144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54-4B55-8755-B3F241B4F74E}"/>
            </c:ext>
          </c:extLst>
        </c:ser>
        <c:dLbls/>
        <c:gapWidth val="182"/>
        <c:axId val="139312128"/>
        <c:axId val="139313920"/>
      </c:barChart>
      <c:catAx>
        <c:axId val="139312128"/>
        <c:scaling>
          <c:orientation val="minMax"/>
        </c:scaling>
        <c:delete val="1"/>
        <c:axPos val="l"/>
        <c:numFmt formatCode="General" sourceLinked="1"/>
        <c:tickLblPos val="nextTo"/>
        <c:crossAx val="139313920"/>
        <c:crosses val="autoZero"/>
        <c:auto val="1"/>
        <c:lblAlgn val="ctr"/>
        <c:lblOffset val="100"/>
      </c:catAx>
      <c:valAx>
        <c:axId val="139313920"/>
        <c:scaling>
          <c:orientation val="minMax"/>
        </c:scaling>
        <c:delete val="1"/>
        <c:axPos val="b"/>
        <c:numFmt formatCode="###0%" sourceLinked="1"/>
        <c:tickLblPos val="nextTo"/>
        <c:crossAx val="13931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584355731773648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9.9967420876956731E-2</c:v>
                </c:pt>
                <c:pt idx="1">
                  <c:v>0.14250231425445198</c:v>
                </c:pt>
                <c:pt idx="2">
                  <c:v>0.25011762807552507</c:v>
                </c:pt>
                <c:pt idx="3">
                  <c:v>0.50741263679306636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B2-4978-97F8-9C9516B61976}"/>
            </c:ext>
          </c:extLst>
        </c:ser>
        <c:dLbls/>
        <c:gapWidth val="182"/>
        <c:axId val="139390976"/>
        <c:axId val="139392512"/>
      </c:barChart>
      <c:catAx>
        <c:axId val="139390976"/>
        <c:scaling>
          <c:orientation val="minMax"/>
        </c:scaling>
        <c:delete val="1"/>
        <c:axPos val="l"/>
        <c:numFmt formatCode="General" sourceLinked="1"/>
        <c:tickLblPos val="nextTo"/>
        <c:crossAx val="139392512"/>
        <c:crosses val="autoZero"/>
        <c:auto val="1"/>
        <c:lblAlgn val="ctr"/>
        <c:lblOffset val="100"/>
      </c:catAx>
      <c:valAx>
        <c:axId val="139392512"/>
        <c:scaling>
          <c:orientation val="minMax"/>
        </c:scaling>
        <c:delete val="1"/>
        <c:axPos val="b"/>
        <c:numFmt formatCode="###0%" sourceLinked="1"/>
        <c:tickLblPos val="nextTo"/>
        <c:crossAx val="13939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0903630586833478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0.15219767719807384</c:v>
                </c:pt>
                <c:pt idx="1">
                  <c:v>0.17244528613543933</c:v>
                </c:pt>
                <c:pt idx="2">
                  <c:v>0.23907711700893533</c:v>
                </c:pt>
                <c:pt idx="3">
                  <c:v>0.43627991965754936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E4-4ADD-97E9-FE3977769DAC}"/>
            </c:ext>
          </c:extLst>
        </c:ser>
        <c:dLbls/>
        <c:gapWidth val="182"/>
        <c:axId val="139408128"/>
        <c:axId val="139409664"/>
      </c:barChart>
      <c:catAx>
        <c:axId val="139408128"/>
        <c:scaling>
          <c:orientation val="minMax"/>
        </c:scaling>
        <c:delete val="1"/>
        <c:axPos val="l"/>
        <c:numFmt formatCode="General" sourceLinked="1"/>
        <c:tickLblPos val="nextTo"/>
        <c:crossAx val="139409664"/>
        <c:crosses val="autoZero"/>
        <c:auto val="1"/>
        <c:lblAlgn val="ctr"/>
        <c:lblOffset val="100"/>
      </c:catAx>
      <c:valAx>
        <c:axId val="139409664"/>
        <c:scaling>
          <c:orientation val="minMax"/>
        </c:scaling>
        <c:delete val="1"/>
        <c:axPos val="b"/>
        <c:numFmt formatCode="###0%" sourceLinked="1"/>
        <c:tickLblPos val="nextTo"/>
        <c:crossAx val="13940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4.0577820645165519E-2"/>
          <c:y val="6.9728554296273559E-2"/>
          <c:w val="0.9455392673247629"/>
          <c:h val="0.30718101420757965"/>
        </c:manualLayout>
      </c:layout>
      <c:area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Profession libérale, Cadre Supérieur, Enseignant du secondaire et du supérieur, Profession intellectuelle</c:v>
                </c:pt>
                <c:pt idx="1">
                  <c:v>Cadre Moyen (Technicien, Enseignant du fondamental, Administratif)</c:v>
                </c:pt>
                <c:pt idx="2">
                  <c:v>Employé (Administrations, commerce et services, arts et culture)</c:v>
                </c:pt>
                <c:pt idx="3">
                  <c:v>Petit patron, Commerçant, Artisan à son compte, autre Indépendant</c:v>
                </c:pt>
                <c:pt idx="4">
                  <c:v>Ouvrier de l'industrie, Manœuvre</c:v>
                </c:pt>
                <c:pt idx="5">
                  <c:v>Agriculteur (Patron ou Salarié)</c:v>
                </c:pt>
                <c:pt idx="6">
                  <c:v>Femmes au foyer (Ménagère)</c:v>
                </c:pt>
                <c:pt idx="7">
                  <c:v>Etudiant / Elève</c:v>
                </c:pt>
                <c:pt idx="8">
                  <c:v>Chômeur</c:v>
                </c:pt>
                <c:pt idx="9">
                  <c:v>Retraité, Pensionnaire, Autre inactif</c:v>
                </c:pt>
              </c:strCache>
            </c:strRef>
          </c:cat>
          <c:val>
            <c:numRef>
              <c:f>Feuil1!$B$2:$B$11</c:f>
              <c:numCache>
                <c:formatCode>###0%</c:formatCode>
                <c:ptCount val="10"/>
                <c:pt idx="0">
                  <c:v>3.4228758696469047E-2</c:v>
                </c:pt>
                <c:pt idx="1">
                  <c:v>3.0061817697240197E-2</c:v>
                </c:pt>
                <c:pt idx="2">
                  <c:v>0.19149883990043351</c:v>
                </c:pt>
                <c:pt idx="3">
                  <c:v>0.10400111349390991</c:v>
                </c:pt>
                <c:pt idx="4">
                  <c:v>8.3332453867136363E-2</c:v>
                </c:pt>
                <c:pt idx="5">
                  <c:v>2.017302947388791E-2</c:v>
                </c:pt>
                <c:pt idx="6">
                  <c:v>0.3165384106449558</c:v>
                </c:pt>
                <c:pt idx="7">
                  <c:v>8.8517186872257417E-2</c:v>
                </c:pt>
                <c:pt idx="8">
                  <c:v>6.3045118566736058E-2</c:v>
                </c:pt>
                <c:pt idx="9">
                  <c:v>6.8603270786976825E-2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64-4D96-8D27-CCCC92C690A2}"/>
            </c:ext>
          </c:extLst>
        </c:ser>
        <c:dLbls/>
        <c:axId val="127015168"/>
        <c:axId val="127008768"/>
      </c:areaChart>
      <c:catAx>
        <c:axId val="1270151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just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27008768"/>
        <c:crosses val="autoZero"/>
        <c:auto val="1"/>
        <c:lblAlgn val="ctr"/>
        <c:lblOffset val="100"/>
      </c:catAx>
      <c:valAx>
        <c:axId val="127008768"/>
        <c:scaling>
          <c:orientation val="minMax"/>
        </c:scaling>
        <c:delete val="1"/>
        <c:axPos val="l"/>
        <c:numFmt formatCode="###0%" sourceLinked="1"/>
        <c:tickLblPos val="nextTo"/>
        <c:crossAx val="127015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339278316898245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0.18433855439622177</c:v>
                </c:pt>
                <c:pt idx="1">
                  <c:v>0.23592499020968952</c:v>
                </c:pt>
                <c:pt idx="2">
                  <c:v>0.21317688909871835</c:v>
                </c:pt>
                <c:pt idx="3">
                  <c:v>0.36655956629536746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1A-4CA3-AB68-C9F6DF8E8FB4}"/>
            </c:ext>
          </c:extLst>
        </c:ser>
        <c:dLbls/>
        <c:gapWidth val="182"/>
        <c:axId val="139483008"/>
        <c:axId val="139484544"/>
      </c:barChart>
      <c:catAx>
        <c:axId val="139483008"/>
        <c:scaling>
          <c:orientation val="minMax"/>
        </c:scaling>
        <c:delete val="1"/>
        <c:axPos val="l"/>
        <c:numFmt formatCode="General" sourceLinked="1"/>
        <c:tickLblPos val="nextTo"/>
        <c:crossAx val="139484544"/>
        <c:crosses val="autoZero"/>
        <c:auto val="1"/>
        <c:lblAlgn val="ctr"/>
        <c:lblOffset val="100"/>
      </c:catAx>
      <c:valAx>
        <c:axId val="139484544"/>
        <c:scaling>
          <c:orientation val="minMax"/>
        </c:scaling>
        <c:delete val="1"/>
        <c:axPos val="b"/>
        <c:numFmt formatCode="###0%" sourceLinked="1"/>
        <c:tickLblPos val="nextTo"/>
        <c:crossAx val="13948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5020236195919316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0.23581911726657881</c:v>
                </c:pt>
                <c:pt idx="1">
                  <c:v>0.33504585286716615</c:v>
                </c:pt>
                <c:pt idx="2">
                  <c:v>0.11637974915287966</c:v>
                </c:pt>
                <c:pt idx="3">
                  <c:v>0.31275528071337272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C2-4907-971F-B257741BCBE4}"/>
            </c:ext>
          </c:extLst>
        </c:ser>
        <c:dLbls/>
        <c:gapWidth val="182"/>
        <c:axId val="139500160"/>
        <c:axId val="139518336"/>
      </c:barChart>
      <c:catAx>
        <c:axId val="139500160"/>
        <c:scaling>
          <c:orientation val="minMax"/>
        </c:scaling>
        <c:delete val="1"/>
        <c:axPos val="l"/>
        <c:numFmt formatCode="General" sourceLinked="1"/>
        <c:tickLblPos val="nextTo"/>
        <c:crossAx val="139518336"/>
        <c:crosses val="autoZero"/>
        <c:auto val="1"/>
        <c:lblAlgn val="ctr"/>
        <c:lblOffset val="100"/>
      </c:catAx>
      <c:valAx>
        <c:axId val="139518336"/>
        <c:scaling>
          <c:orientation val="minMax"/>
        </c:scaling>
        <c:delete val="1"/>
        <c:axPos val="b"/>
        <c:numFmt formatCode="###0%" sourceLinked="1"/>
        <c:tickLblPos val="nextTo"/>
        <c:crossAx val="13950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283679218833571"/>
          <c:y val="4.115870049929294E-2"/>
          <c:w val="7.5927147287568497E-2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0.18530250194062214</c:v>
                </c:pt>
                <c:pt idx="1">
                  <c:v>0.26956326570476158</c:v>
                </c:pt>
                <c:pt idx="2">
                  <c:v>0.23399629338677966</c:v>
                </c:pt>
                <c:pt idx="3">
                  <c:v>0.31113793896783448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54-4B55-8755-B3F241B4F74E}"/>
            </c:ext>
          </c:extLst>
        </c:ser>
        <c:dLbls/>
        <c:gapWidth val="182"/>
        <c:axId val="139570560"/>
        <c:axId val="139580544"/>
      </c:barChart>
      <c:catAx>
        <c:axId val="13957056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39580544"/>
        <c:crosses val="autoZero"/>
        <c:auto val="1"/>
        <c:lblAlgn val="ctr"/>
        <c:lblOffset val="100"/>
      </c:catAx>
      <c:valAx>
        <c:axId val="139580544"/>
        <c:scaling>
          <c:orientation val="minMax"/>
        </c:scaling>
        <c:delete val="1"/>
        <c:axPos val="b"/>
        <c:numFmt formatCode="###0%" sourceLinked="1"/>
        <c:tickLblPos val="nextTo"/>
        <c:crossAx val="1395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584355731773648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0.20785570261346439</c:v>
                </c:pt>
                <c:pt idx="1">
                  <c:v>0.18717806465325235</c:v>
                </c:pt>
                <c:pt idx="2">
                  <c:v>0.18404387945534423</c:v>
                </c:pt>
                <c:pt idx="3">
                  <c:v>0.42092235327793825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B2-4978-97F8-9C9516B61976}"/>
            </c:ext>
          </c:extLst>
        </c:ser>
        <c:dLbls/>
        <c:gapWidth val="182"/>
        <c:axId val="139653504"/>
        <c:axId val="139655040"/>
      </c:barChart>
      <c:catAx>
        <c:axId val="139653504"/>
        <c:scaling>
          <c:orientation val="minMax"/>
        </c:scaling>
        <c:delete val="1"/>
        <c:axPos val="l"/>
        <c:numFmt formatCode="General" sourceLinked="1"/>
        <c:tickLblPos val="nextTo"/>
        <c:crossAx val="139655040"/>
        <c:crosses val="autoZero"/>
        <c:auto val="1"/>
        <c:lblAlgn val="ctr"/>
        <c:lblOffset val="100"/>
      </c:catAx>
      <c:valAx>
        <c:axId val="139655040"/>
        <c:scaling>
          <c:orientation val="minMax"/>
        </c:scaling>
        <c:delete val="1"/>
        <c:axPos val="b"/>
        <c:numFmt formatCode="###0%" sourceLinked="1"/>
        <c:tickLblPos val="nextTo"/>
        <c:crossAx val="13965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0903630586833478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0.15525162398997053</c:v>
                </c:pt>
                <c:pt idx="1">
                  <c:v>0.19147583797306275</c:v>
                </c:pt>
                <c:pt idx="2">
                  <c:v>0.19802184084892993</c:v>
                </c:pt>
                <c:pt idx="3">
                  <c:v>0.45525069718803479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E4-4ADD-97E9-FE3977769DAC}"/>
            </c:ext>
          </c:extLst>
        </c:ser>
        <c:dLbls/>
        <c:gapWidth val="182"/>
        <c:axId val="139670656"/>
        <c:axId val="139672192"/>
      </c:barChart>
      <c:catAx>
        <c:axId val="139670656"/>
        <c:scaling>
          <c:orientation val="minMax"/>
        </c:scaling>
        <c:delete val="1"/>
        <c:axPos val="l"/>
        <c:numFmt formatCode="General" sourceLinked="1"/>
        <c:tickLblPos val="nextTo"/>
        <c:crossAx val="139672192"/>
        <c:crosses val="autoZero"/>
        <c:auto val="1"/>
        <c:lblAlgn val="ctr"/>
        <c:lblOffset val="100"/>
      </c:catAx>
      <c:valAx>
        <c:axId val="139672192"/>
        <c:scaling>
          <c:orientation val="minMax"/>
        </c:scaling>
        <c:delete val="1"/>
        <c:axPos val="b"/>
        <c:numFmt formatCode="###0%" sourceLinked="1"/>
        <c:tickLblPos val="nextTo"/>
        <c:crossAx val="13967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66352442739441519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0.11813696800664798</c:v>
                </c:pt>
                <c:pt idx="1">
                  <c:v>0.16933038914842319</c:v>
                </c:pt>
                <c:pt idx="2">
                  <c:v>0.22058044870849908</c:v>
                </c:pt>
                <c:pt idx="3">
                  <c:v>0.49195219413643027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1A-4CA3-AB68-C9F6DF8E8FB4}"/>
            </c:ext>
          </c:extLst>
        </c:ser>
        <c:dLbls/>
        <c:gapWidth val="182"/>
        <c:axId val="139741056"/>
        <c:axId val="139742592"/>
      </c:barChart>
      <c:catAx>
        <c:axId val="139741056"/>
        <c:scaling>
          <c:orientation val="minMax"/>
        </c:scaling>
        <c:delete val="1"/>
        <c:axPos val="l"/>
        <c:numFmt formatCode="General" sourceLinked="1"/>
        <c:tickLblPos val="nextTo"/>
        <c:crossAx val="139742592"/>
        <c:crosses val="autoZero"/>
        <c:auto val="1"/>
        <c:lblAlgn val="ctr"/>
        <c:lblOffset val="100"/>
      </c:catAx>
      <c:valAx>
        <c:axId val="139742592"/>
        <c:scaling>
          <c:orientation val="minMax"/>
        </c:scaling>
        <c:delete val="1"/>
        <c:axPos val="b"/>
        <c:numFmt formatCode="###0%" sourceLinked="1"/>
        <c:tickLblPos val="nextTo"/>
        <c:crossAx val="13974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3260317790287928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Le ramenez-vous de l'étranger</c:v>
                </c:pt>
                <c:pt idx="1">
                  <c:v>Acceptez-vous une proposition de substitution faite par le pharmacien</c:v>
                </c:pt>
                <c:pt idx="2">
                  <c:v>Vous ne prenez pas le traitement</c:v>
                </c:pt>
                <c:pt idx="3">
                  <c:v>Retournez-vous chez votre médecin</c:v>
                </c:pt>
              </c:strCache>
            </c:strRef>
          </c:cat>
          <c:val>
            <c:numRef>
              <c:f>Feuil1!$B$2:$B$5</c:f>
              <c:numCache>
                <c:formatCode>###0%</c:formatCode>
                <c:ptCount val="4"/>
                <c:pt idx="0">
                  <c:v>7.5214493585169809E-2</c:v>
                </c:pt>
                <c:pt idx="1">
                  <c:v>0.19548722206842142</c:v>
                </c:pt>
                <c:pt idx="2">
                  <c:v>0.28020761687987644</c:v>
                </c:pt>
                <c:pt idx="3">
                  <c:v>0.44909066746653309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EC-4FC7-A37C-AAD094591E74}"/>
            </c:ext>
          </c:extLst>
        </c:ser>
        <c:dLbls/>
        <c:gapWidth val="182"/>
        <c:axId val="139762304"/>
        <c:axId val="139772288"/>
      </c:barChart>
      <c:catAx>
        <c:axId val="139762304"/>
        <c:scaling>
          <c:orientation val="minMax"/>
        </c:scaling>
        <c:delete val="1"/>
        <c:axPos val="l"/>
        <c:numFmt formatCode="General" sourceLinked="1"/>
        <c:tickLblPos val="nextTo"/>
        <c:crossAx val="139772288"/>
        <c:crosses val="autoZero"/>
        <c:auto val="1"/>
        <c:lblAlgn val="ctr"/>
        <c:lblOffset val="100"/>
      </c:catAx>
      <c:valAx>
        <c:axId val="139772288"/>
        <c:scaling>
          <c:orientation val="minMax"/>
        </c:scaling>
        <c:delete val="1"/>
        <c:axPos val="b"/>
        <c:numFmt formatCode="###0%" sourceLinked="1"/>
        <c:tickLblPos val="nextTo"/>
        <c:crossAx val="13976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5102395413377276"/>
          <c:y val="0"/>
          <c:w val="0.71441639710210636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Quatre et plus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0.21800522029401134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Trois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0.20302279204910298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D-4CB6-BBA6-53BF9035AD3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Deux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0.22583553498348613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D-4CB6-BBA6-53BF9035AD3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Une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0.35313645267340427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D-4CB6-BBA6-53BF9035AD3E}"/>
            </c:ext>
          </c:extLst>
        </c:ser>
        <c:dLbls/>
        <c:gapWidth val="182"/>
        <c:overlap val="100"/>
        <c:axId val="140065792"/>
        <c:axId val="140079872"/>
      </c:barChart>
      <c:catAx>
        <c:axId val="140065792"/>
        <c:scaling>
          <c:orientation val="minMax"/>
        </c:scaling>
        <c:delete val="1"/>
        <c:axPos val="b"/>
        <c:numFmt formatCode="General" sourceLinked="1"/>
        <c:tickLblPos val="nextTo"/>
        <c:crossAx val="140079872"/>
        <c:crosses val="autoZero"/>
        <c:auto val="1"/>
        <c:lblAlgn val="ctr"/>
        <c:lblOffset val="100"/>
      </c:catAx>
      <c:valAx>
        <c:axId val="140079872"/>
        <c:scaling>
          <c:orientation val="minMax"/>
        </c:scaling>
        <c:delete val="1"/>
        <c:axPos val="l"/>
        <c:numFmt formatCode="0%" sourceLinked="1"/>
        <c:tickLblPos val="nextTo"/>
        <c:crossAx val="14006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8927217024428707E-2"/>
          <c:y val="0.13803715565600541"/>
          <c:w val="0.34955673079379684"/>
          <c:h val="0.860742326535053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5102395413377276"/>
          <c:y val="0"/>
          <c:w val="0.71441639710210636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Quatre et plus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0.23618868815321989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17-4600-AC81-7121B6AD2E2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Trois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0.22850433351923471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17-4600-AC81-7121B6AD2E2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Deux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0.19700577276683465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17-4600-AC81-7121B6AD2E2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Une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0.33830120556070853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617-4600-AC81-7121B6AD2E2E}"/>
            </c:ext>
          </c:extLst>
        </c:ser>
        <c:dLbls/>
        <c:gapWidth val="182"/>
        <c:overlap val="100"/>
        <c:axId val="140169216"/>
        <c:axId val="140170752"/>
      </c:barChart>
      <c:catAx>
        <c:axId val="140169216"/>
        <c:scaling>
          <c:orientation val="minMax"/>
        </c:scaling>
        <c:delete val="1"/>
        <c:axPos val="b"/>
        <c:numFmt formatCode="General" sourceLinked="1"/>
        <c:tickLblPos val="nextTo"/>
        <c:crossAx val="140170752"/>
        <c:crosses val="autoZero"/>
        <c:auto val="1"/>
        <c:lblAlgn val="ctr"/>
        <c:lblOffset val="100"/>
      </c:catAx>
      <c:valAx>
        <c:axId val="140170752"/>
        <c:scaling>
          <c:orientation val="minMax"/>
        </c:scaling>
        <c:delete val="1"/>
        <c:axPos val="l"/>
        <c:numFmt formatCode="0%" sourceLinked="1"/>
        <c:tickLblPos val="nextTo"/>
        <c:crossAx val="14016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5102395413377276"/>
          <c:y val="0"/>
          <c:w val="0.71441639710210636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Quatre et plus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0.21010260476312395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F0-494D-8508-DE0F7F982FD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Trois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0.17509033378748526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F0-494D-8508-DE0F7F982FD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Deux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0.23188440907298979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F0-494D-8508-DE0F7F982FD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Une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0.38292265237640172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F0-494D-8508-DE0F7F982FD7}"/>
            </c:ext>
          </c:extLst>
        </c:ser>
        <c:dLbls/>
        <c:gapWidth val="182"/>
        <c:overlap val="100"/>
        <c:axId val="140206464"/>
        <c:axId val="140208000"/>
      </c:barChart>
      <c:catAx>
        <c:axId val="140206464"/>
        <c:scaling>
          <c:orientation val="minMax"/>
        </c:scaling>
        <c:delete val="1"/>
        <c:axPos val="b"/>
        <c:numFmt formatCode="General" sourceLinked="1"/>
        <c:tickLblPos val="nextTo"/>
        <c:crossAx val="140208000"/>
        <c:crosses val="autoZero"/>
        <c:auto val="1"/>
        <c:lblAlgn val="ctr"/>
        <c:lblOffset val="100"/>
      </c:catAx>
      <c:valAx>
        <c:axId val="140208000"/>
        <c:scaling>
          <c:orientation val="minMax"/>
        </c:scaling>
        <c:delete val="1"/>
        <c:axPos val="l"/>
        <c:numFmt formatCode="0%" sourceLinked="1"/>
        <c:tickLblPos val="nextTo"/>
        <c:crossAx val="14020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3811728605656293"/>
          <c:y val="0.33856412790528123"/>
          <c:w val="1"/>
          <c:h val="0.5107388307962137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66-4133-9663-61794E2F6651}"/>
              </c:ext>
            </c:extLst>
          </c:dPt>
          <c:dPt>
            <c:idx val="1"/>
            <c:spPr>
              <a:solidFill>
                <a:srgbClr val="C00000">
                  <a:alpha val="35000"/>
                </a:srgbClr>
              </a:solidFill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B3-4645-97DF-D5E1FFEAE369}"/>
              </c:ext>
            </c:extLst>
          </c:dPt>
          <c:dLbls>
            <c:dLbl>
              <c:idx val="1"/>
              <c:layout>
                <c:manualLayout>
                  <c:x val="0.18319635220166641"/>
                  <c:y val="-9.37229946516369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800" b="1">
                      <a:solidFill>
                        <a:srgbClr val="C26269"/>
                      </a:solidFill>
                      <a:latin typeface="Agency FB" panose="020B0503020202020204" pitchFamily="34" charset="0"/>
                    </a:defRPr>
                  </a:pPr>
                  <a:endParaRPr lang="fr-FR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951167498699636"/>
                      <c:h val="0.1486264043980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CB3-4645-97DF-D5E1FFEAE369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0.83022633321609773</c:v>
                </c:pt>
                <c:pt idx="1">
                  <c:v>0.16977366678390451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866-4133-9663-61794E2F6651}"/>
            </c:ext>
          </c:extLst>
        </c:ser>
        <c:dLbls/>
        <c:firstSliceAng val="61"/>
        <c:holeSize val="73"/>
      </c:doughnut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5102395413377276"/>
          <c:y val="0"/>
          <c:w val="0.71441639710210636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Quatre et plus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0.20439590926019896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50-486D-928D-65EEF9775BA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Trois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0.2226027866478221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50-486D-928D-65EEF9775BA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Deux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0.21302585888545059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50-486D-928D-65EEF9775BA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Une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0.35997544520652452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50-486D-928D-65EEF9775BA4}"/>
            </c:ext>
          </c:extLst>
        </c:ser>
        <c:dLbls/>
        <c:gapWidth val="182"/>
        <c:overlap val="100"/>
        <c:axId val="140256000"/>
        <c:axId val="140257536"/>
      </c:barChart>
      <c:catAx>
        <c:axId val="140256000"/>
        <c:scaling>
          <c:orientation val="minMax"/>
        </c:scaling>
        <c:delete val="1"/>
        <c:axPos val="b"/>
        <c:numFmt formatCode="General" sourceLinked="1"/>
        <c:tickLblPos val="nextTo"/>
        <c:crossAx val="140257536"/>
        <c:crosses val="autoZero"/>
        <c:auto val="1"/>
        <c:lblAlgn val="ctr"/>
        <c:lblOffset val="100"/>
      </c:catAx>
      <c:valAx>
        <c:axId val="140257536"/>
        <c:scaling>
          <c:orientation val="minMax"/>
        </c:scaling>
        <c:delete val="1"/>
        <c:axPos val="l"/>
        <c:numFmt formatCode="0%" sourceLinked="1"/>
        <c:tickLblPos val="nextTo"/>
        <c:crossAx val="14025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5102395413377276"/>
          <c:y val="0"/>
          <c:w val="0.71441639710210636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Quatre et plus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0.2067799029581992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5C-40F1-AFA9-E4E0ABDBBCBF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Trois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0.23522400618459052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5C-40F1-AFA9-E4E0ABDBBCBF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Deux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0.23189594151958892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5C-40F1-AFA9-E4E0ABDBBCBF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Une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0.32610014933762077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45C-40F1-AFA9-E4E0ABDBBCBF}"/>
            </c:ext>
          </c:extLst>
        </c:ser>
        <c:dLbls/>
        <c:gapWidth val="182"/>
        <c:overlap val="100"/>
        <c:axId val="140354688"/>
        <c:axId val="140356224"/>
      </c:barChart>
      <c:catAx>
        <c:axId val="140354688"/>
        <c:scaling>
          <c:orientation val="minMax"/>
        </c:scaling>
        <c:delete val="1"/>
        <c:axPos val="b"/>
        <c:numFmt formatCode="General" sourceLinked="1"/>
        <c:tickLblPos val="nextTo"/>
        <c:crossAx val="140356224"/>
        <c:crosses val="autoZero"/>
        <c:auto val="1"/>
        <c:lblAlgn val="ctr"/>
        <c:lblOffset val="100"/>
      </c:catAx>
      <c:valAx>
        <c:axId val="140356224"/>
        <c:scaling>
          <c:orientation val="minMax"/>
        </c:scaling>
        <c:delete val="1"/>
        <c:axPos val="l"/>
        <c:numFmt formatCode="0%" sourceLinked="1"/>
        <c:tickLblPos val="nextTo"/>
        <c:crossAx val="14035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5102395413377276"/>
          <c:y val="0"/>
          <c:w val="0.71441639710210636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Quatre et plus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0.21215158244705873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05-4C91-AA72-46269F43F40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Trois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0.18933705511227597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05-4C91-AA72-46269F43F40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Deux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0.24626398058139418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05-4C91-AA72-46269F43F40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Une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0.35224738185927174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05-4C91-AA72-46269F43F404}"/>
            </c:ext>
          </c:extLst>
        </c:ser>
        <c:dLbls/>
        <c:gapWidth val="182"/>
        <c:overlap val="100"/>
        <c:axId val="140424704"/>
        <c:axId val="140426240"/>
      </c:barChart>
      <c:catAx>
        <c:axId val="140424704"/>
        <c:scaling>
          <c:orientation val="minMax"/>
        </c:scaling>
        <c:delete val="1"/>
        <c:axPos val="b"/>
        <c:numFmt formatCode="General" sourceLinked="1"/>
        <c:tickLblPos val="nextTo"/>
        <c:crossAx val="140426240"/>
        <c:crosses val="autoZero"/>
        <c:auto val="1"/>
        <c:lblAlgn val="ctr"/>
        <c:lblOffset val="100"/>
      </c:catAx>
      <c:valAx>
        <c:axId val="140426240"/>
        <c:scaling>
          <c:orientation val="minMax"/>
        </c:scaling>
        <c:delete val="1"/>
        <c:axPos val="l"/>
        <c:numFmt formatCode="0%" sourceLinked="1"/>
        <c:tickLblPos val="nextTo"/>
        <c:crossAx val="14042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5102395413377276"/>
          <c:y val="0"/>
          <c:w val="0.71441639710210636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Quatre et plus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0.21287258801651096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34-4608-B8AE-27C4351B04D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Trois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0.19955239219587076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34-4608-B8AE-27C4351B04D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Deux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0.23242104656296125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34-4608-B8AE-27C4351B04D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Une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0.35515397322465758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34-4608-B8AE-27C4351B04D2}"/>
            </c:ext>
          </c:extLst>
        </c:ser>
        <c:dLbls/>
        <c:gapWidth val="182"/>
        <c:overlap val="100"/>
        <c:axId val="140515200"/>
        <c:axId val="140516736"/>
      </c:barChart>
      <c:catAx>
        <c:axId val="140515200"/>
        <c:scaling>
          <c:orientation val="minMax"/>
        </c:scaling>
        <c:delete val="1"/>
        <c:axPos val="b"/>
        <c:numFmt formatCode="General" sourceLinked="1"/>
        <c:tickLblPos val="nextTo"/>
        <c:crossAx val="140516736"/>
        <c:crosses val="autoZero"/>
        <c:auto val="1"/>
        <c:lblAlgn val="ctr"/>
        <c:lblOffset val="100"/>
      </c:catAx>
      <c:valAx>
        <c:axId val="140516736"/>
        <c:scaling>
          <c:orientation val="minMax"/>
        </c:scaling>
        <c:delete val="1"/>
        <c:axPos val="l"/>
        <c:numFmt formatCode="0%" sourceLinked="1"/>
        <c:tickLblPos val="nextTo"/>
        <c:crossAx val="14051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25102395413377276"/>
          <c:y val="0"/>
          <c:w val="0.71441639710210636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Quatre et plus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0.23674233458090388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AC-4B8E-9A29-5E55E63825DC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Trois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0.21569178432354857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AC-4B8E-9A29-5E55E63825DC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Deux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0.20179456021051206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AC-4B8E-9A29-5E55E63825DC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Une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0.34577132088503576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AC-4B8E-9A29-5E55E63825DC}"/>
            </c:ext>
          </c:extLst>
        </c:ser>
        <c:dLbls/>
        <c:gapWidth val="182"/>
        <c:overlap val="100"/>
        <c:axId val="140568832"/>
        <c:axId val="140587008"/>
      </c:barChart>
      <c:catAx>
        <c:axId val="140568832"/>
        <c:scaling>
          <c:orientation val="minMax"/>
        </c:scaling>
        <c:delete val="1"/>
        <c:axPos val="b"/>
        <c:numFmt formatCode="General" sourceLinked="1"/>
        <c:tickLblPos val="nextTo"/>
        <c:crossAx val="140587008"/>
        <c:crosses val="autoZero"/>
        <c:auto val="1"/>
        <c:lblAlgn val="ctr"/>
        <c:lblOffset val="100"/>
      </c:catAx>
      <c:valAx>
        <c:axId val="140587008"/>
        <c:scaling>
          <c:orientation val="minMax"/>
        </c:scaling>
        <c:delete val="1"/>
        <c:axPos val="l"/>
        <c:numFmt formatCode="0%" sourceLinked="1"/>
        <c:tickLblPos val="nextTo"/>
        <c:crossAx val="14056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5916837423874716"/>
          <c:y val="0.28354141829075852"/>
          <c:w val="0.70453589335592293"/>
          <c:h val="0.4458004091718852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69-4A65-8B8D-C8906019E0FD}"/>
              </c:ext>
            </c:extLst>
          </c:dPt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69-4A65-8B8D-C8906019E0FD}"/>
              </c:ext>
            </c:extLst>
          </c:dPt>
          <c:dLbls>
            <c:dLbl>
              <c:idx val="0"/>
              <c:layout>
                <c:manualLayout>
                  <c:x val="0.13349908865971746"/>
                  <c:y val="-0.3209447230126003"/>
                </c:manualLayout>
              </c:layout>
              <c:tx>
                <c:rich>
                  <a:bodyPr/>
                  <a:lstStyle/>
                  <a:p>
                    <a:fld id="{AD3F3DB1-5431-4412-86A7-650C51015B3C}" type="CATEGORYNAME">
                      <a:rPr lang="en-US"/>
                      <a:pPr/>
                      <a:t>[NOM DE CATÉGORIE]</a:t>
                    </a:fld>
                    <a:endParaRPr lang="en-US" baseline="0" dirty="0"/>
                  </a:p>
                  <a:p>
                    <a:fld id="{64C9BE52-6A3C-4716-B848-0551D9746AA3}" type="VALUE">
                      <a:rPr lang="en-US" sz="1400" b="1">
                        <a:solidFill>
                          <a:srgbClr val="BD392F"/>
                        </a:solidFill>
                        <a:latin typeface="Agency FB" panose="020B05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69-4A65-8B8D-C8906019E0FD}"/>
                </c:ext>
              </c:extLst>
            </c:dLbl>
            <c:dLbl>
              <c:idx val="1"/>
              <c:layout>
                <c:manualLayout>
                  <c:x val="-0.21847520302906992"/>
                  <c:y val="-5.2234968158407433E-2"/>
                </c:manualLayout>
              </c:layout>
              <c:tx>
                <c:rich>
                  <a:bodyPr/>
                  <a:lstStyle/>
                  <a:p>
                    <a:fld id="{88A4671E-FBAC-4025-B1EC-136C236E4BA3}" type="CATEGORYNAME">
                      <a:rPr lang="en-US"/>
                      <a:pPr/>
                      <a:t>[NOM DE CATÉGORIE]</a:t>
                    </a:fld>
                    <a:endParaRPr lang="en-US" dirty="0"/>
                  </a:p>
                  <a:p>
                    <a:fld id="{FE4C0E26-CD43-48E5-B499-A09E5CF2A92C}" type="VALUE">
                      <a:rPr lang="en-US" sz="1600" b="1">
                        <a:solidFill>
                          <a:srgbClr val="BD392F"/>
                        </a:solidFill>
                        <a:latin typeface="Trebuchet MS" panose="020B0603020202020204" pitchFamily="34" charset="0"/>
                      </a:rPr>
                      <a:pPr/>
                      <a:t>[VALEUR]</a:t>
                    </a:fld>
                    <a:endParaRPr lang="fr-FR"/>
                  </a:p>
                </c:rich>
              </c:tx>
              <c:showVal val="1"/>
              <c:showCat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577046496029487"/>
                      <c:h val="0.33586796007880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69-4A65-8B8D-C8906019E0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###0%</c:formatCode>
                <c:ptCount val="2"/>
                <c:pt idx="0">
                  <c:v>0.71491164132603691</c:v>
                </c:pt>
                <c:pt idx="1">
                  <c:v>0.28508835867396792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69-4A65-8B8D-C8906019E0FD}"/>
            </c:ext>
          </c:extLst>
        </c:ser>
        <c:dLbls/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6721338250906583"/>
          <c:y val="0"/>
          <c:w val="0.43278661749093417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8.7494367980643778E-3"/>
                  <c:y val="-8.121778068257617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4A-466F-ADD9-1922014834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0.14783120645710676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0.48733229244788706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D-4CB6-BBA6-53BF9035AD3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0.1093679599758047"/>
                  <c:y val="8.12177806825743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96-47BA-991D-62FCF0781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8.5701355147755981E-2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D-4CB6-BBA6-53BF9035AD3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0.27913514594725458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D-4CB6-BBA6-53BF9035AD3E}"/>
            </c:ext>
          </c:extLst>
        </c:ser>
        <c:dLbls/>
        <c:gapWidth val="182"/>
        <c:overlap val="100"/>
        <c:axId val="141770112"/>
        <c:axId val="141776000"/>
      </c:barChart>
      <c:catAx>
        <c:axId val="141770112"/>
        <c:scaling>
          <c:orientation val="minMax"/>
        </c:scaling>
        <c:delete val="1"/>
        <c:axPos val="b"/>
        <c:numFmt formatCode="General" sourceLinked="1"/>
        <c:tickLblPos val="nextTo"/>
        <c:crossAx val="141776000"/>
        <c:crosses val="autoZero"/>
        <c:auto val="1"/>
        <c:lblAlgn val="ctr"/>
        <c:lblOffset val="100"/>
      </c:catAx>
      <c:valAx>
        <c:axId val="141776000"/>
        <c:scaling>
          <c:orientation val="minMax"/>
        </c:scaling>
        <c:delete val="1"/>
        <c:axPos val="l"/>
        <c:numFmt formatCode="0%" sourceLinked="1"/>
        <c:tickLblPos val="nextTo"/>
        <c:crossAx val="14177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3.3978594189581504E-2"/>
          <c:w val="0.72075896708648191"/>
          <c:h val="0.96063853660034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>
      <a:softEdge rad="25400"/>
    </a:effectLst>
  </c:spPr>
  <c:txPr>
    <a:bodyPr/>
    <a:lstStyle/>
    <a:p>
      <a:pPr>
        <a:defRPr sz="1400"/>
      </a:pPr>
      <a:endParaRPr lang="fr-FR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0.18016074925199999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5A-4762-BAE9-42AB5C789C8F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0.505317030416358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5A-4762-BAE9-42AB5C789C8F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8.1868183395235009E-2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5A-4762-BAE9-42AB5C789C8F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0.23265403693640585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5A-4762-BAE9-42AB5C789C8F}"/>
            </c:ext>
          </c:extLst>
        </c:ser>
        <c:dLbls/>
        <c:gapWidth val="182"/>
        <c:overlap val="100"/>
        <c:axId val="141972608"/>
        <c:axId val="141974144"/>
      </c:barChart>
      <c:catAx>
        <c:axId val="141972608"/>
        <c:scaling>
          <c:orientation val="minMax"/>
        </c:scaling>
        <c:delete val="1"/>
        <c:axPos val="b"/>
        <c:numFmt formatCode="General" sourceLinked="1"/>
        <c:tickLblPos val="nextTo"/>
        <c:crossAx val="141974144"/>
        <c:crosses val="autoZero"/>
        <c:auto val="1"/>
        <c:lblAlgn val="ctr"/>
        <c:lblOffset val="100"/>
      </c:catAx>
      <c:valAx>
        <c:axId val="141974144"/>
        <c:scaling>
          <c:orientation val="minMax"/>
        </c:scaling>
        <c:delete val="1"/>
        <c:axPos val="l"/>
        <c:numFmt formatCode="0%" sourceLinked="1"/>
        <c:tickLblPos val="nextTo"/>
        <c:crossAx val="14197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0.16391864140253232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32-4D5E-83C5-4775BB31E74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0.52021495885751634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32-4D5E-83C5-4775BB31E74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9.0107633317796865E-2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32-4D5E-83C5-4775BB31E74B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0.2257587664221527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32-4D5E-83C5-4775BB31E74B}"/>
            </c:ext>
          </c:extLst>
        </c:ser>
        <c:dLbls/>
        <c:gapWidth val="182"/>
        <c:overlap val="100"/>
        <c:axId val="142127488"/>
        <c:axId val="142129024"/>
      </c:barChart>
      <c:catAx>
        <c:axId val="142127488"/>
        <c:scaling>
          <c:orientation val="minMax"/>
        </c:scaling>
        <c:delete val="1"/>
        <c:axPos val="b"/>
        <c:numFmt formatCode="General" sourceLinked="1"/>
        <c:tickLblPos val="nextTo"/>
        <c:crossAx val="142129024"/>
        <c:crosses val="autoZero"/>
        <c:auto val="1"/>
        <c:lblAlgn val="ctr"/>
        <c:lblOffset val="100"/>
      </c:catAx>
      <c:valAx>
        <c:axId val="142129024"/>
        <c:scaling>
          <c:orientation val="minMax"/>
        </c:scaling>
        <c:delete val="1"/>
        <c:axPos val="l"/>
        <c:numFmt formatCode="0%" sourceLinked="1"/>
        <c:tickLblPos val="nextTo"/>
        <c:crossAx val="14212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49708704430524"/>
          <c:y val="0"/>
          <c:w val="0.67502912955694772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0.13346244023025464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77-4483-82A2-BE205D9DC34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0.50917573718486597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77-4483-82A2-BE205D9DC34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8.2432828593784049E-2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77-4483-82A2-BE205D9DC34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0.27492899399109261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77-4483-82A2-BE205D9DC34E}"/>
            </c:ext>
          </c:extLst>
        </c:ser>
        <c:dLbls/>
        <c:gapWidth val="182"/>
        <c:overlap val="100"/>
        <c:axId val="142270848"/>
        <c:axId val="142272768"/>
      </c:barChart>
      <c:catAx>
        <c:axId val="142270848"/>
        <c:scaling>
          <c:orientation val="minMax"/>
        </c:scaling>
        <c:delete val="1"/>
        <c:axPos val="b"/>
        <c:numFmt formatCode="General" sourceLinked="1"/>
        <c:tickLblPos val="nextTo"/>
        <c:crossAx val="142272768"/>
        <c:crosses val="autoZero"/>
        <c:auto val="1"/>
        <c:lblAlgn val="ctr"/>
        <c:lblOffset val="100"/>
      </c:catAx>
      <c:valAx>
        <c:axId val="142272768"/>
        <c:scaling>
          <c:orientation val="minMax"/>
        </c:scaling>
        <c:delete val="1"/>
        <c:axPos val="l"/>
        <c:numFmt formatCode="0%" sourceLinked="1"/>
        <c:tickLblPos val="nextTo"/>
        <c:crossAx val="14227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noFill/>
              <a:round/>
            </a:ln>
            <a:effectLst/>
          </c:spPr>
          <c:dLbls>
            <c:dLbl>
              <c:idx val="0"/>
              <c:layout>
                <c:manualLayout>
                  <c:x val="-9.9525217206380776E-3"/>
                  <c:y val="-1.00065470344909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0C-4607-A14B-84C4BA81FBA1}"/>
                </c:ext>
              </c:extLst>
            </c:dLbl>
            <c:dLbl>
              <c:idx val="1"/>
              <c:layout>
                <c:manualLayout>
                  <c:x val="-6.4206072836447609E-2"/>
                  <c:y val="-7.8723355328122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26-4C53-A80F-F6993C9A39E3}"/>
                </c:ext>
              </c:extLst>
            </c:dLbl>
            <c:dLbl>
              <c:idx val="2"/>
              <c:layout>
                <c:manualLayout>
                  <c:x val="-6.8707420834578578E-2"/>
                  <c:y val="-7.8723355328122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26-4C53-A80F-F6993C9A39E3}"/>
                </c:ext>
              </c:extLst>
            </c:dLbl>
            <c:dLbl>
              <c:idx val="3"/>
              <c:layout>
                <c:manualLayout>
                  <c:x val="-6.4577743772073037E-2"/>
                  <c:y val="-7.01337542914187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26-4C53-A80F-F6993C9A39E3}"/>
                </c:ext>
              </c:extLst>
            </c:dLbl>
            <c:dLbl>
              <c:idx val="4"/>
              <c:layout>
                <c:manualLayout>
                  <c:x val="-4.4208355539831712E-2"/>
                  <c:y val="-7.01337542914187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6-4C53-A80F-F6993C9A39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baseline="0">
                    <a:solidFill>
                      <a:srgbClr val="C26269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Centre</c:v>
                </c:pt>
                <c:pt idx="1">
                  <c:v>Ouest</c:v>
                </c:pt>
                <c:pt idx="2">
                  <c:v>Est</c:v>
                </c:pt>
                <c:pt idx="3">
                  <c:v>Sud Est</c:v>
                </c:pt>
                <c:pt idx="4">
                  <c:v>Sud Ouest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0.16782622570872369</c:v>
                </c:pt>
                <c:pt idx="1">
                  <c:v>0.15015770334709957</c:v>
                </c:pt>
                <c:pt idx="2">
                  <c:v>0.17822069405996985</c:v>
                </c:pt>
                <c:pt idx="3">
                  <c:v>0.17881392473704608</c:v>
                </c:pt>
                <c:pt idx="4">
                  <c:v>0.22112027088931047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0C-4607-A14B-84C4BA81FBA1}"/>
            </c:ext>
          </c:extLst>
        </c:ser>
        <c:dLbls>
          <c:showVal val="1"/>
        </c:dLbls>
        <c:axId val="127590784"/>
        <c:axId val="127592320"/>
      </c:barChart>
      <c:catAx>
        <c:axId val="127590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27592320"/>
        <c:crosses val="autoZero"/>
        <c:auto val="1"/>
        <c:lblAlgn val="ctr"/>
        <c:lblOffset val="100"/>
      </c:catAx>
      <c:valAx>
        <c:axId val="127592320"/>
        <c:scaling>
          <c:orientation val="minMax"/>
        </c:scaling>
        <c:delete val="1"/>
        <c:axPos val="l"/>
        <c:numFmt formatCode="###0%" sourceLinked="1"/>
        <c:majorTickMark val="none"/>
        <c:tickLblPos val="nextTo"/>
        <c:crossAx val="12759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0.15900543923766422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34-4B15-AE81-21D7EF79674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E0-40EF-AA30-7830EC15DF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0.46120668131486242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34-4B15-AE81-21D7EF79674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6.7028649078201274E-2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34-4B15-AE81-21D7EF79674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0.3127592303692725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34-4B15-AE81-21D7EF796744}"/>
            </c:ext>
          </c:extLst>
        </c:ser>
        <c:dLbls/>
        <c:gapWidth val="182"/>
        <c:overlap val="100"/>
        <c:axId val="142285824"/>
        <c:axId val="142299904"/>
      </c:barChart>
      <c:catAx>
        <c:axId val="142285824"/>
        <c:scaling>
          <c:orientation val="minMax"/>
        </c:scaling>
        <c:delete val="1"/>
        <c:axPos val="b"/>
        <c:numFmt formatCode="General" sourceLinked="1"/>
        <c:tickLblPos val="nextTo"/>
        <c:crossAx val="142299904"/>
        <c:crosses val="autoZero"/>
        <c:auto val="1"/>
        <c:lblAlgn val="ctr"/>
        <c:lblOffset val="100"/>
      </c:catAx>
      <c:valAx>
        <c:axId val="142299904"/>
        <c:scaling>
          <c:orientation val="minMax"/>
        </c:scaling>
        <c:delete val="1"/>
        <c:axPos val="l"/>
        <c:numFmt formatCode="0%" sourceLinked="1"/>
        <c:tickLblPos val="nextTo"/>
        <c:crossAx val="1422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0.11192811596617161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BA-4952-8063-55C9997E5CA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E6-4331-ACC0-E482F6E837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0.49481169500000982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BA-4952-8063-55C9997E5CA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8.9980938079086414E-2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BA-4952-8063-55C9997E5CA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0.30327925095472952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BA-4952-8063-55C9997E5CA7}"/>
            </c:ext>
          </c:extLst>
        </c:ser>
        <c:dLbls/>
        <c:gapWidth val="182"/>
        <c:overlap val="100"/>
        <c:axId val="142407168"/>
        <c:axId val="142408704"/>
      </c:barChart>
      <c:catAx>
        <c:axId val="142407168"/>
        <c:scaling>
          <c:orientation val="minMax"/>
        </c:scaling>
        <c:delete val="1"/>
        <c:axPos val="b"/>
        <c:numFmt formatCode="General" sourceLinked="1"/>
        <c:tickLblPos val="nextTo"/>
        <c:crossAx val="142408704"/>
        <c:crosses val="autoZero"/>
        <c:auto val="1"/>
        <c:lblAlgn val="ctr"/>
        <c:lblOffset val="100"/>
      </c:catAx>
      <c:valAx>
        <c:axId val="142408704"/>
        <c:scaling>
          <c:orientation val="minMax"/>
        </c:scaling>
        <c:delete val="1"/>
        <c:axPos val="l"/>
        <c:numFmt formatCode="0%" sourceLinked="1"/>
        <c:tickLblPos val="nextTo"/>
        <c:crossAx val="14240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0.11178561692075525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16-4296-8A37-962632C6CA4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0.46440468683575237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16-4296-8A37-962632C6CA4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2.3526171785512869E-2"/>
                  <c:y val="-3.625696759319522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E-4B96-BA99-2D692E0E8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0.12616444663891171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16-4296-8A37-962632C6CA4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0.2976452496045805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16-4296-8A37-962632C6CA40}"/>
            </c:ext>
          </c:extLst>
        </c:ser>
        <c:dLbls/>
        <c:gapWidth val="182"/>
        <c:overlap val="100"/>
        <c:axId val="142568832"/>
        <c:axId val="142582912"/>
      </c:barChart>
      <c:catAx>
        <c:axId val="142568832"/>
        <c:scaling>
          <c:orientation val="minMax"/>
        </c:scaling>
        <c:delete val="1"/>
        <c:axPos val="b"/>
        <c:numFmt formatCode="General" sourceLinked="1"/>
        <c:tickLblPos val="nextTo"/>
        <c:crossAx val="142582912"/>
        <c:crosses val="autoZero"/>
        <c:auto val="1"/>
        <c:lblAlgn val="ctr"/>
        <c:lblOffset val="100"/>
      </c:catAx>
      <c:valAx>
        <c:axId val="142582912"/>
        <c:scaling>
          <c:orientation val="minMax"/>
        </c:scaling>
        <c:delete val="1"/>
        <c:axPos val="l"/>
        <c:numFmt formatCode="0%" sourceLinked="1"/>
        <c:tickLblPos val="nextTo"/>
        <c:crossAx val="14256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24-4872-93C6-330F91B9A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0.11699864607887717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0E-4DF5-99A9-0F18290A52F0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softEdge rad="25400"/>
            </a:effectLst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softEdge rad="2540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F6-409E-8588-35A50CBDA7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0.46175942876272075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0E-4DF5-99A9-0F18290A52F0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9.0504429435700043E-2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0E-4DF5-99A9-0F18290A52F0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0.33073749572270267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0E-4DF5-99A9-0F18290A52F0}"/>
            </c:ext>
          </c:extLst>
        </c:ser>
        <c:dLbls/>
        <c:gapWidth val="182"/>
        <c:overlap val="100"/>
        <c:axId val="142764288"/>
        <c:axId val="142778368"/>
      </c:barChart>
      <c:catAx>
        <c:axId val="142764288"/>
        <c:scaling>
          <c:orientation val="minMax"/>
        </c:scaling>
        <c:delete val="1"/>
        <c:axPos val="b"/>
        <c:numFmt formatCode="General" sourceLinked="1"/>
        <c:tickLblPos val="nextTo"/>
        <c:crossAx val="142778368"/>
        <c:crosses val="autoZero"/>
        <c:auto val="1"/>
        <c:lblAlgn val="ctr"/>
        <c:lblOffset val="100"/>
      </c:catAx>
      <c:valAx>
        <c:axId val="142778368"/>
        <c:scaling>
          <c:orientation val="minMax"/>
        </c:scaling>
        <c:delete val="1"/>
        <c:axPos val="l"/>
        <c:numFmt formatCode="0%" sourceLinked="1"/>
        <c:tickLblPos val="nextTo"/>
        <c:crossAx val="14276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0.12898279351122907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1A-4199-9EC6-7D9A1E4177F9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0.50053109985203348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1A-4199-9EC6-7D9A1E4177F9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8.9103093152390539E-2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1A-4199-9EC6-7D9A1E4177F9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0.28138301348434785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1A-4199-9EC6-7D9A1E4177F9}"/>
            </c:ext>
          </c:extLst>
        </c:ser>
        <c:dLbls/>
        <c:gapWidth val="182"/>
        <c:overlap val="100"/>
        <c:axId val="142703232"/>
        <c:axId val="142713216"/>
      </c:barChart>
      <c:catAx>
        <c:axId val="142703232"/>
        <c:scaling>
          <c:orientation val="minMax"/>
        </c:scaling>
        <c:delete val="1"/>
        <c:axPos val="b"/>
        <c:numFmt formatCode="General" sourceLinked="1"/>
        <c:tickLblPos val="nextTo"/>
        <c:crossAx val="142713216"/>
        <c:crosses val="autoZero"/>
        <c:auto val="1"/>
        <c:lblAlgn val="ctr"/>
        <c:lblOffset val="100"/>
      </c:catAx>
      <c:valAx>
        <c:axId val="142713216"/>
        <c:scaling>
          <c:orientation val="minMax"/>
        </c:scaling>
        <c:delete val="1"/>
        <c:axPos val="l"/>
        <c:numFmt formatCode="0%" sourceLinked="1"/>
        <c:tickLblPos val="nextTo"/>
        <c:crossAx val="14270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0.21663895429474078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E5-4D88-ABB7-B65A413033D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0.43914891413216445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E5-4D88-ABB7-B65A413033D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7.3283018839827074E-2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E5-4D88-ABB7-B65A413033D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0.27092911273326797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E5-4D88-ABB7-B65A413033DE}"/>
            </c:ext>
          </c:extLst>
        </c:ser>
        <c:dLbls/>
        <c:gapWidth val="182"/>
        <c:overlap val="100"/>
        <c:axId val="142851072"/>
        <c:axId val="142942976"/>
      </c:barChart>
      <c:catAx>
        <c:axId val="142851072"/>
        <c:scaling>
          <c:orientation val="minMax"/>
        </c:scaling>
        <c:delete val="1"/>
        <c:axPos val="b"/>
        <c:numFmt formatCode="General" sourceLinked="1"/>
        <c:tickLblPos val="nextTo"/>
        <c:crossAx val="142942976"/>
        <c:crosses val="autoZero"/>
        <c:auto val="1"/>
        <c:lblAlgn val="ctr"/>
        <c:lblOffset val="100"/>
      </c:catAx>
      <c:valAx>
        <c:axId val="142942976"/>
        <c:scaling>
          <c:orientation val="minMax"/>
        </c:scaling>
        <c:delete val="1"/>
        <c:axPos val="l"/>
        <c:numFmt formatCode="0%" sourceLinked="1"/>
        <c:tickLblPos val="nextTo"/>
        <c:crossAx val="14285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459105346933922"/>
          <c:y val="0"/>
          <c:w val="0.55408946530660774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0.16444502603412889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C-403B-BEA2-987A325B851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0.46207591037085588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D-4CB6-BBA6-53BF9035AD3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8.9480573877677771E-2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D-4CB6-BBA6-53BF9035AD3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0.28399848971733987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D-4CB6-BBA6-53BF9035AD3E}"/>
            </c:ext>
          </c:extLst>
        </c:ser>
        <c:dLbls/>
        <c:gapWidth val="182"/>
        <c:overlap val="100"/>
        <c:axId val="142970240"/>
        <c:axId val="142980224"/>
      </c:barChart>
      <c:catAx>
        <c:axId val="142970240"/>
        <c:scaling>
          <c:orientation val="minMax"/>
        </c:scaling>
        <c:delete val="1"/>
        <c:axPos val="b"/>
        <c:numFmt formatCode="General" sourceLinked="1"/>
        <c:tickLblPos val="nextTo"/>
        <c:crossAx val="142980224"/>
        <c:crosses val="autoZero"/>
        <c:auto val="1"/>
        <c:lblAlgn val="ctr"/>
        <c:lblOffset val="100"/>
      </c:catAx>
      <c:valAx>
        <c:axId val="142980224"/>
        <c:scaling>
          <c:orientation val="minMax"/>
        </c:scaling>
        <c:delete val="1"/>
        <c:axPos val="l"/>
        <c:numFmt formatCode="0%" sourceLinked="1"/>
        <c:tickLblPos val="nextTo"/>
        <c:crossAx val="14297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5017127330325686E-2"/>
          <c:y val="3.3978594189581504E-2"/>
          <c:w val="0.52895563368934984"/>
          <c:h val="0.96063853660034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0.10543244374819565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32-4D5E-83C5-4775BB31E74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0.48723141686189159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32-4D5E-83C5-4775BB31E74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layout>
                <c:manualLayout>
                  <c:x val="5.4555373704309795E-2"/>
                  <c:y val="-7.2744618029751955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51-4AB2-8BD1-F94A271F7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8.3505641282219129E-2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32-4D5E-83C5-4775BB31E74B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0.32383049810769177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32-4D5E-83C5-4775BB31E74B}"/>
            </c:ext>
          </c:extLst>
        </c:ser>
        <c:dLbls/>
        <c:gapWidth val="182"/>
        <c:overlap val="100"/>
        <c:axId val="143049088"/>
        <c:axId val="143050624"/>
      </c:barChart>
      <c:catAx>
        <c:axId val="143049088"/>
        <c:scaling>
          <c:orientation val="minMax"/>
        </c:scaling>
        <c:delete val="1"/>
        <c:axPos val="b"/>
        <c:numFmt formatCode="General" sourceLinked="1"/>
        <c:tickLblPos val="nextTo"/>
        <c:crossAx val="143050624"/>
        <c:crosses val="autoZero"/>
        <c:auto val="1"/>
        <c:lblAlgn val="ctr"/>
        <c:lblOffset val="100"/>
      </c:catAx>
      <c:valAx>
        <c:axId val="143050624"/>
        <c:scaling>
          <c:orientation val="minMax"/>
        </c:scaling>
        <c:delete val="1"/>
        <c:axPos val="l"/>
        <c:numFmt formatCode="0%" sourceLinked="1"/>
        <c:tickLblPos val="nextTo"/>
        <c:crossAx val="14304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0.1932427262697807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85-4756-9684-812A6A8512E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0.37304125548976286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85-4756-9684-812A6A8512E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6.6508676146915149E-2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85-4756-9684-812A6A8512E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0.36720734209354206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85-4756-9684-812A6A8512E4}"/>
            </c:ext>
          </c:extLst>
        </c:ser>
        <c:dLbls/>
        <c:gapWidth val="182"/>
        <c:overlap val="100"/>
        <c:axId val="143659776"/>
        <c:axId val="143661312"/>
      </c:barChart>
      <c:catAx>
        <c:axId val="143659776"/>
        <c:scaling>
          <c:orientation val="minMax"/>
        </c:scaling>
        <c:delete val="1"/>
        <c:axPos val="b"/>
        <c:numFmt formatCode="General" sourceLinked="1"/>
        <c:tickLblPos val="nextTo"/>
        <c:crossAx val="143661312"/>
        <c:crosses val="autoZero"/>
        <c:auto val="1"/>
        <c:lblAlgn val="ctr"/>
        <c:lblOffset val="100"/>
      </c:catAx>
      <c:valAx>
        <c:axId val="143661312"/>
        <c:scaling>
          <c:orientation val="minMax"/>
        </c:scaling>
        <c:delete val="1"/>
        <c:axPos val="l"/>
        <c:numFmt formatCode="0%" sourceLinked="1"/>
        <c:tickLblPos val="nextTo"/>
        <c:crossAx val="14365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0.15774488914571039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32-4D5E-83C5-4775BB31E74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0.47018541637367417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32-4D5E-83C5-4775BB31E74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8.2735877897816307E-2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32-4D5E-83C5-4775BB31E74B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0.28933381658279705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32-4D5E-83C5-4775BB31E74B}"/>
            </c:ext>
          </c:extLst>
        </c:ser>
        <c:dLbls/>
        <c:gapWidth val="182"/>
        <c:overlap val="100"/>
        <c:axId val="143271040"/>
        <c:axId val="143272576"/>
      </c:barChart>
      <c:catAx>
        <c:axId val="143271040"/>
        <c:scaling>
          <c:orientation val="minMax"/>
        </c:scaling>
        <c:delete val="1"/>
        <c:axPos val="b"/>
        <c:numFmt formatCode="General" sourceLinked="1"/>
        <c:tickLblPos val="nextTo"/>
        <c:crossAx val="143272576"/>
        <c:crosses val="autoZero"/>
        <c:auto val="1"/>
        <c:lblAlgn val="ctr"/>
        <c:lblOffset val="100"/>
      </c:catAx>
      <c:valAx>
        <c:axId val="143272576"/>
        <c:scaling>
          <c:orientation val="minMax"/>
        </c:scaling>
        <c:delete val="1"/>
        <c:axPos val="l"/>
        <c:numFmt formatCode="0%" sourceLinked="1"/>
        <c:tickLblPos val="nextTo"/>
        <c:crossAx val="14327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0.14395780304723726"/>
          <c:w val="1"/>
          <c:h val="0.38419633264351072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AFCEEB"/>
            </a:solidFill>
            <a:ln>
              <a:solidFill>
                <a:schemeClr val="bg1"/>
              </a:solidFill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ET PLUS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0.19849923773950628</c:v>
                </c:pt>
                <c:pt idx="1">
                  <c:v>0.16872698255386862</c:v>
                </c:pt>
                <c:pt idx="2">
                  <c:v>0.14874100971241422</c:v>
                </c:pt>
                <c:pt idx="3">
                  <c:v>0.17267034313296406</c:v>
                </c:pt>
                <c:pt idx="4">
                  <c:v>0.10851989687859744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0A-44FC-8F7B-C0A642B827B4}"/>
            </c:ext>
          </c:extLst>
        </c:ser>
        <c:dLbls/>
        <c:axId val="128416000"/>
        <c:axId val="128450560"/>
      </c:barChart>
      <c:catAx>
        <c:axId val="12841600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28450560"/>
        <c:crosses val="autoZero"/>
        <c:auto val="1"/>
        <c:lblAlgn val="ctr"/>
        <c:lblOffset val="100"/>
      </c:catAx>
      <c:valAx>
        <c:axId val="128450560"/>
        <c:scaling>
          <c:orientation val="minMax"/>
        </c:scaling>
        <c:delete val="1"/>
        <c:axPos val="l"/>
        <c:numFmt formatCode="###0%" sourceLinked="1"/>
        <c:tickLblPos val="nextTo"/>
        <c:crossAx val="12841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0.10819133022045967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85-4756-9684-812A6A8512E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0.56824652839471901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85-4756-9684-812A6A8512E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9.7728047445018729E-2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85-4756-9684-812A6A8512E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0.22583409393980053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85-4756-9684-812A6A8512E4}"/>
            </c:ext>
          </c:extLst>
        </c:ser>
        <c:dLbls/>
        <c:gapWidth val="182"/>
        <c:overlap val="100"/>
        <c:axId val="143627776"/>
        <c:axId val="143629312"/>
      </c:barChart>
      <c:catAx>
        <c:axId val="143627776"/>
        <c:scaling>
          <c:orientation val="minMax"/>
        </c:scaling>
        <c:delete val="1"/>
        <c:axPos val="b"/>
        <c:numFmt formatCode="General" sourceLinked="1"/>
        <c:tickLblPos val="nextTo"/>
        <c:crossAx val="143629312"/>
        <c:crosses val="autoZero"/>
        <c:auto val="1"/>
        <c:lblAlgn val="ctr"/>
        <c:lblOffset val="100"/>
      </c:catAx>
      <c:valAx>
        <c:axId val="143629312"/>
        <c:scaling>
          <c:orientation val="minMax"/>
        </c:scaling>
        <c:delete val="1"/>
        <c:axPos val="l"/>
        <c:numFmt formatCode="0%" sourceLinked="1"/>
        <c:tickLblPos val="nextTo"/>
        <c:crossAx val="14362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0.27679479305387217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97-499D-8087-6E2F929CAFA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0.3237218169772329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97-499D-8087-6E2F929CAFA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3.4212223234556548E-2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97-499D-8087-6E2F929CAFA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0.36527116673433851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97-499D-8087-6E2F929CAFA4}"/>
            </c:ext>
          </c:extLst>
        </c:ser>
        <c:dLbls/>
        <c:gapWidth val="182"/>
        <c:overlap val="100"/>
        <c:axId val="143505280"/>
        <c:axId val="143506816"/>
      </c:barChart>
      <c:catAx>
        <c:axId val="143505280"/>
        <c:scaling>
          <c:orientation val="minMax"/>
        </c:scaling>
        <c:delete val="1"/>
        <c:axPos val="b"/>
        <c:numFmt formatCode="General" sourceLinked="1"/>
        <c:tickLblPos val="nextTo"/>
        <c:crossAx val="143506816"/>
        <c:crosses val="autoZero"/>
        <c:auto val="1"/>
        <c:lblAlgn val="ctr"/>
        <c:lblOffset val="100"/>
      </c:catAx>
      <c:valAx>
        <c:axId val="143506816"/>
        <c:scaling>
          <c:orientation val="minMax"/>
        </c:scaling>
        <c:delete val="1"/>
        <c:axPos val="l"/>
        <c:numFmt formatCode="0%" sourceLinked="1"/>
        <c:tickLblPos val="nextTo"/>
        <c:crossAx val="14350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0.14139506153778666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EE-4FE5-813A-FB9B1F77AF8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0.52297658080019982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EE-4FE5-813A-FB9B1F77AF8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8.9551437709712731E-2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EE-4FE5-813A-FB9B1F77AF8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0.24607691995229999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EE-4FE5-813A-FB9B1F77AF84}"/>
            </c:ext>
          </c:extLst>
        </c:ser>
        <c:dLbls/>
        <c:gapWidth val="182"/>
        <c:overlap val="100"/>
        <c:axId val="144063488"/>
        <c:axId val="144073472"/>
      </c:barChart>
      <c:catAx>
        <c:axId val="144063488"/>
        <c:scaling>
          <c:orientation val="minMax"/>
        </c:scaling>
        <c:delete val="1"/>
        <c:axPos val="b"/>
        <c:numFmt formatCode="General" sourceLinked="1"/>
        <c:tickLblPos val="nextTo"/>
        <c:crossAx val="144073472"/>
        <c:crosses val="autoZero"/>
        <c:auto val="1"/>
        <c:lblAlgn val="ctr"/>
        <c:lblOffset val="100"/>
      </c:catAx>
      <c:valAx>
        <c:axId val="144073472"/>
        <c:scaling>
          <c:orientation val="minMax"/>
        </c:scaling>
        <c:delete val="1"/>
        <c:axPos val="l"/>
        <c:numFmt formatCode="0%" sourceLinked="1"/>
        <c:tickLblPos val="nextTo"/>
        <c:crossAx val="14406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0.12356212711093523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E7-4481-8E10-5D67EAF0AFF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0.43623721161278395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E7-4481-8E10-5D67EAF0AFF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8.8598021092898369E-2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E7-4481-8E10-5D67EAF0AFF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0.35160264018338266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E7-4481-8E10-5D67EAF0AFF2}"/>
            </c:ext>
          </c:extLst>
        </c:ser>
        <c:dLbls/>
        <c:gapWidth val="182"/>
        <c:overlap val="100"/>
        <c:axId val="143928704"/>
        <c:axId val="143946880"/>
      </c:barChart>
      <c:catAx>
        <c:axId val="143928704"/>
        <c:scaling>
          <c:orientation val="minMax"/>
        </c:scaling>
        <c:delete val="1"/>
        <c:axPos val="b"/>
        <c:numFmt formatCode="General" sourceLinked="1"/>
        <c:tickLblPos val="nextTo"/>
        <c:crossAx val="143946880"/>
        <c:crosses val="autoZero"/>
        <c:auto val="1"/>
        <c:lblAlgn val="ctr"/>
        <c:lblOffset val="100"/>
      </c:catAx>
      <c:valAx>
        <c:axId val="143946880"/>
        <c:scaling>
          <c:orientation val="minMax"/>
        </c:scaling>
        <c:delete val="1"/>
        <c:axPos val="l"/>
        <c:numFmt formatCode="0%" sourceLinked="1"/>
        <c:tickLblPos val="nextTo"/>
        <c:crossAx val="14392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0.15880976398909485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AA-4FB8-AEF5-F6E369F4BA02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0.38980734192704403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AA-4FB8-AEF5-F6E369F4BA02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8.5763514428219154E-2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AA-4FB8-AEF5-F6E369F4BA02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0.36561937965564201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AA-4FB8-AEF5-F6E369F4BA02}"/>
            </c:ext>
          </c:extLst>
        </c:ser>
        <c:dLbls/>
        <c:gapWidth val="182"/>
        <c:overlap val="100"/>
        <c:axId val="143454208"/>
        <c:axId val="143455744"/>
      </c:barChart>
      <c:catAx>
        <c:axId val="143454208"/>
        <c:scaling>
          <c:orientation val="minMax"/>
        </c:scaling>
        <c:delete val="1"/>
        <c:axPos val="b"/>
        <c:numFmt formatCode="General" sourceLinked="1"/>
        <c:tickLblPos val="nextTo"/>
        <c:crossAx val="143455744"/>
        <c:crosses val="autoZero"/>
        <c:auto val="1"/>
        <c:lblAlgn val="ctr"/>
        <c:lblOffset val="100"/>
      </c:catAx>
      <c:valAx>
        <c:axId val="143455744"/>
        <c:scaling>
          <c:orientation val="minMax"/>
        </c:scaling>
        <c:delete val="1"/>
        <c:axPos val="l"/>
        <c:numFmt formatCode="0%" sourceLinked="1"/>
        <c:tickLblPos val="nextTo"/>
        <c:crossAx val="14345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0.11396782096749161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FC-4FB8-9C97-95DE6D8E7CF7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0.5543054361621278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FC-4FB8-9C97-95DE6D8E7CF7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9.9110514286612508E-2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FC-4FB8-9C97-95DE6D8E7CF7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0.23261622858376571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DFC-4FB8-9C97-95DE6D8E7CF7}"/>
            </c:ext>
          </c:extLst>
        </c:ser>
        <c:dLbls/>
        <c:gapWidth val="182"/>
        <c:overlap val="100"/>
        <c:axId val="143835520"/>
        <c:axId val="143837056"/>
      </c:barChart>
      <c:catAx>
        <c:axId val="143835520"/>
        <c:scaling>
          <c:orientation val="minMax"/>
        </c:scaling>
        <c:delete val="1"/>
        <c:axPos val="b"/>
        <c:numFmt formatCode="General" sourceLinked="1"/>
        <c:tickLblPos val="nextTo"/>
        <c:crossAx val="143837056"/>
        <c:crosses val="autoZero"/>
        <c:auto val="1"/>
        <c:lblAlgn val="ctr"/>
        <c:lblOffset val="100"/>
      </c:catAx>
      <c:valAx>
        <c:axId val="143837056"/>
        <c:scaling>
          <c:orientation val="minMax"/>
        </c:scaling>
        <c:delete val="1"/>
        <c:axPos val="l"/>
        <c:numFmt formatCode="0%" sourceLinked="1"/>
        <c:tickLblPos val="nextTo"/>
        <c:crossAx val="14383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2009363539867602"/>
          <c:y val="0"/>
          <c:w val="0.67990636460132403"/>
          <c:h val="1"/>
        </c:manualLayout>
      </c:layout>
      <c:barChart>
        <c:barDir val="col"/>
        <c:grouping val="percent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 sait pas</c:v>
                </c:pt>
              </c:strCache>
            </c:strRef>
          </c:tx>
          <c:spPr>
            <a:solidFill>
              <a:srgbClr val="A0A0A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Feuil1!$B$2</c:f>
              <c:numCache>
                <c:formatCode>###0%</c:formatCode>
                <c:ptCount val="1"/>
                <c:pt idx="0">
                  <c:v>0.27679479305387217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97-499D-8087-6E2F929CAFA4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Les deux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Feuil1!$B$3</c:f>
              <c:numCache>
                <c:formatCode>###0%</c:formatCode>
                <c:ptCount val="1"/>
                <c:pt idx="0">
                  <c:v>0.3237218169772329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97-499D-8087-6E2F929CAFA4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Importés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Feuil1!$B$4</c:f>
              <c:numCache>
                <c:formatCode>###0%</c:formatCode>
                <c:ptCount val="1"/>
                <c:pt idx="0">
                  <c:v>3.4212223234556548E-2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97-499D-8087-6E2F929CAFA4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Fabriqués localement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cat>
          <c:val>
            <c:numRef>
              <c:f>Feuil1!$B$5</c:f>
              <c:numCache>
                <c:formatCode>###0%</c:formatCode>
                <c:ptCount val="1"/>
                <c:pt idx="0">
                  <c:v>0.36527116673433851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97-499D-8087-6E2F929CAFA4}"/>
            </c:ext>
          </c:extLst>
        </c:ser>
        <c:dLbls/>
        <c:gapWidth val="182"/>
        <c:overlap val="100"/>
        <c:axId val="144019840"/>
        <c:axId val="144021376"/>
      </c:barChart>
      <c:catAx>
        <c:axId val="144019840"/>
        <c:scaling>
          <c:orientation val="minMax"/>
        </c:scaling>
        <c:delete val="1"/>
        <c:axPos val="b"/>
        <c:numFmt formatCode="General" sourceLinked="1"/>
        <c:tickLblPos val="nextTo"/>
        <c:crossAx val="144021376"/>
        <c:crosses val="autoZero"/>
        <c:auto val="1"/>
        <c:lblAlgn val="ctr"/>
        <c:lblOffset val="100"/>
      </c:catAx>
      <c:valAx>
        <c:axId val="144021376"/>
        <c:scaling>
          <c:orientation val="minMax"/>
        </c:scaling>
        <c:delete val="1"/>
        <c:axPos val="l"/>
        <c:numFmt formatCode="0%" sourceLinked="1"/>
        <c:tickLblPos val="nextTo"/>
        <c:crossAx val="14401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softEdge rad="25400"/>
    </a:effectLst>
  </c:spPr>
  <c:txPr>
    <a:bodyPr/>
    <a:lstStyle/>
    <a:p>
      <a:pPr>
        <a:defRPr/>
      </a:pPr>
      <a:endParaRPr lang="fr-FR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2156690743178691"/>
          <c:y val="0"/>
          <c:w val="0.3516273250411620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AD-45F2-AFBA-DBD319062B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0.84523883478831263</c:v>
                </c:pt>
                <c:pt idx="1">
                  <c:v>1.2454296301568774E-2</c:v>
                </c:pt>
                <c:pt idx="2">
                  <c:v>1.9373769088941367E-2</c:v>
                </c:pt>
                <c:pt idx="3">
                  <c:v>0.12630198644462814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AD-45F2-AFBA-DBD319062B84}"/>
            </c:ext>
          </c:extLst>
        </c:ser>
        <c:dLbls/>
        <c:gapWidth val="182"/>
        <c:axId val="143891840"/>
        <c:axId val="143897728"/>
      </c:barChart>
      <c:catAx>
        <c:axId val="14389184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43897728"/>
        <c:crosses val="autoZero"/>
        <c:auto val="1"/>
        <c:lblAlgn val="ctr"/>
        <c:lblOffset val="100"/>
      </c:catAx>
      <c:valAx>
        <c:axId val="143897728"/>
        <c:scaling>
          <c:orientation val="minMax"/>
        </c:scaling>
        <c:delete val="1"/>
        <c:axPos val="b"/>
        <c:numFmt formatCode="0%" sourceLinked="1"/>
        <c:tickLblPos val="nextTo"/>
        <c:crossAx val="14389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195969062097230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5C-4832-9B31-E87D4C5FE3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0.86629086851659742</c:v>
                </c:pt>
                <c:pt idx="1">
                  <c:v>1.0006687504530359E-2</c:v>
                </c:pt>
                <c:pt idx="2">
                  <c:v>1.631426524140174E-2</c:v>
                </c:pt>
                <c:pt idx="3">
                  <c:v>0.10813206667555238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5C-4832-9B31-E87D4C5FE364}"/>
            </c:ext>
          </c:extLst>
        </c:ser>
        <c:dLbls/>
        <c:gapWidth val="182"/>
        <c:axId val="144175872"/>
        <c:axId val="144177408"/>
      </c:barChart>
      <c:catAx>
        <c:axId val="144175872"/>
        <c:scaling>
          <c:orientation val="minMax"/>
        </c:scaling>
        <c:delete val="1"/>
        <c:axPos val="l"/>
        <c:numFmt formatCode="General" sourceLinked="1"/>
        <c:tickLblPos val="nextTo"/>
        <c:crossAx val="144177408"/>
        <c:crosses val="autoZero"/>
        <c:auto val="1"/>
        <c:lblAlgn val="ctr"/>
        <c:lblOffset val="100"/>
      </c:catAx>
      <c:valAx>
        <c:axId val="144177408"/>
        <c:scaling>
          <c:orientation val="minMax"/>
        </c:scaling>
        <c:delete val="1"/>
        <c:axPos val="b"/>
        <c:numFmt formatCode="0%" sourceLinked="1"/>
        <c:tickLblPos val="nextTo"/>
        <c:crossAx val="14417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2694029040150661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CE-4CDA-B34E-0D2BB8B02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0.86721741217455006</c:v>
                </c:pt>
                <c:pt idx="1">
                  <c:v>1.8862233982266385E-2</c:v>
                </c:pt>
                <c:pt idx="2">
                  <c:v>1.3938940470101654E-2</c:v>
                </c:pt>
                <c:pt idx="3">
                  <c:v>0.10775495845339041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CE-4CDA-B34E-0D2BB8B02F32}"/>
            </c:ext>
          </c:extLst>
        </c:ser>
        <c:dLbls/>
        <c:gapWidth val="182"/>
        <c:axId val="144603008"/>
        <c:axId val="144604544"/>
      </c:barChart>
      <c:catAx>
        <c:axId val="144603008"/>
        <c:scaling>
          <c:orientation val="minMax"/>
        </c:scaling>
        <c:delete val="1"/>
        <c:axPos val="l"/>
        <c:numFmt formatCode="General" sourceLinked="1"/>
        <c:tickLblPos val="nextTo"/>
        <c:crossAx val="144604544"/>
        <c:crosses val="autoZero"/>
        <c:auto val="1"/>
        <c:lblAlgn val="ctr"/>
        <c:lblOffset val="100"/>
      </c:catAx>
      <c:valAx>
        <c:axId val="144604544"/>
        <c:scaling>
          <c:orientation val="minMax"/>
        </c:scaling>
        <c:delete val="1"/>
        <c:axPos val="b"/>
        <c:numFmt formatCode="0%" sourceLinked="1"/>
        <c:tickLblPos val="nextTo"/>
        <c:crossAx val="14460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286001246609528"/>
          <c:y val="0.16972966326407166"/>
          <c:w val="0.80068998248210821"/>
          <c:h val="0.33640965202096196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AFCEEB"/>
            </a:solidFill>
            <a:ln>
              <a:noFill/>
            </a:ln>
            <a:effectLst>
              <a:softEdge rad="25400"/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Non scolarisé</c:v>
                </c:pt>
                <c:pt idx="1">
                  <c:v>Primaire</c:v>
                </c:pt>
                <c:pt idx="2">
                  <c:v>Moyen</c:v>
                </c:pt>
                <c:pt idx="3">
                  <c:v>Secondaire</c:v>
                </c:pt>
                <c:pt idx="4">
                  <c:v>Supérieur/ universitaire</c:v>
                </c:pt>
              </c:strCache>
            </c:strRef>
          </c:cat>
          <c:val>
            <c:numRef>
              <c:f>Feuil1!$B$2:$B$6</c:f>
              <c:numCache>
                <c:formatCode>###0%</c:formatCode>
                <c:ptCount val="5"/>
                <c:pt idx="0">
                  <c:v>0.2272508058945662</c:v>
                </c:pt>
                <c:pt idx="1">
                  <c:v>0.20654146033514442</c:v>
                </c:pt>
                <c:pt idx="2">
                  <c:v>0.2014457601239466</c:v>
                </c:pt>
                <c:pt idx="3">
                  <c:v>0.13577659977847883</c:v>
                </c:pt>
                <c:pt idx="4">
                  <c:v>0.10972728476665422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C1-4A24-83E2-562CAA74393D}"/>
            </c:ext>
          </c:extLst>
        </c:ser>
        <c:dLbls/>
        <c:axId val="128465920"/>
        <c:axId val="128475904"/>
      </c:barChart>
      <c:catAx>
        <c:axId val="12846592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just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128475904"/>
        <c:crosses val="autoZero"/>
        <c:auto val="1"/>
        <c:lblAlgn val="ctr"/>
        <c:lblOffset val="100"/>
      </c:catAx>
      <c:valAx>
        <c:axId val="128475904"/>
        <c:scaling>
          <c:orientation val="minMax"/>
        </c:scaling>
        <c:delete val="1"/>
        <c:axPos val="l"/>
        <c:numFmt formatCode="###0%" sourceLinked="1"/>
        <c:tickLblPos val="nextTo"/>
        <c:crossAx val="12846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gency FB" panose="020B0503020202020204" pitchFamily="34" charset="0"/>
        </a:defRPr>
      </a:pPr>
      <a:endParaRPr lang="fr-FR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440675769097822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74-438B-9D6D-A33E0A5989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0.81574974826709246</c:v>
                </c:pt>
                <c:pt idx="1">
                  <c:v>1.1578462990241182E-2</c:v>
                </c:pt>
                <c:pt idx="2">
                  <c:v>2.1282280769718342E-2</c:v>
                </c:pt>
                <c:pt idx="3">
                  <c:v>0.15412544706922612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74-438B-9D6D-A33E0A5989A0}"/>
            </c:ext>
          </c:extLst>
        </c:ser>
        <c:dLbls/>
        <c:gapWidth val="182"/>
        <c:axId val="144661504"/>
        <c:axId val="144675584"/>
      </c:barChart>
      <c:catAx>
        <c:axId val="144661504"/>
        <c:scaling>
          <c:orientation val="minMax"/>
        </c:scaling>
        <c:delete val="1"/>
        <c:axPos val="l"/>
        <c:numFmt formatCode="General" sourceLinked="1"/>
        <c:tickLblPos val="nextTo"/>
        <c:crossAx val="144675584"/>
        <c:crosses val="autoZero"/>
        <c:auto val="1"/>
        <c:lblAlgn val="ctr"/>
        <c:lblOffset val="100"/>
      </c:catAx>
      <c:valAx>
        <c:axId val="144675584"/>
        <c:scaling>
          <c:orientation val="minMax"/>
        </c:scaling>
        <c:delete val="1"/>
        <c:axPos val="b"/>
        <c:numFmt formatCode="0%" sourceLinked="1"/>
        <c:tickLblPos val="nextTo"/>
        <c:crossAx val="14466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19278693401101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BA-4DF8-953A-8EF90946C1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0.79155998724567911</c:v>
                </c:pt>
                <c:pt idx="1">
                  <c:v>6.2343703241162863E-3</c:v>
                </c:pt>
                <c:pt idx="2">
                  <c:v>2.7935703039604156E-2</c:v>
                </c:pt>
                <c:pt idx="3">
                  <c:v>0.18051936741011362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BA-4DF8-953A-8EF90946C11F}"/>
            </c:ext>
          </c:extLst>
        </c:ser>
        <c:dLbls/>
        <c:gapWidth val="182"/>
        <c:axId val="144699776"/>
        <c:axId val="144701312"/>
      </c:barChart>
      <c:catAx>
        <c:axId val="144699776"/>
        <c:scaling>
          <c:orientation val="minMax"/>
        </c:scaling>
        <c:delete val="1"/>
        <c:axPos val="l"/>
        <c:numFmt formatCode="General" sourceLinked="1"/>
        <c:tickLblPos val="nextTo"/>
        <c:crossAx val="144701312"/>
        <c:crosses val="autoZero"/>
        <c:auto val="1"/>
        <c:lblAlgn val="ctr"/>
        <c:lblOffset val="100"/>
      </c:catAx>
      <c:valAx>
        <c:axId val="144701312"/>
        <c:scaling>
          <c:orientation val="minMax"/>
        </c:scaling>
        <c:delete val="1"/>
        <c:axPos val="b"/>
        <c:numFmt formatCode="0%" sourceLinked="1"/>
        <c:tickLblPos val="nextTo"/>
        <c:crossAx val="14469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5401654384994031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43-4795-84C5-29233B1069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0.88017100181439589</c:v>
                </c:pt>
                <c:pt idx="1">
                  <c:v>2.6353292236805163E-2</c:v>
                </c:pt>
                <c:pt idx="2">
                  <c:v>5.0799782882834696E-2</c:v>
                </c:pt>
                <c:pt idx="3">
                  <c:v>4.2675923065964398E-2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43-4795-84C5-29233B106948}"/>
            </c:ext>
          </c:extLst>
        </c:ser>
        <c:dLbls/>
        <c:gapWidth val="182"/>
        <c:axId val="144180736"/>
        <c:axId val="144182272"/>
      </c:barChart>
      <c:catAx>
        <c:axId val="144180736"/>
        <c:scaling>
          <c:orientation val="minMax"/>
        </c:scaling>
        <c:delete val="1"/>
        <c:axPos val="l"/>
        <c:numFmt formatCode="General" sourceLinked="1"/>
        <c:tickLblPos val="nextTo"/>
        <c:crossAx val="144182272"/>
        <c:crosses val="autoZero"/>
        <c:auto val="1"/>
        <c:lblAlgn val="ctr"/>
        <c:lblOffset val="100"/>
      </c:catAx>
      <c:valAx>
        <c:axId val="144182272"/>
        <c:scaling>
          <c:orientation val="minMax"/>
        </c:scaling>
        <c:delete val="1"/>
        <c:axPos val="b"/>
        <c:numFmt formatCode="0%" sourceLinked="1"/>
        <c:tickLblPos val="nextTo"/>
        <c:crossAx val="14418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51598993361463064"/>
          <c:y val="3.3001319528985343E-2"/>
          <c:w val="0.24155267387223808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04-4885-9D01-38B9570C79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0.84071676362073045</c:v>
                </c:pt>
                <c:pt idx="1">
                  <c:v>1.6328850281219765E-2</c:v>
                </c:pt>
                <c:pt idx="2">
                  <c:v>2.380788214891601E-2</c:v>
                </c:pt>
                <c:pt idx="3">
                  <c:v>0.12095006975906077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04-4885-9D01-38B9570C79BD}"/>
            </c:ext>
          </c:extLst>
        </c:ser>
        <c:dLbls/>
        <c:gapWidth val="182"/>
        <c:axId val="144214656"/>
        <c:axId val="144220544"/>
      </c:barChart>
      <c:catAx>
        <c:axId val="144214656"/>
        <c:scaling>
          <c:orientation val="minMax"/>
        </c:scaling>
        <c:delete val="1"/>
        <c:axPos val="l"/>
        <c:numFmt formatCode="General" sourceLinked="1"/>
        <c:tickLblPos val="nextTo"/>
        <c:crossAx val="144220544"/>
        <c:crosses val="autoZero"/>
        <c:auto val="1"/>
        <c:lblAlgn val="ctr"/>
        <c:lblOffset val="100"/>
      </c:catAx>
      <c:valAx>
        <c:axId val="144220544"/>
        <c:scaling>
          <c:orientation val="minMax"/>
        </c:scaling>
        <c:delete val="1"/>
        <c:axPos val="b"/>
        <c:numFmt formatCode="0%" sourceLinked="1"/>
        <c:tickLblPos val="nextTo"/>
        <c:crossAx val="14421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701051990903201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E6-401E-AB6E-E4EC1EA33A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0.84123940932632235</c:v>
                </c:pt>
                <c:pt idx="1">
                  <c:v>1.4048539648123909E-2</c:v>
                </c:pt>
                <c:pt idx="2">
                  <c:v>2.0440544944927717E-2</c:v>
                </c:pt>
                <c:pt idx="3">
                  <c:v>0.12705286699033957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E6-401E-AB6E-E4EC1EA33A41}"/>
            </c:ext>
          </c:extLst>
        </c:ser>
        <c:dLbls/>
        <c:gapWidth val="182"/>
        <c:axId val="144293888"/>
        <c:axId val="144295424"/>
      </c:barChart>
      <c:catAx>
        <c:axId val="144293888"/>
        <c:scaling>
          <c:orientation val="minMax"/>
        </c:scaling>
        <c:delete val="1"/>
        <c:axPos val="l"/>
        <c:numFmt formatCode="General" sourceLinked="1"/>
        <c:tickLblPos val="nextTo"/>
        <c:crossAx val="144295424"/>
        <c:crosses val="autoZero"/>
        <c:auto val="1"/>
        <c:lblAlgn val="ctr"/>
        <c:lblOffset val="100"/>
      </c:catAx>
      <c:valAx>
        <c:axId val="144295424"/>
        <c:scaling>
          <c:orientation val="minMax"/>
        </c:scaling>
        <c:delete val="1"/>
        <c:axPos val="b"/>
        <c:numFmt formatCode="0%" sourceLinked="1"/>
        <c:tickLblPos val="nextTo"/>
        <c:crossAx val="14429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701051990903201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BF-4C39-B3FE-BAEF04B3C9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0.86650718181352704</c:v>
                </c:pt>
                <c:pt idx="1">
                  <c:v>5.0048517232383497E-3</c:v>
                </c:pt>
                <c:pt idx="2">
                  <c:v>6.2683395918605115E-3</c:v>
                </c:pt>
                <c:pt idx="3">
                  <c:v>0.12221962687137333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BF-4C39-B3FE-BAEF04B3C9FA}"/>
            </c:ext>
          </c:extLst>
        </c:ser>
        <c:dLbls/>
        <c:gapWidth val="182"/>
        <c:axId val="140535680"/>
        <c:axId val="136062080"/>
      </c:barChart>
      <c:catAx>
        <c:axId val="140535680"/>
        <c:scaling>
          <c:orientation val="minMax"/>
        </c:scaling>
        <c:delete val="1"/>
        <c:axPos val="l"/>
        <c:numFmt formatCode="General" sourceLinked="1"/>
        <c:tickLblPos val="nextTo"/>
        <c:crossAx val="136062080"/>
        <c:crosses val="autoZero"/>
        <c:auto val="1"/>
        <c:lblAlgn val="ctr"/>
        <c:lblOffset val="100"/>
      </c:catAx>
      <c:valAx>
        <c:axId val="136062080"/>
        <c:scaling>
          <c:orientation val="minMax"/>
        </c:scaling>
        <c:delete val="1"/>
        <c:axPos val="b"/>
        <c:numFmt formatCode="0%" sourceLinked="1"/>
        <c:tickLblPos val="nextTo"/>
        <c:crossAx val="1405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9958462812845655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D2-4707-920B-478C3BA69C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0.8667670236553755</c:v>
                </c:pt>
                <c:pt idx="1">
                  <c:v>6.95730136076117E-3</c:v>
                </c:pt>
                <c:pt idx="2">
                  <c:v>2.0308591813488867E-2</c:v>
                </c:pt>
                <c:pt idx="3">
                  <c:v>0.11294152631329932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D2-4707-920B-478C3BA69C96}"/>
            </c:ext>
          </c:extLst>
        </c:ser>
        <c:dLbls/>
        <c:gapWidth val="182"/>
        <c:axId val="141601408"/>
        <c:axId val="141615488"/>
      </c:barChart>
      <c:catAx>
        <c:axId val="141601408"/>
        <c:scaling>
          <c:orientation val="minMax"/>
        </c:scaling>
        <c:delete val="1"/>
        <c:axPos val="l"/>
        <c:numFmt formatCode="General" sourceLinked="1"/>
        <c:tickLblPos val="nextTo"/>
        <c:crossAx val="141615488"/>
        <c:crosses val="autoZero"/>
        <c:auto val="1"/>
        <c:lblAlgn val="ctr"/>
        <c:lblOffset val="100"/>
      </c:catAx>
      <c:valAx>
        <c:axId val="141615488"/>
        <c:scaling>
          <c:orientation val="minMax"/>
        </c:scaling>
        <c:delete val="1"/>
        <c:axPos val="b"/>
        <c:numFmt formatCode="0%" sourceLinked="1"/>
        <c:tickLblPos val="nextTo"/>
        <c:crossAx val="1416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4617866851454739"/>
          <c:y val="0"/>
          <c:w val="0.42457032948195783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96-4FB7-A7A5-ABBAA5D98A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0.8175836416965897</c:v>
                </c:pt>
                <c:pt idx="1">
                  <c:v>1.3490339778286767E-2</c:v>
                </c:pt>
                <c:pt idx="2">
                  <c:v>2.1848816836872377E-2</c:v>
                </c:pt>
                <c:pt idx="3">
                  <c:v>0.15739171275715491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96-4FB7-A7A5-ABBAA5D98A56}"/>
            </c:ext>
          </c:extLst>
        </c:ser>
        <c:dLbls/>
        <c:gapWidth val="182"/>
        <c:axId val="27844992"/>
        <c:axId val="27847296"/>
      </c:barChart>
      <c:catAx>
        <c:axId val="27844992"/>
        <c:scaling>
          <c:orientation val="minMax"/>
        </c:scaling>
        <c:delete val="1"/>
        <c:axPos val="l"/>
        <c:numFmt formatCode="General" sourceLinked="1"/>
        <c:tickLblPos val="nextTo"/>
        <c:crossAx val="27847296"/>
        <c:crosses val="autoZero"/>
        <c:auto val="1"/>
        <c:lblAlgn val="ctr"/>
        <c:lblOffset val="100"/>
      </c:catAx>
      <c:valAx>
        <c:axId val="27847296"/>
        <c:scaling>
          <c:orientation val="minMax"/>
        </c:scaling>
        <c:delete val="1"/>
        <c:axPos val="b"/>
        <c:numFmt formatCode="0%" sourceLinked="1"/>
        <c:tickLblPos val="nextTo"/>
        <c:crossAx val="2784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9343245505847491"/>
          <c:y val="0"/>
          <c:w val="0.4257958581631338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97-4981-AD1B-BF6007309A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0.8863876790848646</c:v>
                </c:pt>
                <c:pt idx="1">
                  <c:v>1.4659805649821193E-2</c:v>
                </c:pt>
                <c:pt idx="2">
                  <c:v>1.585023327415969E-2</c:v>
                </c:pt>
                <c:pt idx="3">
                  <c:v>8.5105186426784385E-2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97-4981-AD1B-BF6007309A5A}"/>
            </c:ext>
          </c:extLst>
        </c:ser>
        <c:dLbls/>
        <c:gapWidth val="182"/>
        <c:axId val="136084480"/>
        <c:axId val="139773824"/>
      </c:barChart>
      <c:catAx>
        <c:axId val="136084480"/>
        <c:scaling>
          <c:orientation val="minMax"/>
        </c:scaling>
        <c:delete val="1"/>
        <c:axPos val="l"/>
        <c:numFmt formatCode="General" sourceLinked="1"/>
        <c:tickLblPos val="nextTo"/>
        <c:crossAx val="139773824"/>
        <c:crosses val="autoZero"/>
        <c:auto val="1"/>
        <c:lblAlgn val="ctr"/>
        <c:lblOffset val="100"/>
      </c:catAx>
      <c:valAx>
        <c:axId val="139773824"/>
        <c:scaling>
          <c:orientation val="minMax"/>
        </c:scaling>
        <c:delete val="1"/>
        <c:axPos val="b"/>
        <c:numFmt formatCode="0%" sourceLinked="1"/>
        <c:tickLblPos val="nextTo"/>
        <c:crossAx val="13608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9.7731186397497671E-2"/>
          <c:y val="0"/>
          <c:w val="0.40483745268314414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A8-4212-A55E-5E287EB38F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BD392F"/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Jamais</c:v>
                </c:pt>
                <c:pt idx="1">
                  <c:v>Autres</c:v>
                </c:pt>
                <c:pt idx="2">
                  <c:v>Difficultés de compréhension du mode de consommation</c:v>
                </c:pt>
                <c:pt idx="3">
                  <c:v>Mauvaise réaction aux médicaments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0.80965050295039742</c:v>
                </c:pt>
                <c:pt idx="1">
                  <c:v>1.0546821136736474E-2</c:v>
                </c:pt>
                <c:pt idx="2">
                  <c:v>2.2421163589634838E-2</c:v>
                </c:pt>
                <c:pt idx="3">
                  <c:v>0.16193179366664634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A8-4212-A55E-5E287EB38FF7}"/>
            </c:ext>
          </c:extLst>
        </c:ser>
        <c:dLbls/>
        <c:gapWidth val="182"/>
        <c:axId val="141362304"/>
        <c:axId val="141364224"/>
      </c:barChart>
      <c:catAx>
        <c:axId val="141362304"/>
        <c:scaling>
          <c:orientation val="minMax"/>
        </c:scaling>
        <c:delete val="1"/>
        <c:axPos val="l"/>
        <c:numFmt formatCode="General" sourceLinked="1"/>
        <c:tickLblPos val="nextTo"/>
        <c:crossAx val="141364224"/>
        <c:crosses val="autoZero"/>
        <c:auto val="1"/>
        <c:lblAlgn val="ctr"/>
        <c:lblOffset val="100"/>
      </c:catAx>
      <c:valAx>
        <c:axId val="141364224"/>
        <c:scaling>
          <c:orientation val="minMax"/>
        </c:scaling>
        <c:delete val="1"/>
        <c:axPos val="b"/>
        <c:numFmt formatCode="0%" sourceLinked="1"/>
        <c:tickLblPos val="nextTo"/>
        <c:crossAx val="14136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31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3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98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98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9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2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.svg"/><Relationship Id="rId1" Type="http://schemas.openxmlformats.org/officeDocument/2006/relationships/image" Target="../media/image201.png"/><Relationship Id="rId6" Type="http://schemas.openxmlformats.org/officeDocument/2006/relationships/image" Target="../media/image25.svg"/><Relationship Id="rId5" Type="http://schemas.openxmlformats.org/officeDocument/2006/relationships/image" Target="../media/image221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5788A-069C-4301-AFA7-1BDFFE731B2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2E1C13E-9A51-4C7D-B0E6-214097615840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100" b="1" dirty="0">
              <a:solidFill>
                <a:srgbClr val="BD392F"/>
              </a:solidFill>
              <a:latin typeface="Trebuchet MS" panose="020B0603020202020204" pitchFamily="34" charset="0"/>
            </a:rPr>
            <a:t>18- 29 ans</a:t>
          </a:r>
        </a:p>
      </dgm:t>
    </dgm:pt>
    <dgm:pt modelId="{EA69861A-18E3-458D-94BA-673FFEDC2745}" type="sibTrans" cxnId="{C7DD546A-A6DA-454D-9ADE-15BA9CD97C65}">
      <dgm:prSet/>
      <dgm:spPr/>
      <dgm:t>
        <a:bodyPr/>
        <a:lstStyle/>
        <a:p>
          <a:endParaRPr lang="fr-FR" sz="3200"/>
        </a:p>
      </dgm:t>
    </dgm:pt>
    <dgm:pt modelId="{36922846-0AB3-4AB6-BEAA-EA95F3B36A61}" type="parTrans" cxnId="{C7DD546A-A6DA-454D-9ADE-15BA9CD97C65}">
      <dgm:prSet/>
      <dgm:spPr/>
      <dgm:t>
        <a:bodyPr/>
        <a:lstStyle/>
        <a:p>
          <a:endParaRPr lang="fr-FR" sz="3200"/>
        </a:p>
      </dgm:t>
    </dgm:pt>
    <dgm:pt modelId="{2331389D-E27D-4FF8-8F84-E9030180C1CB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200" b="1" dirty="0">
              <a:solidFill>
                <a:srgbClr val="BD392F"/>
              </a:solidFill>
            </a:rPr>
            <a:t>30- 39 ans</a:t>
          </a:r>
        </a:p>
      </dgm:t>
    </dgm:pt>
    <dgm:pt modelId="{46195C14-8CA4-4CD8-AA1C-D2DF1A03EEF1}" type="sibTrans" cxnId="{9C24FCDC-0776-4F07-A0E1-62897943B714}">
      <dgm:prSet/>
      <dgm:spPr/>
      <dgm:t>
        <a:bodyPr/>
        <a:lstStyle/>
        <a:p>
          <a:endParaRPr lang="fr-FR" sz="3200"/>
        </a:p>
      </dgm:t>
    </dgm:pt>
    <dgm:pt modelId="{2F79E918-A2DC-48EC-800A-6A8DE01567D5}" type="parTrans" cxnId="{9C24FCDC-0776-4F07-A0E1-62897943B714}">
      <dgm:prSet/>
      <dgm:spPr/>
      <dgm:t>
        <a:bodyPr/>
        <a:lstStyle/>
        <a:p>
          <a:endParaRPr lang="fr-FR" sz="3200"/>
        </a:p>
      </dgm:t>
    </dgm:pt>
    <dgm:pt modelId="{BA8B906A-EDD1-4509-B5F5-5A19838985F5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200" b="1" dirty="0">
              <a:solidFill>
                <a:srgbClr val="BD392F"/>
              </a:solidFill>
            </a:rPr>
            <a:t>40- 49 ans</a:t>
          </a:r>
        </a:p>
      </dgm:t>
    </dgm:pt>
    <dgm:pt modelId="{E6DD96D5-997F-4272-80DD-FCF085EF6303}" type="sibTrans" cxnId="{9C1CB5AF-EB59-4C91-8B22-1560830CEE31}">
      <dgm:prSet/>
      <dgm:spPr/>
      <dgm:t>
        <a:bodyPr/>
        <a:lstStyle/>
        <a:p>
          <a:endParaRPr lang="fr-FR" sz="3200"/>
        </a:p>
      </dgm:t>
    </dgm:pt>
    <dgm:pt modelId="{33AA215C-037D-419B-AF0A-8C57E79A031D}" type="parTrans" cxnId="{9C1CB5AF-EB59-4C91-8B22-1560830CEE31}">
      <dgm:prSet/>
      <dgm:spPr/>
      <dgm:t>
        <a:bodyPr/>
        <a:lstStyle/>
        <a:p>
          <a:endParaRPr lang="fr-FR" sz="3200"/>
        </a:p>
      </dgm:t>
    </dgm:pt>
    <dgm:pt modelId="{940DCC58-7B29-4D3C-AA22-09982F5A3AB4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200" b="1" dirty="0">
              <a:solidFill>
                <a:srgbClr val="BD392F"/>
              </a:solidFill>
            </a:rPr>
            <a:t>50- 59 ans</a:t>
          </a:r>
        </a:p>
      </dgm:t>
    </dgm:pt>
    <dgm:pt modelId="{BE42E6F2-6AC7-4C94-BDFC-157C7712BDBF}" type="sibTrans" cxnId="{59687CAD-CDCC-49CC-A2AB-CDA025600472}">
      <dgm:prSet/>
      <dgm:spPr/>
      <dgm:t>
        <a:bodyPr/>
        <a:lstStyle/>
        <a:p>
          <a:endParaRPr lang="fr-FR" sz="3200"/>
        </a:p>
      </dgm:t>
    </dgm:pt>
    <dgm:pt modelId="{237ABB73-582A-4FFA-A8CD-08602D12A270}" type="parTrans" cxnId="{59687CAD-CDCC-49CC-A2AB-CDA025600472}">
      <dgm:prSet/>
      <dgm:spPr/>
      <dgm:t>
        <a:bodyPr/>
        <a:lstStyle/>
        <a:p>
          <a:endParaRPr lang="fr-FR" sz="3200"/>
        </a:p>
      </dgm:t>
    </dgm:pt>
    <dgm:pt modelId="{EA461CCE-85DC-43A6-8674-FAE78FF03CBB}">
      <dgm:prSet custT="1"/>
      <dgm:spPr>
        <a:noFill/>
        <a:ln>
          <a:noFill/>
        </a:ln>
      </dgm:spPr>
      <dgm:t>
        <a:bodyPr/>
        <a:lstStyle/>
        <a:p>
          <a:r>
            <a:rPr lang="fr-FR" sz="1200" b="1" dirty="0">
              <a:solidFill>
                <a:srgbClr val="BD392F"/>
              </a:solidFill>
            </a:rPr>
            <a:t>60 et plus</a:t>
          </a:r>
        </a:p>
      </dgm:t>
    </dgm:pt>
    <dgm:pt modelId="{E0668DAA-7A0B-4176-8179-4E8B39606207}" type="sibTrans" cxnId="{093DBA33-2FD1-425D-98D2-A8A157A90906}">
      <dgm:prSet/>
      <dgm:spPr/>
      <dgm:t>
        <a:bodyPr/>
        <a:lstStyle/>
        <a:p>
          <a:endParaRPr lang="fr-FR" sz="3200"/>
        </a:p>
      </dgm:t>
    </dgm:pt>
    <dgm:pt modelId="{12FE5F40-E9A5-4A78-A460-7105D40F484E}" type="parTrans" cxnId="{093DBA33-2FD1-425D-98D2-A8A157A90906}">
      <dgm:prSet/>
      <dgm:spPr/>
      <dgm:t>
        <a:bodyPr/>
        <a:lstStyle/>
        <a:p>
          <a:endParaRPr lang="fr-FR" sz="3200"/>
        </a:p>
      </dgm:t>
    </dgm:pt>
    <dgm:pt modelId="{6007F1F7-E581-4985-B5FB-6E596CC127D1}" type="pres">
      <dgm:prSet presAssocID="{48D5788A-069C-4301-AFA7-1BDFFE731B2A}" presName="compositeShape" presStyleCnt="0">
        <dgm:presLayoutVars>
          <dgm:dir/>
          <dgm:resizeHandles/>
        </dgm:presLayoutVars>
      </dgm:prSet>
      <dgm:spPr/>
    </dgm:pt>
    <dgm:pt modelId="{98C40F11-DD16-4A33-8EAB-F9C1932B9DDC}" type="pres">
      <dgm:prSet presAssocID="{48D5788A-069C-4301-AFA7-1BDFFE731B2A}" presName="pyramid" presStyleLbl="node1" presStyleIdx="0" presStyleCnt="1" custScaleX="142792"/>
      <dgm:spPr>
        <a:solidFill>
          <a:srgbClr val="FFC000">
            <a:alpha val="58000"/>
          </a:srgbClr>
        </a:solidFill>
      </dgm:spPr>
    </dgm:pt>
    <dgm:pt modelId="{D5382159-8728-459F-9784-0865CCE5D82B}" type="pres">
      <dgm:prSet presAssocID="{48D5788A-069C-4301-AFA7-1BDFFE731B2A}" presName="theList" presStyleCnt="0"/>
      <dgm:spPr/>
    </dgm:pt>
    <dgm:pt modelId="{F933751C-5D80-4154-A01E-400C8FB12148}" type="pres">
      <dgm:prSet presAssocID="{52E1C13E-9A51-4C7D-B0E6-214097615840}" presName="aNode" presStyleLbl="fgAcc1" presStyleIdx="0" presStyleCnt="5" custLinFactY="8436" custLinFactNeighborX="-8978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BC1749-8EEA-41A7-B9E7-5426866CE86E}" type="pres">
      <dgm:prSet presAssocID="{52E1C13E-9A51-4C7D-B0E6-214097615840}" presName="aSpace" presStyleCnt="0"/>
      <dgm:spPr/>
    </dgm:pt>
    <dgm:pt modelId="{539E99CA-180B-4FD4-86F0-479709E94846}" type="pres">
      <dgm:prSet presAssocID="{2331389D-E27D-4FF8-8F84-E9030180C1CB}" presName="aNode" presStyleLbl="fgAcc1" presStyleIdx="1" presStyleCnt="5" custLinFactY="2737" custLinFactNeighborX="-8978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87ED29-6039-49AB-BA08-3DB45F982C1E}" type="pres">
      <dgm:prSet presAssocID="{2331389D-E27D-4FF8-8F84-E9030180C1CB}" presName="aSpace" presStyleCnt="0"/>
      <dgm:spPr/>
    </dgm:pt>
    <dgm:pt modelId="{663267F1-5308-4E37-9C7D-6B79016646EA}" type="pres">
      <dgm:prSet presAssocID="{BA8B906A-EDD1-4509-B5F5-5A19838985F5}" presName="aNode" presStyleLbl="fgAcc1" presStyleIdx="2" presStyleCnt="5" custLinFactY="10802" custLinFactNeighborX="-8978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0287E3-DC60-4226-A951-4C99D52048C7}" type="pres">
      <dgm:prSet presAssocID="{BA8B906A-EDD1-4509-B5F5-5A19838985F5}" presName="aSpace" presStyleCnt="0"/>
      <dgm:spPr/>
    </dgm:pt>
    <dgm:pt modelId="{94272584-7DBB-4D0D-B541-3055108E976D}" type="pres">
      <dgm:prSet presAssocID="{940DCC58-7B29-4D3C-AA22-09982F5A3AB4}" presName="aNode" presStyleLbl="fgAcc1" presStyleIdx="3" presStyleCnt="5" custLinFactY="10026" custLinFactNeighborX="-8978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CA4634-DC70-4215-80FE-46EF293A9E80}" type="pres">
      <dgm:prSet presAssocID="{940DCC58-7B29-4D3C-AA22-09982F5A3AB4}" presName="aSpace" presStyleCnt="0"/>
      <dgm:spPr/>
    </dgm:pt>
    <dgm:pt modelId="{4EBD3466-F759-4036-8F31-B4BEA51EBE32}" type="pres">
      <dgm:prSet presAssocID="{EA461CCE-85DC-43A6-8674-FAE78FF03CBB}" presName="aNode" presStyleLbl="fgAcc1" presStyleIdx="4" presStyleCnt="5" custLinFactY="32646" custLinFactNeighborX="-88408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9D7A61-BD0E-404A-8182-499229CF6263}" type="pres">
      <dgm:prSet presAssocID="{EA461CCE-85DC-43A6-8674-FAE78FF03CBB}" presName="aSpace" presStyleCnt="0"/>
      <dgm:spPr/>
    </dgm:pt>
  </dgm:ptLst>
  <dgm:cxnLst>
    <dgm:cxn modelId="{6CAEF402-CDC1-4730-B83C-DA5151F7A808}" type="presOf" srcId="{BA8B906A-EDD1-4509-B5F5-5A19838985F5}" destId="{663267F1-5308-4E37-9C7D-6B79016646EA}" srcOrd="0" destOrd="0" presId="urn:microsoft.com/office/officeart/2005/8/layout/pyramid2"/>
    <dgm:cxn modelId="{9C24FCDC-0776-4F07-A0E1-62897943B714}" srcId="{48D5788A-069C-4301-AFA7-1BDFFE731B2A}" destId="{2331389D-E27D-4FF8-8F84-E9030180C1CB}" srcOrd="1" destOrd="0" parTransId="{2F79E918-A2DC-48EC-800A-6A8DE01567D5}" sibTransId="{46195C14-8CA4-4CD8-AA1C-D2DF1A03EEF1}"/>
    <dgm:cxn modelId="{9C1CB5AF-EB59-4C91-8B22-1560830CEE31}" srcId="{48D5788A-069C-4301-AFA7-1BDFFE731B2A}" destId="{BA8B906A-EDD1-4509-B5F5-5A19838985F5}" srcOrd="2" destOrd="0" parTransId="{33AA215C-037D-419B-AF0A-8C57E79A031D}" sibTransId="{E6DD96D5-997F-4272-80DD-FCF085EF6303}"/>
    <dgm:cxn modelId="{C353FAA8-D9B9-4D9E-9EA6-8D1A4D4D2B6A}" type="presOf" srcId="{940DCC58-7B29-4D3C-AA22-09982F5A3AB4}" destId="{94272584-7DBB-4D0D-B541-3055108E976D}" srcOrd="0" destOrd="0" presId="urn:microsoft.com/office/officeart/2005/8/layout/pyramid2"/>
    <dgm:cxn modelId="{A2A5B94E-84BB-4559-B8C9-451FCE8B3F00}" type="presOf" srcId="{48D5788A-069C-4301-AFA7-1BDFFE731B2A}" destId="{6007F1F7-E581-4985-B5FB-6E596CC127D1}" srcOrd="0" destOrd="0" presId="urn:microsoft.com/office/officeart/2005/8/layout/pyramid2"/>
    <dgm:cxn modelId="{C7DD546A-A6DA-454D-9ADE-15BA9CD97C65}" srcId="{48D5788A-069C-4301-AFA7-1BDFFE731B2A}" destId="{52E1C13E-9A51-4C7D-B0E6-214097615840}" srcOrd="0" destOrd="0" parTransId="{36922846-0AB3-4AB6-BEAA-EA95F3B36A61}" sibTransId="{EA69861A-18E3-458D-94BA-673FFEDC2745}"/>
    <dgm:cxn modelId="{4249EDD4-F91F-4446-8C6B-7AF3D69DE2B3}" type="presOf" srcId="{EA461CCE-85DC-43A6-8674-FAE78FF03CBB}" destId="{4EBD3466-F759-4036-8F31-B4BEA51EBE32}" srcOrd="0" destOrd="0" presId="urn:microsoft.com/office/officeart/2005/8/layout/pyramid2"/>
    <dgm:cxn modelId="{59687CAD-CDCC-49CC-A2AB-CDA025600472}" srcId="{48D5788A-069C-4301-AFA7-1BDFFE731B2A}" destId="{940DCC58-7B29-4D3C-AA22-09982F5A3AB4}" srcOrd="3" destOrd="0" parTransId="{237ABB73-582A-4FFA-A8CD-08602D12A270}" sibTransId="{BE42E6F2-6AC7-4C94-BDFC-157C7712BDBF}"/>
    <dgm:cxn modelId="{093DBA33-2FD1-425D-98D2-A8A157A90906}" srcId="{48D5788A-069C-4301-AFA7-1BDFFE731B2A}" destId="{EA461CCE-85DC-43A6-8674-FAE78FF03CBB}" srcOrd="4" destOrd="0" parTransId="{12FE5F40-E9A5-4A78-A460-7105D40F484E}" sibTransId="{E0668DAA-7A0B-4176-8179-4E8B39606207}"/>
    <dgm:cxn modelId="{2C0E35E9-F5B8-4189-86CF-81B98970AD57}" type="presOf" srcId="{2331389D-E27D-4FF8-8F84-E9030180C1CB}" destId="{539E99CA-180B-4FD4-86F0-479709E94846}" srcOrd="0" destOrd="0" presId="urn:microsoft.com/office/officeart/2005/8/layout/pyramid2"/>
    <dgm:cxn modelId="{C5392E74-BA8E-4A15-A410-EEB5B8B3F7E7}" type="presOf" srcId="{52E1C13E-9A51-4C7D-B0E6-214097615840}" destId="{F933751C-5D80-4154-A01E-400C8FB12148}" srcOrd="0" destOrd="0" presId="urn:microsoft.com/office/officeart/2005/8/layout/pyramid2"/>
    <dgm:cxn modelId="{AC74624B-D785-4B4D-B5F3-D5492C819C6E}" type="presParOf" srcId="{6007F1F7-E581-4985-B5FB-6E596CC127D1}" destId="{98C40F11-DD16-4A33-8EAB-F9C1932B9DDC}" srcOrd="0" destOrd="0" presId="urn:microsoft.com/office/officeart/2005/8/layout/pyramid2"/>
    <dgm:cxn modelId="{D7EC2602-04BC-418E-941C-20B00980636B}" type="presParOf" srcId="{6007F1F7-E581-4985-B5FB-6E596CC127D1}" destId="{D5382159-8728-459F-9784-0865CCE5D82B}" srcOrd="1" destOrd="0" presId="urn:microsoft.com/office/officeart/2005/8/layout/pyramid2"/>
    <dgm:cxn modelId="{4D3B3991-DCD7-47A2-98B3-FE936FC81255}" type="presParOf" srcId="{D5382159-8728-459F-9784-0865CCE5D82B}" destId="{F933751C-5D80-4154-A01E-400C8FB12148}" srcOrd="0" destOrd="0" presId="urn:microsoft.com/office/officeart/2005/8/layout/pyramid2"/>
    <dgm:cxn modelId="{B7D261B3-AA01-48E5-808B-F6EC54ABA7B3}" type="presParOf" srcId="{D5382159-8728-459F-9784-0865CCE5D82B}" destId="{ECBC1749-8EEA-41A7-B9E7-5426866CE86E}" srcOrd="1" destOrd="0" presId="urn:microsoft.com/office/officeart/2005/8/layout/pyramid2"/>
    <dgm:cxn modelId="{C3E69B07-8D86-420C-9600-C2804EC1FA62}" type="presParOf" srcId="{D5382159-8728-459F-9784-0865CCE5D82B}" destId="{539E99CA-180B-4FD4-86F0-479709E94846}" srcOrd="2" destOrd="0" presId="urn:microsoft.com/office/officeart/2005/8/layout/pyramid2"/>
    <dgm:cxn modelId="{F4685DBC-6E8C-4A3E-BF27-217A7098311C}" type="presParOf" srcId="{D5382159-8728-459F-9784-0865CCE5D82B}" destId="{4587ED29-6039-49AB-BA08-3DB45F982C1E}" srcOrd="3" destOrd="0" presId="urn:microsoft.com/office/officeart/2005/8/layout/pyramid2"/>
    <dgm:cxn modelId="{EAB53BA0-46B3-4E2B-89DB-6E13B6E5FC74}" type="presParOf" srcId="{D5382159-8728-459F-9784-0865CCE5D82B}" destId="{663267F1-5308-4E37-9C7D-6B79016646EA}" srcOrd="4" destOrd="0" presId="urn:microsoft.com/office/officeart/2005/8/layout/pyramid2"/>
    <dgm:cxn modelId="{6C85392D-75B2-46DD-BFC6-0E94A812E6B4}" type="presParOf" srcId="{D5382159-8728-459F-9784-0865CCE5D82B}" destId="{070287E3-DC60-4226-A951-4C99D52048C7}" srcOrd="5" destOrd="0" presId="urn:microsoft.com/office/officeart/2005/8/layout/pyramid2"/>
    <dgm:cxn modelId="{C9EA8B73-1472-4FE1-8723-4A3E3AF72F1B}" type="presParOf" srcId="{D5382159-8728-459F-9784-0865CCE5D82B}" destId="{94272584-7DBB-4D0D-B541-3055108E976D}" srcOrd="6" destOrd="0" presId="urn:microsoft.com/office/officeart/2005/8/layout/pyramid2"/>
    <dgm:cxn modelId="{6F5E6105-15D6-4501-A685-E70470226286}" type="presParOf" srcId="{D5382159-8728-459F-9784-0865CCE5D82B}" destId="{EBCA4634-DC70-4215-80FE-46EF293A9E80}" srcOrd="7" destOrd="0" presId="urn:microsoft.com/office/officeart/2005/8/layout/pyramid2"/>
    <dgm:cxn modelId="{E31CEF7A-918C-4BE0-8D02-3F689DE248C3}" type="presParOf" srcId="{D5382159-8728-459F-9784-0865CCE5D82B}" destId="{4EBD3466-F759-4036-8F31-B4BEA51EBE32}" srcOrd="8" destOrd="0" presId="urn:microsoft.com/office/officeart/2005/8/layout/pyramid2"/>
    <dgm:cxn modelId="{E0902829-4F58-4C49-BC5F-B59404DF1DC4}" type="presParOf" srcId="{D5382159-8728-459F-9784-0865CCE5D82B}" destId="{9A9D7A61-BD0E-404A-8182-499229CF626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34C28-EB96-45FE-B40E-5733FD7989DC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C2D73346-DD06-4F2F-AC7B-EC2BAC8861C4}">
      <dgm:prSet phldrT="[Texte]" custT="1"/>
      <dgm:spPr/>
      <dgm:t>
        <a:bodyPr/>
        <a:lstStyle/>
        <a:p>
          <a:r>
            <a:rPr lang="fr-FR" sz="1050" dirty="0">
              <a:latin typeface="Trebuchet MS" panose="020B0603020202020204" pitchFamily="34" charset="0"/>
            </a:rPr>
            <a:t>Nombre moyen d'actifs dans le ménage </a:t>
          </a:r>
        </a:p>
      </dgm:t>
    </dgm:pt>
    <dgm:pt modelId="{9E9380FD-8FA6-4094-869E-647D87DDD30C}" type="parTrans" cxnId="{D983B40A-E5A8-4716-A708-EB8FCD636493}">
      <dgm:prSet/>
      <dgm:spPr/>
      <dgm:t>
        <a:bodyPr/>
        <a:lstStyle/>
        <a:p>
          <a:endParaRPr lang="fr-FR"/>
        </a:p>
      </dgm:t>
    </dgm:pt>
    <dgm:pt modelId="{4899A4A1-5057-4733-8435-9F7F7251E66C}" type="sibTrans" cxnId="{D983B40A-E5A8-4716-A708-EB8FCD636493}">
      <dgm:prSet/>
      <dgm:spPr/>
      <dgm:t>
        <a:bodyPr/>
        <a:lstStyle/>
        <a:p>
          <a:endParaRPr lang="fr-FR"/>
        </a:p>
      </dgm:t>
    </dgm:pt>
    <dgm:pt modelId="{0F1F2CC0-05CB-40C1-A699-14679F9BBD74}">
      <dgm:prSet phldrT="[Texte]"/>
      <dgm:spPr/>
      <dgm:t>
        <a:bodyPr/>
        <a:lstStyle/>
        <a:p>
          <a:pPr algn="l"/>
          <a:r>
            <a:rPr lang="fr-FR" dirty="0">
              <a:latin typeface="Trebuchet MS" panose="020B0603020202020204" pitchFamily="34" charset="0"/>
            </a:rPr>
            <a:t>Nombre moyen d'inactifs dans le ménage </a:t>
          </a:r>
        </a:p>
      </dgm:t>
    </dgm:pt>
    <dgm:pt modelId="{3CB67043-F0F8-49CE-B474-B7C82854B71E}" type="parTrans" cxnId="{B998E971-3DA7-4E86-8640-7F2120B68C63}">
      <dgm:prSet/>
      <dgm:spPr/>
      <dgm:t>
        <a:bodyPr/>
        <a:lstStyle/>
        <a:p>
          <a:endParaRPr lang="fr-FR"/>
        </a:p>
      </dgm:t>
    </dgm:pt>
    <dgm:pt modelId="{1A6057D7-8C14-4DB8-AE58-3851C7D9104E}" type="sibTrans" cxnId="{B998E971-3DA7-4E86-8640-7F2120B68C63}">
      <dgm:prSet/>
      <dgm:spPr/>
      <dgm:t>
        <a:bodyPr/>
        <a:lstStyle/>
        <a:p>
          <a:endParaRPr lang="fr-FR"/>
        </a:p>
      </dgm:t>
    </dgm:pt>
    <dgm:pt modelId="{35072FBF-4671-4E15-9705-5BF61B44ADFC}">
      <dgm:prSet phldrT="[Texte]"/>
      <dgm:spPr/>
      <dgm:t>
        <a:bodyPr/>
        <a:lstStyle/>
        <a:p>
          <a:r>
            <a:rPr lang="fr-FR" dirty="0">
              <a:latin typeface="Trebuchet MS" panose="020B0603020202020204" pitchFamily="34" charset="0"/>
            </a:rPr>
            <a:t>Nombre total de personnes (Moyenne)</a:t>
          </a:r>
        </a:p>
      </dgm:t>
    </dgm:pt>
    <dgm:pt modelId="{8D5E231A-8922-4948-971B-D20BEDA5DC12}" type="parTrans" cxnId="{60E8F365-81E0-45B4-A10C-91E1298BEB6E}">
      <dgm:prSet/>
      <dgm:spPr/>
      <dgm:t>
        <a:bodyPr/>
        <a:lstStyle/>
        <a:p>
          <a:endParaRPr lang="fr-FR"/>
        </a:p>
      </dgm:t>
    </dgm:pt>
    <dgm:pt modelId="{44382D3F-B494-4498-AB72-22FED92E7226}" type="sibTrans" cxnId="{60E8F365-81E0-45B4-A10C-91E1298BEB6E}">
      <dgm:prSet/>
      <dgm:spPr/>
      <dgm:t>
        <a:bodyPr/>
        <a:lstStyle/>
        <a:p>
          <a:endParaRPr lang="fr-FR"/>
        </a:p>
      </dgm:t>
    </dgm:pt>
    <dgm:pt modelId="{3D541B18-3F94-45A8-942D-176DA322AED5}" type="pres">
      <dgm:prSet presAssocID="{17C34C28-EB96-45FE-B40E-5733FD7989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AD9F6C-4103-4BB9-B419-ADA57B38D9A9}" type="pres">
      <dgm:prSet presAssocID="{C2D73346-DD06-4F2F-AC7B-EC2BAC8861C4}" presName="composite" presStyleCnt="0"/>
      <dgm:spPr/>
    </dgm:pt>
    <dgm:pt modelId="{57C71AF3-E135-4CF5-A93B-E0A18164E5B7}" type="pres">
      <dgm:prSet presAssocID="{C2D73346-DD06-4F2F-AC7B-EC2BAC8861C4}" presName="rect1" presStyleLbl="trAlignAcc1" presStyleIdx="0" presStyleCnt="3" custScaleX="63452" custScaleY="36074" custLinFactNeighborX="-12031" custLinFactNeighborY="671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EF6D6D-0633-4400-AFE4-22BDF4903D33}" type="pres">
      <dgm:prSet presAssocID="{C2D73346-DD06-4F2F-AC7B-EC2BAC8861C4}" presName="rect2" presStyleLbl="fgImgPlace1" presStyleIdx="0" presStyleCnt="3" custScaleX="49769" custScaleY="32005" custLinFactNeighborX="30166" custLinFactNeighborY="8273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xmlns="" id="0" name="" descr="Marcher"/>
        </a:ext>
      </dgm:extLst>
    </dgm:pt>
    <dgm:pt modelId="{AB92CB93-EB23-4050-A286-7A094923D211}" type="pres">
      <dgm:prSet presAssocID="{4899A4A1-5057-4733-8435-9F7F7251E66C}" presName="sibTrans" presStyleCnt="0"/>
      <dgm:spPr/>
    </dgm:pt>
    <dgm:pt modelId="{DFD3BF2E-B8A3-4D6D-8E81-163B355497C6}" type="pres">
      <dgm:prSet presAssocID="{0F1F2CC0-05CB-40C1-A699-14679F9BBD74}" presName="composite" presStyleCnt="0"/>
      <dgm:spPr/>
    </dgm:pt>
    <dgm:pt modelId="{4F4BBAB4-BC2D-4834-893D-A8DCA52C19DA}" type="pres">
      <dgm:prSet presAssocID="{0F1F2CC0-05CB-40C1-A699-14679F9BBD74}" presName="rect1" presStyleLbl="trAlignAcc1" presStyleIdx="1" presStyleCnt="3" custScaleX="59633" custScaleY="40634" custLinFactNeighborX="-19916" custLinFactNeighborY="700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E4907C-2A29-4FAF-98DB-8D6CA31D42B1}" type="pres">
      <dgm:prSet presAssocID="{0F1F2CC0-05CB-40C1-A699-14679F9BBD74}" presName="rect2" presStyleLbl="fgImgPlace1" presStyleIdx="1" presStyleCnt="3" custScaleX="59716" custScaleY="31273" custLinFactNeighborX="-6074" custLinFactNeighborY="8248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xmlns="" id="0" name="" descr="Homme"/>
        </a:ext>
      </dgm:extLst>
    </dgm:pt>
    <dgm:pt modelId="{82143778-8181-418E-B619-9330DFC2A7F2}" type="pres">
      <dgm:prSet presAssocID="{1A6057D7-8C14-4DB8-AE58-3851C7D9104E}" presName="sibTrans" presStyleCnt="0"/>
      <dgm:spPr/>
    </dgm:pt>
    <dgm:pt modelId="{20529EE8-72D1-4641-8C7B-29C6F243529A}" type="pres">
      <dgm:prSet presAssocID="{35072FBF-4671-4E15-9705-5BF61B44ADFC}" presName="composite" presStyleCnt="0"/>
      <dgm:spPr/>
    </dgm:pt>
    <dgm:pt modelId="{259004A8-86D9-435D-9F90-6F1E751C945F}" type="pres">
      <dgm:prSet presAssocID="{35072FBF-4671-4E15-9705-5BF61B44ADFC}" presName="rect1" presStyleLbl="trAlignAcc1" presStyleIdx="2" presStyleCnt="3" custScaleX="89158" custScaleY="43714" custLinFactY="-5921" custLinFactNeighborX="-2467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2677EF-1F34-4A14-910B-AC366E39EBB3}" type="pres">
      <dgm:prSet presAssocID="{35072FBF-4671-4E15-9705-5BF61B44ADFC}" presName="rect2" presStyleLbl="fgImgPlace1" presStyleIdx="2" presStyleCnt="3" custScaleX="81191" custScaleY="72321" custLinFactY="-14604" custLinFactNeighborX="-84291" custLinFactNeighborY="-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xmlns="" id="0" name="" descr="Utilisateurs"/>
        </a:ext>
      </dgm:extLst>
    </dgm:pt>
  </dgm:ptLst>
  <dgm:cxnLst>
    <dgm:cxn modelId="{F708D86E-6733-4470-AC8F-CB44D537FE45}" type="presOf" srcId="{C2D73346-DD06-4F2F-AC7B-EC2BAC8861C4}" destId="{57C71AF3-E135-4CF5-A93B-E0A18164E5B7}" srcOrd="0" destOrd="0" presId="urn:microsoft.com/office/officeart/2008/layout/PictureStrips"/>
    <dgm:cxn modelId="{19789BDE-9EA3-43D3-8190-4E07BBC37401}" type="presOf" srcId="{0F1F2CC0-05CB-40C1-A699-14679F9BBD74}" destId="{4F4BBAB4-BC2D-4834-893D-A8DCA52C19DA}" srcOrd="0" destOrd="0" presId="urn:microsoft.com/office/officeart/2008/layout/PictureStrips"/>
    <dgm:cxn modelId="{60E8F365-81E0-45B4-A10C-91E1298BEB6E}" srcId="{17C34C28-EB96-45FE-B40E-5733FD7989DC}" destId="{35072FBF-4671-4E15-9705-5BF61B44ADFC}" srcOrd="2" destOrd="0" parTransId="{8D5E231A-8922-4948-971B-D20BEDA5DC12}" sibTransId="{44382D3F-B494-4498-AB72-22FED92E7226}"/>
    <dgm:cxn modelId="{5B31C475-FD9C-46F4-A870-652281938F43}" type="presOf" srcId="{17C34C28-EB96-45FE-B40E-5733FD7989DC}" destId="{3D541B18-3F94-45A8-942D-176DA322AED5}" srcOrd="0" destOrd="0" presId="urn:microsoft.com/office/officeart/2008/layout/PictureStrips"/>
    <dgm:cxn modelId="{E5E6CEFD-5DD0-4C10-ACF8-3083E823836A}" type="presOf" srcId="{35072FBF-4671-4E15-9705-5BF61B44ADFC}" destId="{259004A8-86D9-435D-9F90-6F1E751C945F}" srcOrd="0" destOrd="0" presId="urn:microsoft.com/office/officeart/2008/layout/PictureStrips"/>
    <dgm:cxn modelId="{D983B40A-E5A8-4716-A708-EB8FCD636493}" srcId="{17C34C28-EB96-45FE-B40E-5733FD7989DC}" destId="{C2D73346-DD06-4F2F-AC7B-EC2BAC8861C4}" srcOrd="0" destOrd="0" parTransId="{9E9380FD-8FA6-4094-869E-647D87DDD30C}" sibTransId="{4899A4A1-5057-4733-8435-9F7F7251E66C}"/>
    <dgm:cxn modelId="{B998E971-3DA7-4E86-8640-7F2120B68C63}" srcId="{17C34C28-EB96-45FE-B40E-5733FD7989DC}" destId="{0F1F2CC0-05CB-40C1-A699-14679F9BBD74}" srcOrd="1" destOrd="0" parTransId="{3CB67043-F0F8-49CE-B474-B7C82854B71E}" sibTransId="{1A6057D7-8C14-4DB8-AE58-3851C7D9104E}"/>
    <dgm:cxn modelId="{24A986D8-6C12-496D-942A-861E77B2CB69}" type="presParOf" srcId="{3D541B18-3F94-45A8-942D-176DA322AED5}" destId="{70AD9F6C-4103-4BB9-B419-ADA57B38D9A9}" srcOrd="0" destOrd="0" presId="urn:microsoft.com/office/officeart/2008/layout/PictureStrips"/>
    <dgm:cxn modelId="{9F95926F-C953-4EEE-857A-FC6ED0916AAF}" type="presParOf" srcId="{70AD9F6C-4103-4BB9-B419-ADA57B38D9A9}" destId="{57C71AF3-E135-4CF5-A93B-E0A18164E5B7}" srcOrd="0" destOrd="0" presId="urn:microsoft.com/office/officeart/2008/layout/PictureStrips"/>
    <dgm:cxn modelId="{076BBB6F-3B82-4879-B021-2B4B1C233D6A}" type="presParOf" srcId="{70AD9F6C-4103-4BB9-B419-ADA57B38D9A9}" destId="{65EF6D6D-0633-4400-AFE4-22BDF4903D33}" srcOrd="1" destOrd="0" presId="urn:microsoft.com/office/officeart/2008/layout/PictureStrips"/>
    <dgm:cxn modelId="{52096492-77B0-44D3-A991-FEC694B8175E}" type="presParOf" srcId="{3D541B18-3F94-45A8-942D-176DA322AED5}" destId="{AB92CB93-EB23-4050-A286-7A094923D211}" srcOrd="1" destOrd="0" presId="urn:microsoft.com/office/officeart/2008/layout/PictureStrips"/>
    <dgm:cxn modelId="{52728BA4-8B07-4400-9C75-E418A7277853}" type="presParOf" srcId="{3D541B18-3F94-45A8-942D-176DA322AED5}" destId="{DFD3BF2E-B8A3-4D6D-8E81-163B355497C6}" srcOrd="2" destOrd="0" presId="urn:microsoft.com/office/officeart/2008/layout/PictureStrips"/>
    <dgm:cxn modelId="{D160ABDF-BB42-4B11-8A99-3DD3A5E2392B}" type="presParOf" srcId="{DFD3BF2E-B8A3-4D6D-8E81-163B355497C6}" destId="{4F4BBAB4-BC2D-4834-893D-A8DCA52C19DA}" srcOrd="0" destOrd="0" presId="urn:microsoft.com/office/officeart/2008/layout/PictureStrips"/>
    <dgm:cxn modelId="{CC9B3FBA-C541-43CC-ACD9-CF808240171A}" type="presParOf" srcId="{DFD3BF2E-B8A3-4D6D-8E81-163B355497C6}" destId="{55E4907C-2A29-4FAF-98DB-8D6CA31D42B1}" srcOrd="1" destOrd="0" presId="urn:microsoft.com/office/officeart/2008/layout/PictureStrips"/>
    <dgm:cxn modelId="{36DECDE2-31E6-4C20-A84C-BB1E076BA7BB}" type="presParOf" srcId="{3D541B18-3F94-45A8-942D-176DA322AED5}" destId="{82143778-8181-418E-B619-9330DFC2A7F2}" srcOrd="3" destOrd="0" presId="urn:microsoft.com/office/officeart/2008/layout/PictureStrips"/>
    <dgm:cxn modelId="{DD77688A-861F-4A04-9E15-228D6E0B8C5F}" type="presParOf" srcId="{3D541B18-3F94-45A8-942D-176DA322AED5}" destId="{20529EE8-72D1-4641-8C7B-29C6F243529A}" srcOrd="4" destOrd="0" presId="urn:microsoft.com/office/officeart/2008/layout/PictureStrips"/>
    <dgm:cxn modelId="{FC6A130D-BD4B-47DA-8539-7B382A03856C}" type="presParOf" srcId="{20529EE8-72D1-4641-8C7B-29C6F243529A}" destId="{259004A8-86D9-435D-9F90-6F1E751C945F}" srcOrd="0" destOrd="0" presId="urn:microsoft.com/office/officeart/2008/layout/PictureStrips"/>
    <dgm:cxn modelId="{CECBF59C-2C16-4424-BBDD-32964B4576B3}" type="presParOf" srcId="{20529EE8-72D1-4641-8C7B-29C6F243529A}" destId="{1C2677EF-1F34-4A14-910B-AC366E39EBB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40F11-DD16-4A33-8EAB-F9C1932B9DDC}">
      <dsp:nvSpPr>
        <dsp:cNvPr id="0" name=""/>
        <dsp:cNvSpPr/>
      </dsp:nvSpPr>
      <dsp:spPr>
        <a:xfrm>
          <a:off x="-152578" y="0"/>
          <a:ext cx="2948546" cy="2064924"/>
        </a:xfrm>
        <a:prstGeom prst="triangle">
          <a:avLst/>
        </a:prstGeom>
        <a:solidFill>
          <a:srgbClr val="FFC000">
            <a:alpha val="5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3751C-5D80-4154-A01E-400C8FB12148}">
      <dsp:nvSpPr>
        <dsp:cNvPr id="0" name=""/>
        <dsp:cNvSpPr/>
      </dsp:nvSpPr>
      <dsp:spPr>
        <a:xfrm>
          <a:off x="116667" y="268163"/>
          <a:ext cx="1342200" cy="293606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>
              <a:solidFill>
                <a:srgbClr val="BD392F"/>
              </a:solidFill>
              <a:latin typeface="Trebuchet MS" panose="020B0603020202020204" pitchFamily="34" charset="0"/>
            </a:rPr>
            <a:t>18- 29 ans</a:t>
          </a:r>
        </a:p>
      </dsp:txBody>
      <dsp:txXfrm>
        <a:off x="131000" y="282496"/>
        <a:ext cx="1313534" cy="264940"/>
      </dsp:txXfrm>
    </dsp:sp>
    <dsp:sp modelId="{539E99CA-180B-4FD4-86F0-479709E94846}">
      <dsp:nvSpPr>
        <dsp:cNvPr id="0" name=""/>
        <dsp:cNvSpPr/>
      </dsp:nvSpPr>
      <dsp:spPr>
        <a:xfrm>
          <a:off x="116667" y="581738"/>
          <a:ext cx="1342200" cy="293606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BD392F"/>
              </a:solidFill>
            </a:rPr>
            <a:t>30- 39 ans</a:t>
          </a:r>
        </a:p>
      </dsp:txBody>
      <dsp:txXfrm>
        <a:off x="131000" y="596071"/>
        <a:ext cx="1313534" cy="264940"/>
      </dsp:txXfrm>
    </dsp:sp>
    <dsp:sp modelId="{663267F1-5308-4E37-9C7D-6B79016646EA}">
      <dsp:nvSpPr>
        <dsp:cNvPr id="0" name=""/>
        <dsp:cNvSpPr/>
      </dsp:nvSpPr>
      <dsp:spPr>
        <a:xfrm>
          <a:off x="116667" y="935724"/>
          <a:ext cx="1342200" cy="293606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BD392F"/>
              </a:solidFill>
            </a:rPr>
            <a:t>40- 49 ans</a:t>
          </a:r>
        </a:p>
      </dsp:txBody>
      <dsp:txXfrm>
        <a:off x="131000" y="950057"/>
        <a:ext cx="1313534" cy="264940"/>
      </dsp:txXfrm>
    </dsp:sp>
    <dsp:sp modelId="{94272584-7DBB-4D0D-B541-3055108E976D}">
      <dsp:nvSpPr>
        <dsp:cNvPr id="0" name=""/>
        <dsp:cNvSpPr/>
      </dsp:nvSpPr>
      <dsp:spPr>
        <a:xfrm>
          <a:off x="116667" y="1263753"/>
          <a:ext cx="1342200" cy="293606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BD392F"/>
              </a:solidFill>
            </a:rPr>
            <a:t>50- 59 ans</a:t>
          </a:r>
        </a:p>
      </dsp:txBody>
      <dsp:txXfrm>
        <a:off x="131000" y="1278086"/>
        <a:ext cx="1313534" cy="264940"/>
      </dsp:txXfrm>
    </dsp:sp>
    <dsp:sp modelId="{4EBD3466-F759-4036-8F31-B4BEA51EBE32}">
      <dsp:nvSpPr>
        <dsp:cNvPr id="0" name=""/>
        <dsp:cNvSpPr/>
      </dsp:nvSpPr>
      <dsp:spPr>
        <a:xfrm>
          <a:off x="135082" y="1660474"/>
          <a:ext cx="1342200" cy="293606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BD392F"/>
              </a:solidFill>
            </a:rPr>
            <a:t>60 et plus</a:t>
          </a:r>
        </a:p>
      </dsp:txBody>
      <dsp:txXfrm>
        <a:off x="149415" y="1674807"/>
        <a:ext cx="1313534" cy="264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71AF3-E135-4CF5-A93B-E0A18164E5B7}">
      <dsp:nvSpPr>
        <dsp:cNvPr id="0" name=""/>
        <dsp:cNvSpPr/>
      </dsp:nvSpPr>
      <dsp:spPr>
        <a:xfrm>
          <a:off x="187852" y="1134957"/>
          <a:ext cx="2413283" cy="4287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036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>
              <a:latin typeface="Trebuchet MS" panose="020B0603020202020204" pitchFamily="34" charset="0"/>
            </a:rPr>
            <a:t>Nombre moyen d'actifs dans le ménage </a:t>
          </a:r>
        </a:p>
      </dsp:txBody>
      <dsp:txXfrm>
        <a:off x="187852" y="1134957"/>
        <a:ext cx="2413283" cy="428753"/>
      </dsp:txXfrm>
    </dsp:sp>
    <dsp:sp modelId="{65EF6D6D-0633-4400-AFE4-22BDF4903D33}">
      <dsp:nvSpPr>
        <dsp:cNvPr id="0" name=""/>
        <dsp:cNvSpPr/>
      </dsp:nvSpPr>
      <dsp:spPr>
        <a:xfrm>
          <a:off x="251868" y="1241530"/>
          <a:ext cx="414066" cy="3994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BBAB4-BC2D-4834-893D-A8DCA52C19DA}">
      <dsp:nvSpPr>
        <dsp:cNvPr id="0" name=""/>
        <dsp:cNvSpPr/>
      </dsp:nvSpPr>
      <dsp:spPr>
        <a:xfrm>
          <a:off x="3195803" y="1126113"/>
          <a:ext cx="2268034" cy="4829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036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>
              <a:latin typeface="Trebuchet MS" panose="020B0603020202020204" pitchFamily="34" charset="0"/>
            </a:rPr>
            <a:t>Nombre moyen d'inactifs dans le ménage </a:t>
          </a:r>
        </a:p>
      </dsp:txBody>
      <dsp:txXfrm>
        <a:off x="3195803" y="1126113"/>
        <a:ext cx="2268034" cy="482950"/>
      </dsp:txXfrm>
    </dsp:sp>
    <dsp:sp modelId="{55E4907C-2A29-4FAF-98DB-8D6CA31D42B1}">
      <dsp:nvSpPr>
        <dsp:cNvPr id="0" name=""/>
        <dsp:cNvSpPr/>
      </dsp:nvSpPr>
      <dsp:spPr>
        <a:xfrm>
          <a:off x="3144200" y="1227082"/>
          <a:ext cx="496823" cy="39027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004A8-86D9-435D-9F90-6F1E751C945F}">
      <dsp:nvSpPr>
        <dsp:cNvPr id="0" name=""/>
        <dsp:cNvSpPr/>
      </dsp:nvSpPr>
      <dsp:spPr>
        <a:xfrm>
          <a:off x="693009" y="13859"/>
          <a:ext cx="3292198" cy="504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589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>
              <a:latin typeface="Trebuchet MS" panose="020B0603020202020204" pitchFamily="34" charset="0"/>
            </a:rPr>
            <a:t>Nombre total de personnes (Moyenne)</a:t>
          </a:r>
        </a:p>
      </dsp:txBody>
      <dsp:txXfrm>
        <a:off x="693009" y="13859"/>
        <a:ext cx="3292198" cy="504424"/>
      </dsp:txXfrm>
    </dsp:sp>
    <dsp:sp modelId="{1C2677EF-1F34-4A14-910B-AC366E39EBB3}">
      <dsp:nvSpPr>
        <dsp:cNvPr id="0" name=""/>
        <dsp:cNvSpPr/>
      </dsp:nvSpPr>
      <dsp:spPr>
        <a:xfrm>
          <a:off x="645113" y="0"/>
          <a:ext cx="655815" cy="87625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0.06572</cdr:x>
      <cdr:y>0.16441</cdr:y>
    </cdr:from>
    <cdr:to>
      <cdr:x>0.13143</cdr:x>
      <cdr:y>0.25419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="" xmlns:a16="http://schemas.microsoft.com/office/drawing/2014/main" id="{8E7620CF-EE29-4A2F-A118-859BC65E73DD}"/>
            </a:ext>
          </a:extLst>
        </cdr:cNvPr>
        <cdr:cNvSpPr txBox="1"/>
      </cdr:nvSpPr>
      <cdr:spPr>
        <a:xfrm xmlns:a="http://schemas.openxmlformats.org/drawingml/2006/main">
          <a:off x="565937" y="590849"/>
          <a:ext cx="565888" cy="322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b="1" dirty="0">
              <a:solidFill>
                <a:srgbClr val="C26269"/>
              </a:solidFill>
              <a:latin typeface="Trebuchet MS" panose="020B0603020202020204" pitchFamily="34" charset="0"/>
            </a:rPr>
            <a:t>SEXE</a:t>
          </a:r>
        </a:p>
      </cdr:txBody>
    </cdr:sp>
  </cdr:relSizeAnchor>
  <cdr:relSizeAnchor xmlns:cdr="http://schemas.openxmlformats.org/drawingml/2006/chartDrawing">
    <cdr:from>
      <cdr:x>0.31853</cdr:x>
      <cdr:y>0.16425</cdr:y>
    </cdr:from>
    <cdr:to>
      <cdr:x>0.38424</cdr:x>
      <cdr:y>0.25403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="" xmlns:a16="http://schemas.microsoft.com/office/drawing/2014/main" id="{09C0A8CA-0274-4C32-99BB-4BE691D919B9}"/>
            </a:ext>
          </a:extLst>
        </cdr:cNvPr>
        <cdr:cNvSpPr txBox="1"/>
      </cdr:nvSpPr>
      <cdr:spPr>
        <a:xfrm xmlns:a="http://schemas.openxmlformats.org/drawingml/2006/main">
          <a:off x="2743188" y="590279"/>
          <a:ext cx="565888" cy="322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b="1" dirty="0">
              <a:solidFill>
                <a:srgbClr val="C26269"/>
              </a:solidFill>
              <a:latin typeface="Trebuchet MS" panose="020B0603020202020204" pitchFamily="34" charset="0"/>
            </a:rPr>
            <a:t>TRANCHE D’ÂGE</a:t>
          </a:r>
        </a:p>
      </cdr:txBody>
    </cdr:sp>
  </cdr:relSizeAnchor>
  <cdr:relSizeAnchor xmlns:cdr="http://schemas.openxmlformats.org/drawingml/2006/chartDrawing">
    <cdr:from>
      <cdr:x>0.64377</cdr:x>
      <cdr:y>0.15171</cdr:y>
    </cdr:from>
    <cdr:to>
      <cdr:x>0.70948</cdr:x>
      <cdr:y>0.24148</cdr:y>
    </cdr:to>
    <cdr:sp macro="" textlink="">
      <cdr:nvSpPr>
        <cdr:cNvPr id="4" name="ZoneTexte 3">
          <a:extLst xmlns:a="http://schemas.openxmlformats.org/drawingml/2006/main">
            <a:ext uri="{FF2B5EF4-FFF2-40B4-BE49-F238E27FC236}">
              <a16:creationId xmlns="" xmlns:a16="http://schemas.microsoft.com/office/drawing/2014/main" id="{9DB25CB1-BCFB-4053-B3EB-A7A7E3171207}"/>
            </a:ext>
          </a:extLst>
        </cdr:cNvPr>
        <cdr:cNvSpPr txBox="1"/>
      </cdr:nvSpPr>
      <cdr:spPr>
        <a:xfrm xmlns:a="http://schemas.openxmlformats.org/drawingml/2006/main">
          <a:off x="5544113" y="545231"/>
          <a:ext cx="565887" cy="322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b="1" dirty="0">
              <a:solidFill>
                <a:srgbClr val="C26269"/>
              </a:solidFill>
              <a:latin typeface="Trebuchet MS" panose="020B0603020202020204" pitchFamily="34" charset="0"/>
            </a:rPr>
            <a:t>NIVEAU D’INSTRUCTION</a:t>
          </a:r>
        </a:p>
      </cdr:txBody>
    </cdr:sp>
  </cdr:relSizeAnchor>
  <cdr:relSizeAnchor xmlns:cdr="http://schemas.openxmlformats.org/drawingml/2006/chartDrawing">
    <cdr:from>
      <cdr:x>0.18106</cdr:x>
      <cdr:y>0.15648</cdr:y>
    </cdr:from>
    <cdr:to>
      <cdr:x>0.18106</cdr:x>
      <cdr:y>0.88823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="" xmlns:a16="http://schemas.microsoft.com/office/drawing/2014/main" id="{6FEFEF4E-F9E7-4C26-9161-0A3B43A6D8FE}"/>
            </a:ext>
          </a:extLst>
        </cdr:cNvPr>
        <cdr:cNvCxnSpPr/>
      </cdr:nvCxnSpPr>
      <cdr:spPr>
        <a:xfrm xmlns:a="http://schemas.openxmlformats.org/drawingml/2006/main">
          <a:off x="1574965" y="586489"/>
          <a:ext cx="0" cy="274263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0.59989</cdr:x>
      <cdr:y>0.15648</cdr:y>
    </cdr:from>
    <cdr:to>
      <cdr:x>0.59989</cdr:x>
      <cdr:y>0.88823</cdr:y>
    </cdr:to>
    <cdr:cxnSp macro="">
      <cdr:nvCxnSpPr>
        <cdr:cNvPr id="7" name="Connecteur droit avec flèche 6">
          <a:extLst xmlns:a="http://schemas.openxmlformats.org/drawingml/2006/main">
            <a:ext uri="{FF2B5EF4-FFF2-40B4-BE49-F238E27FC236}">
              <a16:creationId xmlns="" xmlns:a16="http://schemas.microsoft.com/office/drawing/2014/main" id="{273F7C53-C794-43CE-8CBD-005FF086684F}"/>
            </a:ext>
          </a:extLst>
        </cdr:cNvPr>
        <cdr:cNvCxnSpPr/>
      </cdr:nvCxnSpPr>
      <cdr:spPr>
        <a:xfrm xmlns:a="http://schemas.openxmlformats.org/drawingml/2006/main">
          <a:off x="5218050" y="586489"/>
          <a:ext cx="0" cy="274263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C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0.37726</cdr:x>
      <cdr:y>0.09472</cdr:y>
    </cdr:from>
    <cdr:to>
      <cdr:x>0.71379</cdr:x>
      <cdr:y>0.32594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025038" y="3745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3D51F-A506-442A-8740-13A8A084AE3E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4B81-191D-4FCC-B333-248C322E3E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4752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FD18-BA49-457A-A87A-3C1AE611207D}" type="datetimeFigureOut">
              <a:rPr lang="fr-FR" smtClean="0"/>
              <a:pPr/>
              <a:t>16/04/2018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040551" y="8686800"/>
            <a:ext cx="228758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0997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9430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9679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9CBCA50-9D93-4752-8093-0674523C80A5}" type="datetimeFigureOut">
              <a:rPr lang="fr-FR" smtClean="0"/>
              <a:pPr/>
              <a:t>16/04/2018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488872"/>
            <a:ext cx="4114800" cy="365125"/>
          </a:xfrm>
        </p:spPr>
        <p:txBody>
          <a:bodyPr/>
          <a:lstStyle/>
          <a:p>
            <a:r>
              <a:rPr lang="fr-FR"/>
              <a:t>1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51236" y="6492875"/>
            <a:ext cx="2517912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                                         1</a:t>
            </a:r>
          </a:p>
        </p:txBody>
      </p:sp>
      <p:pic>
        <p:nvPicPr>
          <p:cNvPr id="8" name="Picture 2" descr="http://www.unop-dz.org/images/enteteUnop.png">
            <a:extLst>
              <a:ext uri="{FF2B5EF4-FFF2-40B4-BE49-F238E27FC236}">
                <a16:creationId xmlns="" xmlns:a16="http://schemas.microsoft.com/office/drawing/2014/main" id="{A3C0ED31-A559-45A4-9C2A-6B1ABEA45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4" y="6487234"/>
            <a:ext cx="2555969" cy="3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166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9CBCA50-9D93-4752-8093-0674523C80A5}" type="datetimeFigureOut">
              <a:rPr lang="fr-FR" smtClean="0"/>
              <a:pPr/>
              <a:t>16/04/2018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                                         </a:t>
            </a:r>
            <a:fld id="{5F0DB21E-5DA4-4EA7-AAD8-28A3F8F159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3091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9CBCA50-9D93-4752-8093-0674523C80A5}" type="datetimeFigureOut">
              <a:rPr lang="fr-FR" smtClean="0"/>
              <a:pPr/>
              <a:t>16/04/2018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                                         </a:t>
            </a:r>
            <a:fld id="{5F0DB21E-5DA4-4EA7-AAD8-28A3F8F159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1459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 Slide Grey">
    <p:bg>
      <p:bgPr>
        <a:pattFill prst="pct90">
          <a:fgClr>
            <a:srgbClr val="2A2A39"/>
          </a:fgClr>
          <a:bgClr>
            <a:srgbClr val="2A2A3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01C5181-B7B6-414D-9D32-4C8DA8986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2825" y="975383"/>
            <a:ext cx="757767" cy="755651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267" b="1">
                <a:latin typeface="+mj-lt"/>
              </a:defRPr>
            </a:lvl1pPr>
            <a:lvl2pPr marL="238343" indent="0">
              <a:buNone/>
              <a:defRPr sz="1400"/>
            </a:lvl2pPr>
            <a:lvl3pPr marL="479952" indent="0">
              <a:buNone/>
              <a:defRPr sz="1200"/>
            </a:lvl3pPr>
            <a:lvl4pPr marL="718629" indent="0">
              <a:buNone/>
              <a:defRPr sz="1067"/>
            </a:lvl4pPr>
            <a:lvl5pPr marL="959904" indent="0">
              <a:buNone/>
              <a:defRPr sz="933"/>
            </a:lvl5pPr>
          </a:lstStyle>
          <a:p>
            <a:pPr lvl="0"/>
            <a:r>
              <a:rPr lang="en-GB" noProof="0"/>
              <a:t>#</a:t>
            </a:r>
          </a:p>
        </p:txBody>
      </p:sp>
      <p:pic>
        <p:nvPicPr>
          <p:cNvPr id="11" name="Picture 11" descr="Logo Immar_fond ble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53" y="113764"/>
            <a:ext cx="1660435" cy="84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6979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351DB6C-F3AC-43A3-B628-8A944CC92FE7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6A7D6B-11EA-4897-809A-0103183FA5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Picture Placeholder 16">
            <a:extLst>
              <a:ext uri="{FF2B5EF4-FFF2-40B4-BE49-F238E27FC236}">
                <a16:creationId xmlns="" xmlns:a16="http://schemas.microsoft.com/office/drawing/2014/main" id="{F8E185DF-C7EE-40A2-87F1-B63AC5DDC8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3415" y="-10757"/>
            <a:ext cx="7608591" cy="6858000"/>
          </a:xfrm>
          <a:custGeom>
            <a:avLst/>
            <a:gdLst>
              <a:gd name="connsiteX0" fmla="*/ 1 w 5706443"/>
              <a:gd name="connsiteY0" fmla="*/ 731537 h 5143500"/>
              <a:gd name="connsiteX1" fmla="*/ 1 w 5706443"/>
              <a:gd name="connsiteY1" fmla="*/ 1298275 h 5143500"/>
              <a:gd name="connsiteX2" fmla="*/ 488568 w 5706443"/>
              <a:gd name="connsiteY2" fmla="*/ 1014906 h 5143500"/>
              <a:gd name="connsiteX3" fmla="*/ 0 w 5706443"/>
              <a:gd name="connsiteY3" fmla="*/ 0 h 5143500"/>
              <a:gd name="connsiteX4" fmla="*/ 5706443 w 5706443"/>
              <a:gd name="connsiteY4" fmla="*/ 0 h 5143500"/>
              <a:gd name="connsiteX5" fmla="*/ 5706443 w 5706443"/>
              <a:gd name="connsiteY5" fmla="*/ 5143500 h 5143500"/>
              <a:gd name="connsiteX6" fmla="*/ 0 w 5706443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6443" h="5143500">
                <a:moveTo>
                  <a:pt x="1" y="731537"/>
                </a:moveTo>
                <a:lnTo>
                  <a:pt x="1" y="1298275"/>
                </a:lnTo>
                <a:lnTo>
                  <a:pt x="488568" y="1014906"/>
                </a:lnTo>
                <a:close/>
                <a:moveTo>
                  <a:pt x="0" y="0"/>
                </a:moveTo>
                <a:lnTo>
                  <a:pt x="5706443" y="0"/>
                </a:lnTo>
                <a:lnTo>
                  <a:pt x="5706443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lIns="720000" rIns="72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/>
              <a:t>Insert a rocking picture here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="" xmlns:a16="http://schemas.microsoft.com/office/drawing/2014/main" id="{F8E185DF-C7EE-40A2-87F1-B63AC5DDC8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-10757"/>
            <a:ext cx="12192004" cy="6858000"/>
          </a:xfrm>
          <a:custGeom>
            <a:avLst/>
            <a:gdLst>
              <a:gd name="connsiteX0" fmla="*/ 1 w 5706443"/>
              <a:gd name="connsiteY0" fmla="*/ 731537 h 5143500"/>
              <a:gd name="connsiteX1" fmla="*/ 1 w 5706443"/>
              <a:gd name="connsiteY1" fmla="*/ 1298275 h 5143500"/>
              <a:gd name="connsiteX2" fmla="*/ 488568 w 5706443"/>
              <a:gd name="connsiteY2" fmla="*/ 1014906 h 5143500"/>
              <a:gd name="connsiteX3" fmla="*/ 0 w 5706443"/>
              <a:gd name="connsiteY3" fmla="*/ 0 h 5143500"/>
              <a:gd name="connsiteX4" fmla="*/ 5706443 w 5706443"/>
              <a:gd name="connsiteY4" fmla="*/ 0 h 5143500"/>
              <a:gd name="connsiteX5" fmla="*/ 5706443 w 5706443"/>
              <a:gd name="connsiteY5" fmla="*/ 5143500 h 5143500"/>
              <a:gd name="connsiteX6" fmla="*/ 0 w 5706443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6443" h="5143500">
                <a:moveTo>
                  <a:pt x="1" y="731537"/>
                </a:moveTo>
                <a:lnTo>
                  <a:pt x="1" y="1298275"/>
                </a:lnTo>
                <a:lnTo>
                  <a:pt x="488568" y="1014906"/>
                </a:lnTo>
                <a:close/>
                <a:moveTo>
                  <a:pt x="0" y="0"/>
                </a:moveTo>
                <a:lnTo>
                  <a:pt x="5706443" y="0"/>
                </a:lnTo>
                <a:lnTo>
                  <a:pt x="5706443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lIns="720000" rIns="72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GB" noProof="0" dirty="0"/>
              <a:t>Insert a rocking picture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1917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040993-A8F2-430D-9536-20639EE4142F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51236" y="6492875"/>
            <a:ext cx="2517912" cy="365125"/>
          </a:xfrm>
          <a:prstGeom prst="rect">
            <a:avLst/>
          </a:prstGeom>
        </p:spPr>
        <p:txBody>
          <a:bodyPr/>
          <a:lstStyle/>
          <a:p>
            <a:fld id="{44911BB1-3333-4024-AB98-5E0DB646D2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76380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Title Slide Grey">
    <p:bg>
      <p:bgPr>
        <a:pattFill prst="pct90">
          <a:fgClr>
            <a:srgbClr val="2A2A39"/>
          </a:fgClr>
          <a:bgClr>
            <a:srgbClr val="2A2A3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F8E185DF-C7EE-40A2-87F1-B63AC5DDC8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3414" y="0"/>
            <a:ext cx="7608591" cy="6858000"/>
          </a:xfrm>
          <a:custGeom>
            <a:avLst/>
            <a:gdLst>
              <a:gd name="connsiteX0" fmla="*/ 1 w 5706443"/>
              <a:gd name="connsiteY0" fmla="*/ 731537 h 5143500"/>
              <a:gd name="connsiteX1" fmla="*/ 1 w 5706443"/>
              <a:gd name="connsiteY1" fmla="*/ 1298275 h 5143500"/>
              <a:gd name="connsiteX2" fmla="*/ 488568 w 5706443"/>
              <a:gd name="connsiteY2" fmla="*/ 1014906 h 5143500"/>
              <a:gd name="connsiteX3" fmla="*/ 0 w 5706443"/>
              <a:gd name="connsiteY3" fmla="*/ 0 h 5143500"/>
              <a:gd name="connsiteX4" fmla="*/ 5706443 w 5706443"/>
              <a:gd name="connsiteY4" fmla="*/ 0 h 5143500"/>
              <a:gd name="connsiteX5" fmla="*/ 5706443 w 5706443"/>
              <a:gd name="connsiteY5" fmla="*/ 5143500 h 5143500"/>
              <a:gd name="connsiteX6" fmla="*/ 0 w 5706443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6443" h="5143500">
                <a:moveTo>
                  <a:pt x="1" y="731537"/>
                </a:moveTo>
                <a:lnTo>
                  <a:pt x="1" y="1298275"/>
                </a:lnTo>
                <a:lnTo>
                  <a:pt x="488568" y="1014906"/>
                </a:lnTo>
                <a:close/>
                <a:moveTo>
                  <a:pt x="0" y="0"/>
                </a:moveTo>
                <a:lnTo>
                  <a:pt x="5706443" y="0"/>
                </a:lnTo>
                <a:lnTo>
                  <a:pt x="5706443" y="5143500"/>
                </a:lnTo>
                <a:lnTo>
                  <a:pt x="0" y="5143500"/>
                </a:lnTo>
                <a:close/>
              </a:path>
            </a:pathLst>
          </a:custGeom>
          <a:pattFill prst="pct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 lIns="720000" rIns="72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Insert a rocking picture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F01C5181-B7B6-414D-9D32-4C8DA8986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2825" y="975383"/>
            <a:ext cx="757767" cy="755651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267" b="1">
                <a:latin typeface="+mj-lt"/>
              </a:defRPr>
            </a:lvl1pPr>
            <a:lvl2pPr marL="238343" indent="0">
              <a:buNone/>
              <a:defRPr sz="1400"/>
            </a:lvl2pPr>
            <a:lvl3pPr marL="479952" indent="0">
              <a:buNone/>
              <a:defRPr sz="1200"/>
            </a:lvl3pPr>
            <a:lvl4pPr marL="718629" indent="0">
              <a:buNone/>
              <a:defRPr sz="1067"/>
            </a:lvl4pPr>
            <a:lvl5pPr marL="959904" indent="0">
              <a:buNone/>
              <a:defRPr sz="933"/>
            </a:lvl5pPr>
          </a:lstStyle>
          <a:p>
            <a:pPr lvl="0"/>
            <a:r>
              <a:rPr lang="en-GB" noProof="0"/>
              <a:t>#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50DC145-9840-41F6-969B-AF5C63F99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17" y="1877704"/>
            <a:ext cx="4113985" cy="190848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The section title goes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444196ED-46B9-4CF6-BC6E-2DCCE90CC4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717" y="3797127"/>
            <a:ext cx="4113985" cy="109643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A subtitle here if needed</a:t>
            </a:r>
          </a:p>
        </p:txBody>
      </p:sp>
      <p:pic>
        <p:nvPicPr>
          <p:cNvPr id="11" name="Picture 11" descr="Logo Immar_fond ble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53" y="113764"/>
            <a:ext cx="1660435" cy="84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656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125723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9CBCA50-9D93-4752-8093-0674523C80A5}" type="datetimeFigureOut">
              <a:rPr lang="fr-FR" smtClean="0"/>
              <a:pPr/>
              <a:t>16/04/2018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                                         </a:t>
            </a:r>
            <a:fld id="{5F0DB21E-5DA4-4EA7-AAD8-28A3F8F159C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74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9CBCA50-9D93-4752-8093-0674523C80A5}" type="datetimeFigureOut">
              <a:rPr lang="fr-FR" smtClean="0"/>
              <a:pPr/>
              <a:t>16/04/2018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                                         </a:t>
            </a:r>
            <a:fld id="{5F0DB21E-5DA4-4EA7-AAD8-28A3F8F159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1485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9CBCA50-9D93-4752-8093-0674523C80A5}" type="datetimeFigureOut">
              <a:rPr lang="fr-FR" smtClean="0"/>
              <a:pPr/>
              <a:t>16/04/2018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                                         </a:t>
            </a:r>
            <a:fld id="{5F0DB21E-5DA4-4EA7-AAD8-28A3F8F159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2642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9CBCA50-9D93-4752-8093-0674523C80A5}" type="datetimeFigureOut">
              <a:rPr lang="fr-FR" smtClean="0"/>
              <a:pPr/>
              <a:t>16/04/2018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                                         </a:t>
            </a:r>
            <a:fld id="{5F0DB21E-5DA4-4EA7-AAD8-28A3F8F159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0484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9CBCA50-9D93-4752-8093-0674523C80A5}" type="datetimeFigureOut">
              <a:rPr lang="fr-FR" smtClean="0"/>
              <a:pPr/>
              <a:t>16/04/2018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                                         </a:t>
            </a:r>
            <a:fld id="{5F0DB21E-5DA4-4EA7-AAD8-28A3F8F159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121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114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9CBCA50-9D93-4752-8093-0674523C80A5}" type="datetimeFigureOut">
              <a:rPr lang="fr-FR" smtClean="0"/>
              <a:pPr/>
              <a:t>16/04/2018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                                         </a:t>
            </a:r>
            <a:fld id="{5F0DB21E-5DA4-4EA7-AAD8-28A3F8F159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4646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9CBCA50-9D93-4752-8093-0674523C80A5}" type="datetimeFigureOut">
              <a:rPr lang="fr-FR" smtClean="0"/>
              <a:pPr/>
              <a:t>16/04/2018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                                         </a:t>
            </a:r>
            <a:fld id="{5F0DB21E-5DA4-4EA7-AAD8-28A3F8F159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7297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object 78">
            <a:extLst>
              <a:ext uri="{FF2B5EF4-FFF2-40B4-BE49-F238E27FC236}">
                <a16:creationId xmlns="" xmlns:a16="http://schemas.microsoft.com/office/drawing/2014/main" id="{4CAAE92A-E6AE-4B49-94B2-66B238ACC58B}"/>
              </a:ext>
            </a:extLst>
          </p:cNvPr>
          <p:cNvSpPr/>
          <p:nvPr userDrawn="1"/>
        </p:nvSpPr>
        <p:spPr>
          <a:xfrm>
            <a:off x="2728760" y="0"/>
            <a:ext cx="8670593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0294E9A-023D-418F-96DF-A986B7A5F639}"/>
              </a:ext>
            </a:extLst>
          </p:cNvPr>
          <p:cNvSpPr/>
          <p:nvPr userDrawn="1"/>
        </p:nvSpPr>
        <p:spPr>
          <a:xfrm>
            <a:off x="6007352" y="117722"/>
            <a:ext cx="616040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</p:spPr>
        <p:txBody>
          <a:bodyPr wrap="square">
            <a:spAutoFit/>
          </a:bodyPr>
          <a:lstStyle/>
          <a:p>
            <a:pPr algn="ctr">
              <a:tabLst>
                <a:tab pos="807978" algn="l"/>
              </a:tabLst>
            </a:pPr>
            <a:r>
              <a:rPr lang="en-US" sz="4800" b="1" dirty="0">
                <a:latin typeface="Trebuchet MS" panose="020B0603020202020204" pitchFamily="34" charset="0"/>
              </a:rPr>
              <a:t>             </a:t>
            </a:r>
          </a:p>
        </p:txBody>
      </p:sp>
      <p:pic>
        <p:nvPicPr>
          <p:cNvPr id="12" name="Picture 2" descr="Immar research &amp; consulting">
            <a:extLst>
              <a:ext uri="{FF2B5EF4-FFF2-40B4-BE49-F238E27FC236}">
                <a16:creationId xmlns="" xmlns:a16="http://schemas.microsoft.com/office/drawing/2014/main" id="{17AEA56B-A042-4529-8BE8-2D3F79FF16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70493" b="51834"/>
          <a:stretch/>
        </p:blipFill>
        <p:spPr bwMode="auto">
          <a:xfrm rot="16984346">
            <a:off x="6883784" y="251108"/>
            <a:ext cx="4724136" cy="5549935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="" xmlns:a16="http://schemas.microsoft.com/office/drawing/2014/main" id="{79BAC518-C2CC-4FA0-B9EA-35F96ABA49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2387" y="6593597"/>
            <a:ext cx="569613" cy="26440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</p:pic>
      <p:pic>
        <p:nvPicPr>
          <p:cNvPr id="9" name="Picture 2" descr="http://www.unop-dz.org/images/enteteUnop.png">
            <a:extLst>
              <a:ext uri="{FF2B5EF4-FFF2-40B4-BE49-F238E27FC236}">
                <a16:creationId xmlns="" xmlns:a16="http://schemas.microsoft.com/office/drawing/2014/main" id="{A3C0ED31-A559-45A4-9C2A-6B1ABEA45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6" y="6464391"/>
            <a:ext cx="2555969" cy="3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366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chart" Target="../charts/chart3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4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3.xml"/><Relationship Id="rId13" Type="http://schemas.openxmlformats.org/officeDocument/2006/relationships/chart" Target="../charts/chart48.xml"/><Relationship Id="rId18" Type="http://schemas.openxmlformats.org/officeDocument/2006/relationships/chart" Target="../charts/chart53.xml"/><Relationship Id="rId3" Type="http://schemas.openxmlformats.org/officeDocument/2006/relationships/chart" Target="../charts/chart38.xml"/><Relationship Id="rId21" Type="http://schemas.openxmlformats.org/officeDocument/2006/relationships/chart" Target="../charts/chart56.xml"/><Relationship Id="rId7" Type="http://schemas.openxmlformats.org/officeDocument/2006/relationships/chart" Target="../charts/chart42.xml"/><Relationship Id="rId12" Type="http://schemas.openxmlformats.org/officeDocument/2006/relationships/chart" Target="../charts/chart47.xml"/><Relationship Id="rId17" Type="http://schemas.openxmlformats.org/officeDocument/2006/relationships/chart" Target="../charts/chart52.xml"/><Relationship Id="rId2" Type="http://schemas.openxmlformats.org/officeDocument/2006/relationships/chart" Target="../charts/chart37.xml"/><Relationship Id="rId16" Type="http://schemas.openxmlformats.org/officeDocument/2006/relationships/chart" Target="../charts/chart51.xml"/><Relationship Id="rId20" Type="http://schemas.openxmlformats.org/officeDocument/2006/relationships/chart" Target="../charts/chart5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1.xml"/><Relationship Id="rId11" Type="http://schemas.openxmlformats.org/officeDocument/2006/relationships/chart" Target="../charts/chart46.xml"/><Relationship Id="rId5" Type="http://schemas.openxmlformats.org/officeDocument/2006/relationships/chart" Target="../charts/chart40.xml"/><Relationship Id="rId15" Type="http://schemas.openxmlformats.org/officeDocument/2006/relationships/chart" Target="../charts/chart50.xml"/><Relationship Id="rId10" Type="http://schemas.openxmlformats.org/officeDocument/2006/relationships/chart" Target="../charts/chart45.xml"/><Relationship Id="rId19" Type="http://schemas.openxmlformats.org/officeDocument/2006/relationships/chart" Target="../charts/chart54.xml"/><Relationship Id="rId4" Type="http://schemas.openxmlformats.org/officeDocument/2006/relationships/chart" Target="../charts/chart39.xml"/><Relationship Id="rId9" Type="http://schemas.openxmlformats.org/officeDocument/2006/relationships/chart" Target="../charts/chart44.xml"/><Relationship Id="rId14" Type="http://schemas.openxmlformats.org/officeDocument/2006/relationships/chart" Target="../charts/chart4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3.xml"/><Relationship Id="rId3" Type="http://schemas.openxmlformats.org/officeDocument/2006/relationships/chart" Target="../charts/chart58.xml"/><Relationship Id="rId7" Type="http://schemas.openxmlformats.org/officeDocument/2006/relationships/chart" Target="../charts/chart62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Relationship Id="rId9" Type="http://schemas.openxmlformats.org/officeDocument/2006/relationships/chart" Target="../charts/char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9.xml"/><Relationship Id="rId13" Type="http://schemas.openxmlformats.org/officeDocument/2006/relationships/chart" Target="../charts/chart74.xml"/><Relationship Id="rId18" Type="http://schemas.openxmlformats.org/officeDocument/2006/relationships/chart" Target="../charts/chart79.xml"/><Relationship Id="rId3" Type="http://schemas.openxmlformats.org/officeDocument/2006/relationships/image" Target="../media/image33.png"/><Relationship Id="rId21" Type="http://schemas.openxmlformats.org/officeDocument/2006/relationships/chart" Target="../charts/chart82.xml"/><Relationship Id="rId7" Type="http://schemas.openxmlformats.org/officeDocument/2006/relationships/chart" Target="../charts/chart68.xml"/><Relationship Id="rId12" Type="http://schemas.openxmlformats.org/officeDocument/2006/relationships/chart" Target="../charts/chart73.xml"/><Relationship Id="rId17" Type="http://schemas.openxmlformats.org/officeDocument/2006/relationships/chart" Target="../charts/chart78.xml"/><Relationship Id="rId25" Type="http://schemas.openxmlformats.org/officeDocument/2006/relationships/chart" Target="../charts/chart86.xml"/><Relationship Id="rId2" Type="http://schemas.openxmlformats.org/officeDocument/2006/relationships/chart" Target="../charts/chart66.xml"/><Relationship Id="rId16" Type="http://schemas.openxmlformats.org/officeDocument/2006/relationships/chart" Target="../charts/chart77.xml"/><Relationship Id="rId20" Type="http://schemas.openxmlformats.org/officeDocument/2006/relationships/chart" Target="../charts/chart8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7.xml"/><Relationship Id="rId11" Type="http://schemas.openxmlformats.org/officeDocument/2006/relationships/chart" Target="../charts/chart72.xml"/><Relationship Id="rId24" Type="http://schemas.openxmlformats.org/officeDocument/2006/relationships/chart" Target="../charts/chart85.xml"/><Relationship Id="rId5" Type="http://schemas.openxmlformats.org/officeDocument/2006/relationships/image" Target="../media/image13.png"/><Relationship Id="rId15" Type="http://schemas.openxmlformats.org/officeDocument/2006/relationships/chart" Target="../charts/chart76.xml"/><Relationship Id="rId23" Type="http://schemas.openxmlformats.org/officeDocument/2006/relationships/chart" Target="../charts/chart84.xml"/><Relationship Id="rId10" Type="http://schemas.openxmlformats.org/officeDocument/2006/relationships/chart" Target="../charts/chart71.xml"/><Relationship Id="rId19" Type="http://schemas.openxmlformats.org/officeDocument/2006/relationships/chart" Target="../charts/chart80.xml"/><Relationship Id="rId4" Type="http://schemas.openxmlformats.org/officeDocument/2006/relationships/image" Target="../media/image34.png"/><Relationship Id="rId9" Type="http://schemas.openxmlformats.org/officeDocument/2006/relationships/chart" Target="../charts/chart70.xml"/><Relationship Id="rId14" Type="http://schemas.openxmlformats.org/officeDocument/2006/relationships/chart" Target="../charts/chart75.xml"/><Relationship Id="rId22" Type="http://schemas.openxmlformats.org/officeDocument/2006/relationships/chart" Target="../charts/chart8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3.xml"/><Relationship Id="rId13" Type="http://schemas.openxmlformats.org/officeDocument/2006/relationships/chart" Target="../charts/chart98.xml"/><Relationship Id="rId18" Type="http://schemas.openxmlformats.org/officeDocument/2006/relationships/chart" Target="../charts/chart103.xml"/><Relationship Id="rId3" Type="http://schemas.openxmlformats.org/officeDocument/2006/relationships/chart" Target="../charts/chart88.xml"/><Relationship Id="rId7" Type="http://schemas.openxmlformats.org/officeDocument/2006/relationships/chart" Target="../charts/chart92.xml"/><Relationship Id="rId12" Type="http://schemas.openxmlformats.org/officeDocument/2006/relationships/chart" Target="../charts/chart97.xml"/><Relationship Id="rId17" Type="http://schemas.openxmlformats.org/officeDocument/2006/relationships/chart" Target="../charts/chart102.xml"/><Relationship Id="rId2" Type="http://schemas.openxmlformats.org/officeDocument/2006/relationships/chart" Target="../charts/chart87.xml"/><Relationship Id="rId16" Type="http://schemas.openxmlformats.org/officeDocument/2006/relationships/chart" Target="../charts/chart10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91.xml"/><Relationship Id="rId11" Type="http://schemas.openxmlformats.org/officeDocument/2006/relationships/chart" Target="../charts/chart96.xml"/><Relationship Id="rId5" Type="http://schemas.openxmlformats.org/officeDocument/2006/relationships/chart" Target="../charts/chart90.xml"/><Relationship Id="rId15" Type="http://schemas.openxmlformats.org/officeDocument/2006/relationships/chart" Target="../charts/chart100.xml"/><Relationship Id="rId10" Type="http://schemas.openxmlformats.org/officeDocument/2006/relationships/chart" Target="../charts/chart95.xml"/><Relationship Id="rId19" Type="http://schemas.openxmlformats.org/officeDocument/2006/relationships/chart" Target="../charts/chart104.xml"/><Relationship Id="rId4" Type="http://schemas.openxmlformats.org/officeDocument/2006/relationships/chart" Target="../charts/chart89.xml"/><Relationship Id="rId9" Type="http://schemas.openxmlformats.org/officeDocument/2006/relationships/chart" Target="../charts/chart94.xml"/><Relationship Id="rId14" Type="http://schemas.openxmlformats.org/officeDocument/2006/relationships/chart" Target="../charts/chart9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chart" Target="../charts/chart10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5.xml"/><Relationship Id="rId3" Type="http://schemas.openxmlformats.org/officeDocument/2006/relationships/chart" Target="../charts/chart110.xml"/><Relationship Id="rId7" Type="http://schemas.openxmlformats.org/officeDocument/2006/relationships/chart" Target="../charts/chart114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13.xml"/><Relationship Id="rId11" Type="http://schemas.openxmlformats.org/officeDocument/2006/relationships/chart" Target="../charts/chart118.xml"/><Relationship Id="rId5" Type="http://schemas.openxmlformats.org/officeDocument/2006/relationships/chart" Target="../charts/chart112.xml"/><Relationship Id="rId10" Type="http://schemas.openxmlformats.org/officeDocument/2006/relationships/chart" Target="../charts/chart117.xml"/><Relationship Id="rId4" Type="http://schemas.openxmlformats.org/officeDocument/2006/relationships/chart" Target="../charts/chart111.xml"/><Relationship Id="rId9" Type="http://schemas.openxmlformats.org/officeDocument/2006/relationships/chart" Target="../charts/chart1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5.xml"/><Relationship Id="rId3" Type="http://schemas.openxmlformats.org/officeDocument/2006/relationships/chart" Target="../charts/chart120.xml"/><Relationship Id="rId7" Type="http://schemas.openxmlformats.org/officeDocument/2006/relationships/chart" Target="../charts/chart124.xml"/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23.xml"/><Relationship Id="rId11" Type="http://schemas.openxmlformats.org/officeDocument/2006/relationships/chart" Target="../charts/chart128.xml"/><Relationship Id="rId5" Type="http://schemas.openxmlformats.org/officeDocument/2006/relationships/chart" Target="../charts/chart122.xml"/><Relationship Id="rId10" Type="http://schemas.openxmlformats.org/officeDocument/2006/relationships/chart" Target="../charts/chart127.xml"/><Relationship Id="rId4" Type="http://schemas.openxmlformats.org/officeDocument/2006/relationships/chart" Target="../charts/chart121.xml"/><Relationship Id="rId9" Type="http://schemas.openxmlformats.org/officeDocument/2006/relationships/chart" Target="../charts/chart1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5.xml"/><Relationship Id="rId3" Type="http://schemas.openxmlformats.org/officeDocument/2006/relationships/chart" Target="../charts/chart130.xml"/><Relationship Id="rId7" Type="http://schemas.openxmlformats.org/officeDocument/2006/relationships/chart" Target="../charts/chart134.xml"/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33.xml"/><Relationship Id="rId11" Type="http://schemas.openxmlformats.org/officeDocument/2006/relationships/chart" Target="../charts/chart138.xml"/><Relationship Id="rId5" Type="http://schemas.openxmlformats.org/officeDocument/2006/relationships/chart" Target="../charts/chart132.xml"/><Relationship Id="rId10" Type="http://schemas.openxmlformats.org/officeDocument/2006/relationships/chart" Target="../charts/chart137.xml"/><Relationship Id="rId4" Type="http://schemas.openxmlformats.org/officeDocument/2006/relationships/chart" Target="../charts/chart131.xml"/><Relationship Id="rId9" Type="http://schemas.openxmlformats.org/officeDocument/2006/relationships/chart" Target="../charts/chart1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3.xml"/><Relationship Id="rId13" Type="http://schemas.openxmlformats.org/officeDocument/2006/relationships/chart" Target="../charts/chart148.xml"/><Relationship Id="rId18" Type="http://schemas.openxmlformats.org/officeDocument/2006/relationships/chart" Target="../charts/chart153.xml"/><Relationship Id="rId3" Type="http://schemas.openxmlformats.org/officeDocument/2006/relationships/image" Target="../media/image28.png"/><Relationship Id="rId21" Type="http://schemas.openxmlformats.org/officeDocument/2006/relationships/chart" Target="../charts/chart156.xml"/><Relationship Id="rId7" Type="http://schemas.openxmlformats.org/officeDocument/2006/relationships/chart" Target="../charts/chart142.xml"/><Relationship Id="rId12" Type="http://schemas.openxmlformats.org/officeDocument/2006/relationships/chart" Target="../charts/chart147.xml"/><Relationship Id="rId17" Type="http://schemas.openxmlformats.org/officeDocument/2006/relationships/chart" Target="../charts/chart152.xml"/><Relationship Id="rId2" Type="http://schemas.openxmlformats.org/officeDocument/2006/relationships/chart" Target="../charts/chart140.xml"/><Relationship Id="rId16" Type="http://schemas.openxmlformats.org/officeDocument/2006/relationships/chart" Target="../charts/chart151.xml"/><Relationship Id="rId20" Type="http://schemas.openxmlformats.org/officeDocument/2006/relationships/chart" Target="../charts/chart15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41.xml"/><Relationship Id="rId11" Type="http://schemas.openxmlformats.org/officeDocument/2006/relationships/chart" Target="../charts/chart146.xml"/><Relationship Id="rId24" Type="http://schemas.openxmlformats.org/officeDocument/2006/relationships/chart" Target="../charts/chart159.xml"/><Relationship Id="rId5" Type="http://schemas.openxmlformats.org/officeDocument/2006/relationships/image" Target="../media/image13.png"/><Relationship Id="rId15" Type="http://schemas.openxmlformats.org/officeDocument/2006/relationships/chart" Target="../charts/chart150.xml"/><Relationship Id="rId23" Type="http://schemas.openxmlformats.org/officeDocument/2006/relationships/chart" Target="../charts/chart158.xml"/><Relationship Id="rId10" Type="http://schemas.openxmlformats.org/officeDocument/2006/relationships/chart" Target="../charts/chart145.xml"/><Relationship Id="rId19" Type="http://schemas.openxmlformats.org/officeDocument/2006/relationships/chart" Target="../charts/chart154.xml"/><Relationship Id="rId4" Type="http://schemas.openxmlformats.org/officeDocument/2006/relationships/image" Target="../media/image29.png"/><Relationship Id="rId9" Type="http://schemas.openxmlformats.org/officeDocument/2006/relationships/chart" Target="../charts/chart144.xml"/><Relationship Id="rId14" Type="http://schemas.openxmlformats.org/officeDocument/2006/relationships/chart" Target="../charts/chart149.xml"/><Relationship Id="rId22" Type="http://schemas.openxmlformats.org/officeDocument/2006/relationships/chart" Target="../charts/chart1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3.xml"/><Relationship Id="rId13" Type="http://schemas.openxmlformats.org/officeDocument/2006/relationships/chart" Target="../charts/chart168.xml"/><Relationship Id="rId18" Type="http://schemas.openxmlformats.org/officeDocument/2006/relationships/chart" Target="../charts/chart173.xml"/><Relationship Id="rId3" Type="http://schemas.openxmlformats.org/officeDocument/2006/relationships/image" Target="../media/image13.png"/><Relationship Id="rId7" Type="http://schemas.openxmlformats.org/officeDocument/2006/relationships/chart" Target="../charts/chart162.xml"/><Relationship Id="rId12" Type="http://schemas.openxmlformats.org/officeDocument/2006/relationships/chart" Target="../charts/chart167.xml"/><Relationship Id="rId17" Type="http://schemas.openxmlformats.org/officeDocument/2006/relationships/chart" Target="../charts/chart172.xml"/><Relationship Id="rId2" Type="http://schemas.openxmlformats.org/officeDocument/2006/relationships/image" Target="../media/image12.png"/><Relationship Id="rId16" Type="http://schemas.openxmlformats.org/officeDocument/2006/relationships/chart" Target="../charts/chart171.xml"/><Relationship Id="rId20" Type="http://schemas.openxmlformats.org/officeDocument/2006/relationships/chart" Target="../charts/chart17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61.xml"/><Relationship Id="rId11" Type="http://schemas.openxmlformats.org/officeDocument/2006/relationships/chart" Target="../charts/chart166.xml"/><Relationship Id="rId5" Type="http://schemas.openxmlformats.org/officeDocument/2006/relationships/chart" Target="../charts/chart160.xml"/><Relationship Id="rId15" Type="http://schemas.openxmlformats.org/officeDocument/2006/relationships/chart" Target="../charts/chart170.xml"/><Relationship Id="rId10" Type="http://schemas.openxmlformats.org/officeDocument/2006/relationships/chart" Target="../charts/chart165.xml"/><Relationship Id="rId19" Type="http://schemas.openxmlformats.org/officeDocument/2006/relationships/chart" Target="../charts/chart174.xml"/><Relationship Id="rId4" Type="http://schemas.openxmlformats.org/officeDocument/2006/relationships/image" Target="../media/image15.jpeg"/><Relationship Id="rId9" Type="http://schemas.openxmlformats.org/officeDocument/2006/relationships/chart" Target="../charts/chart164.xml"/><Relationship Id="rId14" Type="http://schemas.openxmlformats.org/officeDocument/2006/relationships/chart" Target="../charts/chart16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7.xml"/><Relationship Id="rId2" Type="http://schemas.openxmlformats.org/officeDocument/2006/relationships/chart" Target="../charts/chart17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7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2.xml"/><Relationship Id="rId13" Type="http://schemas.openxmlformats.org/officeDocument/2006/relationships/chart" Target="../charts/chart187.xml"/><Relationship Id="rId18" Type="http://schemas.openxmlformats.org/officeDocument/2006/relationships/chart" Target="../charts/chart192.xml"/><Relationship Id="rId3" Type="http://schemas.openxmlformats.org/officeDocument/2006/relationships/image" Target="../media/image28.png"/><Relationship Id="rId21" Type="http://schemas.openxmlformats.org/officeDocument/2006/relationships/chart" Target="../charts/chart195.xml"/><Relationship Id="rId7" Type="http://schemas.openxmlformats.org/officeDocument/2006/relationships/chart" Target="../charts/chart181.xml"/><Relationship Id="rId12" Type="http://schemas.openxmlformats.org/officeDocument/2006/relationships/chart" Target="../charts/chart186.xml"/><Relationship Id="rId17" Type="http://schemas.openxmlformats.org/officeDocument/2006/relationships/chart" Target="../charts/chart191.xml"/><Relationship Id="rId2" Type="http://schemas.openxmlformats.org/officeDocument/2006/relationships/chart" Target="../charts/chart179.xml"/><Relationship Id="rId16" Type="http://schemas.openxmlformats.org/officeDocument/2006/relationships/chart" Target="../charts/chart190.xml"/><Relationship Id="rId20" Type="http://schemas.openxmlformats.org/officeDocument/2006/relationships/chart" Target="../charts/chart19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80.xml"/><Relationship Id="rId11" Type="http://schemas.openxmlformats.org/officeDocument/2006/relationships/chart" Target="../charts/chart185.xml"/><Relationship Id="rId24" Type="http://schemas.openxmlformats.org/officeDocument/2006/relationships/chart" Target="../charts/chart198.xml"/><Relationship Id="rId5" Type="http://schemas.openxmlformats.org/officeDocument/2006/relationships/image" Target="../media/image13.png"/><Relationship Id="rId15" Type="http://schemas.openxmlformats.org/officeDocument/2006/relationships/chart" Target="../charts/chart189.xml"/><Relationship Id="rId23" Type="http://schemas.openxmlformats.org/officeDocument/2006/relationships/chart" Target="../charts/chart197.xml"/><Relationship Id="rId10" Type="http://schemas.openxmlformats.org/officeDocument/2006/relationships/chart" Target="../charts/chart184.xml"/><Relationship Id="rId19" Type="http://schemas.openxmlformats.org/officeDocument/2006/relationships/chart" Target="../charts/chart193.xml"/><Relationship Id="rId4" Type="http://schemas.openxmlformats.org/officeDocument/2006/relationships/image" Target="../media/image29.png"/><Relationship Id="rId9" Type="http://schemas.openxmlformats.org/officeDocument/2006/relationships/chart" Target="../charts/chart183.xml"/><Relationship Id="rId14" Type="http://schemas.openxmlformats.org/officeDocument/2006/relationships/chart" Target="../charts/chart188.xml"/><Relationship Id="rId22" Type="http://schemas.openxmlformats.org/officeDocument/2006/relationships/chart" Target="../charts/chart1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2.xml"/><Relationship Id="rId13" Type="http://schemas.openxmlformats.org/officeDocument/2006/relationships/chart" Target="../charts/chart207.xml"/><Relationship Id="rId18" Type="http://schemas.openxmlformats.org/officeDocument/2006/relationships/chart" Target="../charts/chart212.xml"/><Relationship Id="rId3" Type="http://schemas.openxmlformats.org/officeDocument/2006/relationships/image" Target="../media/image28.png"/><Relationship Id="rId21" Type="http://schemas.openxmlformats.org/officeDocument/2006/relationships/chart" Target="../charts/chart215.xml"/><Relationship Id="rId7" Type="http://schemas.openxmlformats.org/officeDocument/2006/relationships/chart" Target="../charts/chart201.xml"/><Relationship Id="rId12" Type="http://schemas.openxmlformats.org/officeDocument/2006/relationships/chart" Target="../charts/chart206.xml"/><Relationship Id="rId17" Type="http://schemas.openxmlformats.org/officeDocument/2006/relationships/chart" Target="../charts/chart211.xml"/><Relationship Id="rId25" Type="http://schemas.openxmlformats.org/officeDocument/2006/relationships/chart" Target="../charts/chart219.xml"/><Relationship Id="rId2" Type="http://schemas.openxmlformats.org/officeDocument/2006/relationships/chart" Target="../charts/chart199.xml"/><Relationship Id="rId16" Type="http://schemas.openxmlformats.org/officeDocument/2006/relationships/chart" Target="../charts/chart210.xml"/><Relationship Id="rId20" Type="http://schemas.openxmlformats.org/officeDocument/2006/relationships/chart" Target="../charts/chart21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00.xml"/><Relationship Id="rId11" Type="http://schemas.openxmlformats.org/officeDocument/2006/relationships/chart" Target="../charts/chart205.xml"/><Relationship Id="rId24" Type="http://schemas.openxmlformats.org/officeDocument/2006/relationships/chart" Target="../charts/chart218.xml"/><Relationship Id="rId5" Type="http://schemas.openxmlformats.org/officeDocument/2006/relationships/image" Target="../media/image13.png"/><Relationship Id="rId15" Type="http://schemas.openxmlformats.org/officeDocument/2006/relationships/chart" Target="../charts/chart209.xml"/><Relationship Id="rId23" Type="http://schemas.openxmlformats.org/officeDocument/2006/relationships/chart" Target="../charts/chart217.xml"/><Relationship Id="rId10" Type="http://schemas.openxmlformats.org/officeDocument/2006/relationships/chart" Target="../charts/chart204.xml"/><Relationship Id="rId19" Type="http://schemas.openxmlformats.org/officeDocument/2006/relationships/chart" Target="../charts/chart213.xml"/><Relationship Id="rId4" Type="http://schemas.openxmlformats.org/officeDocument/2006/relationships/image" Target="../media/image29.png"/><Relationship Id="rId9" Type="http://schemas.openxmlformats.org/officeDocument/2006/relationships/chart" Target="../charts/chart203.xml"/><Relationship Id="rId14" Type="http://schemas.openxmlformats.org/officeDocument/2006/relationships/chart" Target="../charts/chart208.xml"/><Relationship Id="rId22" Type="http://schemas.openxmlformats.org/officeDocument/2006/relationships/chart" Target="../charts/chart2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2.xml"/><Relationship Id="rId7" Type="http://schemas.openxmlformats.org/officeDocument/2006/relationships/chart" Target="../charts/chart226.xml"/><Relationship Id="rId2" Type="http://schemas.openxmlformats.org/officeDocument/2006/relationships/chart" Target="../charts/chart22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25.xml"/><Relationship Id="rId5" Type="http://schemas.openxmlformats.org/officeDocument/2006/relationships/chart" Target="../charts/chart224.xml"/><Relationship Id="rId4" Type="http://schemas.openxmlformats.org/officeDocument/2006/relationships/chart" Target="../charts/chart2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2.xml"/><Relationship Id="rId3" Type="http://schemas.openxmlformats.org/officeDocument/2006/relationships/image" Target="../media/image36.png"/><Relationship Id="rId7" Type="http://schemas.openxmlformats.org/officeDocument/2006/relationships/chart" Target="../charts/chart231.xml"/><Relationship Id="rId2" Type="http://schemas.openxmlformats.org/officeDocument/2006/relationships/chart" Target="../charts/chart228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30.xml"/><Relationship Id="rId11" Type="http://schemas.openxmlformats.org/officeDocument/2006/relationships/chart" Target="../charts/chart235.xml"/><Relationship Id="rId5" Type="http://schemas.openxmlformats.org/officeDocument/2006/relationships/chart" Target="../charts/chart229.xml"/><Relationship Id="rId10" Type="http://schemas.openxmlformats.org/officeDocument/2006/relationships/chart" Target="../charts/chart234.xml"/><Relationship Id="rId4" Type="http://schemas.openxmlformats.org/officeDocument/2006/relationships/image" Target="../media/image37.png"/><Relationship Id="rId9" Type="http://schemas.openxmlformats.org/officeDocument/2006/relationships/chart" Target="../charts/chart23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1.xml"/><Relationship Id="rId13" Type="http://schemas.openxmlformats.org/officeDocument/2006/relationships/chart" Target="../charts/chart246.xml"/><Relationship Id="rId18" Type="http://schemas.openxmlformats.org/officeDocument/2006/relationships/chart" Target="../charts/chart251.xml"/><Relationship Id="rId3" Type="http://schemas.openxmlformats.org/officeDocument/2006/relationships/image" Target="../media/image13.png"/><Relationship Id="rId7" Type="http://schemas.openxmlformats.org/officeDocument/2006/relationships/chart" Target="../charts/chart240.xml"/><Relationship Id="rId12" Type="http://schemas.openxmlformats.org/officeDocument/2006/relationships/chart" Target="../charts/chart245.xml"/><Relationship Id="rId17" Type="http://schemas.openxmlformats.org/officeDocument/2006/relationships/chart" Target="../charts/chart250.xml"/><Relationship Id="rId2" Type="http://schemas.openxmlformats.org/officeDocument/2006/relationships/chart" Target="../charts/chart236.xml"/><Relationship Id="rId16" Type="http://schemas.openxmlformats.org/officeDocument/2006/relationships/chart" Target="../charts/chart249.xml"/><Relationship Id="rId20" Type="http://schemas.openxmlformats.org/officeDocument/2006/relationships/chart" Target="../charts/chart25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39.xml"/><Relationship Id="rId11" Type="http://schemas.openxmlformats.org/officeDocument/2006/relationships/chart" Target="../charts/chart244.xml"/><Relationship Id="rId5" Type="http://schemas.openxmlformats.org/officeDocument/2006/relationships/chart" Target="../charts/chart238.xml"/><Relationship Id="rId15" Type="http://schemas.openxmlformats.org/officeDocument/2006/relationships/chart" Target="../charts/chart248.xml"/><Relationship Id="rId10" Type="http://schemas.openxmlformats.org/officeDocument/2006/relationships/chart" Target="../charts/chart243.xml"/><Relationship Id="rId19" Type="http://schemas.openxmlformats.org/officeDocument/2006/relationships/chart" Target="../charts/chart252.xml"/><Relationship Id="rId4" Type="http://schemas.openxmlformats.org/officeDocument/2006/relationships/chart" Target="../charts/chart237.xml"/><Relationship Id="rId9" Type="http://schemas.openxmlformats.org/officeDocument/2006/relationships/chart" Target="../charts/chart242.xml"/><Relationship Id="rId14" Type="http://schemas.openxmlformats.org/officeDocument/2006/relationships/chart" Target="../charts/chart2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5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55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2.xml"/><Relationship Id="rId13" Type="http://schemas.openxmlformats.org/officeDocument/2006/relationships/image" Target="../media/image39.png"/><Relationship Id="rId18" Type="http://schemas.openxmlformats.org/officeDocument/2006/relationships/chart" Target="../charts/chart269.xml"/><Relationship Id="rId3" Type="http://schemas.openxmlformats.org/officeDocument/2006/relationships/chart" Target="../charts/chart257.xml"/><Relationship Id="rId21" Type="http://schemas.openxmlformats.org/officeDocument/2006/relationships/chart" Target="../charts/chart272.xml"/><Relationship Id="rId7" Type="http://schemas.openxmlformats.org/officeDocument/2006/relationships/chart" Target="../charts/chart261.xml"/><Relationship Id="rId12" Type="http://schemas.openxmlformats.org/officeDocument/2006/relationships/image" Target="../media/image38.png"/><Relationship Id="rId17" Type="http://schemas.openxmlformats.org/officeDocument/2006/relationships/chart" Target="../charts/chart268.xml"/><Relationship Id="rId2" Type="http://schemas.openxmlformats.org/officeDocument/2006/relationships/chart" Target="../charts/chart256.xml"/><Relationship Id="rId16" Type="http://schemas.openxmlformats.org/officeDocument/2006/relationships/chart" Target="../charts/chart267.xml"/><Relationship Id="rId20" Type="http://schemas.openxmlformats.org/officeDocument/2006/relationships/chart" Target="../charts/chart271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60.xml"/><Relationship Id="rId11" Type="http://schemas.openxmlformats.org/officeDocument/2006/relationships/chart" Target="../charts/chart265.xml"/><Relationship Id="rId24" Type="http://schemas.openxmlformats.org/officeDocument/2006/relationships/chart" Target="../charts/chart275.xml"/><Relationship Id="rId5" Type="http://schemas.openxmlformats.org/officeDocument/2006/relationships/chart" Target="../charts/chart259.xml"/><Relationship Id="rId15" Type="http://schemas.openxmlformats.org/officeDocument/2006/relationships/chart" Target="../charts/chart266.xml"/><Relationship Id="rId23" Type="http://schemas.openxmlformats.org/officeDocument/2006/relationships/chart" Target="../charts/chart274.xml"/><Relationship Id="rId10" Type="http://schemas.openxmlformats.org/officeDocument/2006/relationships/chart" Target="../charts/chart264.xml"/><Relationship Id="rId19" Type="http://schemas.openxmlformats.org/officeDocument/2006/relationships/chart" Target="../charts/chart270.xml"/><Relationship Id="rId4" Type="http://schemas.openxmlformats.org/officeDocument/2006/relationships/chart" Target="../charts/chart258.xml"/><Relationship Id="rId9" Type="http://schemas.openxmlformats.org/officeDocument/2006/relationships/chart" Target="../charts/chart263.xml"/><Relationship Id="rId14" Type="http://schemas.openxmlformats.org/officeDocument/2006/relationships/image" Target="../media/image13.png"/><Relationship Id="rId22" Type="http://schemas.openxmlformats.org/officeDocument/2006/relationships/chart" Target="../charts/chart27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7.xml"/><Relationship Id="rId2" Type="http://schemas.openxmlformats.org/officeDocument/2006/relationships/chart" Target="../charts/chart27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1.xml"/><Relationship Id="rId3" Type="http://schemas.openxmlformats.org/officeDocument/2006/relationships/image" Target="../media/image41.png"/><Relationship Id="rId7" Type="http://schemas.openxmlformats.org/officeDocument/2006/relationships/chart" Target="../charts/chart28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79.xml"/><Relationship Id="rId5" Type="http://schemas.openxmlformats.org/officeDocument/2006/relationships/chart" Target="../charts/chart278.xml"/><Relationship Id="rId4" Type="http://schemas.openxmlformats.org/officeDocument/2006/relationships/image" Target="../media/image13.png"/><Relationship Id="rId9" Type="http://schemas.openxmlformats.org/officeDocument/2006/relationships/chart" Target="../charts/chart28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12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chart" Target="../charts/chart3.xml"/><Relationship Id="rId5" Type="http://schemas.openxmlformats.org/officeDocument/2006/relationships/diagramColors" Target="../diagrams/colors1.xml"/><Relationship Id="rId10" Type="http://schemas.openxmlformats.org/officeDocument/2006/relationships/chart" Target="../charts/chart2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1.xml"/><Relationship Id="rId14" Type="http://schemas.microsoft.com/office/2007/relationships/diagramDrawing" Target="../diagrams/drawing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8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84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6.xml"/><Relationship Id="rId2" Type="http://schemas.openxmlformats.org/officeDocument/2006/relationships/chart" Target="../charts/chart285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3.xml"/><Relationship Id="rId3" Type="http://schemas.openxmlformats.org/officeDocument/2006/relationships/chart" Target="../charts/chart288.xml"/><Relationship Id="rId7" Type="http://schemas.openxmlformats.org/officeDocument/2006/relationships/chart" Target="../charts/chart292.xml"/><Relationship Id="rId2" Type="http://schemas.openxmlformats.org/officeDocument/2006/relationships/chart" Target="../charts/chart287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91.xml"/><Relationship Id="rId5" Type="http://schemas.openxmlformats.org/officeDocument/2006/relationships/chart" Target="../charts/chart290.xml"/><Relationship Id="rId10" Type="http://schemas.openxmlformats.org/officeDocument/2006/relationships/chart" Target="../charts/chart295.xml"/><Relationship Id="rId4" Type="http://schemas.openxmlformats.org/officeDocument/2006/relationships/chart" Target="../charts/chart289.xml"/><Relationship Id="rId9" Type="http://schemas.openxmlformats.org/officeDocument/2006/relationships/chart" Target="../charts/chart29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7.xml"/><Relationship Id="rId2" Type="http://schemas.openxmlformats.org/officeDocument/2006/relationships/chart" Target="../charts/chart296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9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9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00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01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0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03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chart" Target="../charts/chart4.xml"/><Relationship Id="rId7" Type="http://schemas.openxmlformats.org/officeDocument/2006/relationships/diagramData" Target="../diagrams/data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11" Type="http://schemas.microsoft.com/office/2007/relationships/diagramDrawing" Target="../diagrams/drawing2.xml"/><Relationship Id="rId5" Type="http://schemas.openxmlformats.org/officeDocument/2006/relationships/image" Target="../media/image18.jpeg"/><Relationship Id="rId10" Type="http://schemas.openxmlformats.org/officeDocument/2006/relationships/diagramColors" Target="../diagrams/colors2.xml"/><Relationship Id="rId4" Type="http://schemas.openxmlformats.org/officeDocument/2006/relationships/chart" Target="../charts/chart5.xml"/><Relationship Id="rId9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0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05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2.xml"/><Relationship Id="rId13" Type="http://schemas.openxmlformats.org/officeDocument/2006/relationships/chart" Target="../charts/chart317.xml"/><Relationship Id="rId18" Type="http://schemas.openxmlformats.org/officeDocument/2006/relationships/chart" Target="../charts/chart322.xml"/><Relationship Id="rId3" Type="http://schemas.openxmlformats.org/officeDocument/2006/relationships/chart" Target="../charts/chart307.xml"/><Relationship Id="rId21" Type="http://schemas.openxmlformats.org/officeDocument/2006/relationships/chart" Target="../charts/chart325.xml"/><Relationship Id="rId7" Type="http://schemas.openxmlformats.org/officeDocument/2006/relationships/chart" Target="../charts/chart311.xml"/><Relationship Id="rId12" Type="http://schemas.openxmlformats.org/officeDocument/2006/relationships/chart" Target="../charts/chart316.xml"/><Relationship Id="rId17" Type="http://schemas.openxmlformats.org/officeDocument/2006/relationships/chart" Target="../charts/chart321.xml"/><Relationship Id="rId2" Type="http://schemas.openxmlformats.org/officeDocument/2006/relationships/chart" Target="../charts/chart306.xml"/><Relationship Id="rId16" Type="http://schemas.openxmlformats.org/officeDocument/2006/relationships/chart" Target="../charts/chart320.xml"/><Relationship Id="rId20" Type="http://schemas.openxmlformats.org/officeDocument/2006/relationships/chart" Target="../charts/chart32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10.xml"/><Relationship Id="rId11" Type="http://schemas.openxmlformats.org/officeDocument/2006/relationships/chart" Target="../charts/chart315.xml"/><Relationship Id="rId24" Type="http://schemas.openxmlformats.org/officeDocument/2006/relationships/image" Target="../media/image13.png"/><Relationship Id="rId5" Type="http://schemas.openxmlformats.org/officeDocument/2006/relationships/chart" Target="../charts/chart309.xml"/><Relationship Id="rId15" Type="http://schemas.openxmlformats.org/officeDocument/2006/relationships/chart" Target="../charts/chart319.xml"/><Relationship Id="rId23" Type="http://schemas.openxmlformats.org/officeDocument/2006/relationships/image" Target="../media/image29.png"/><Relationship Id="rId10" Type="http://schemas.openxmlformats.org/officeDocument/2006/relationships/chart" Target="../charts/chart314.xml"/><Relationship Id="rId19" Type="http://schemas.openxmlformats.org/officeDocument/2006/relationships/chart" Target="../charts/chart323.xml"/><Relationship Id="rId4" Type="http://schemas.openxmlformats.org/officeDocument/2006/relationships/chart" Target="../charts/chart308.xml"/><Relationship Id="rId9" Type="http://schemas.openxmlformats.org/officeDocument/2006/relationships/chart" Target="../charts/chart313.xml"/><Relationship Id="rId14" Type="http://schemas.openxmlformats.org/officeDocument/2006/relationships/chart" Target="../charts/chart318.xml"/><Relationship Id="rId22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8.xml"/><Relationship Id="rId3" Type="http://schemas.openxmlformats.org/officeDocument/2006/relationships/image" Target="../media/image43.png"/><Relationship Id="rId7" Type="http://schemas.openxmlformats.org/officeDocument/2006/relationships/chart" Target="../charts/chart32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326.xml"/><Relationship Id="rId11" Type="http://schemas.openxmlformats.org/officeDocument/2006/relationships/chart" Target="../charts/chart331.xml"/><Relationship Id="rId5" Type="http://schemas.openxmlformats.org/officeDocument/2006/relationships/image" Target="../media/image45.png"/><Relationship Id="rId10" Type="http://schemas.openxmlformats.org/officeDocument/2006/relationships/chart" Target="../charts/chart330.xml"/><Relationship Id="rId4" Type="http://schemas.openxmlformats.org/officeDocument/2006/relationships/image" Target="../media/image44.png"/><Relationship Id="rId9" Type="http://schemas.openxmlformats.org/officeDocument/2006/relationships/chart" Target="../charts/chart3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3.xml"/><Relationship Id="rId2" Type="http://schemas.openxmlformats.org/officeDocument/2006/relationships/chart" Target="../charts/chart332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334.xml"/><Relationship Id="rId4" Type="http://schemas.openxmlformats.org/officeDocument/2006/relationships/image" Target="../media/image47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hart" Target="../charts/chart11.xml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12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chart" Target="../charts/chart9.xml"/><Relationship Id="rId5" Type="http://schemas.openxmlformats.org/officeDocument/2006/relationships/image" Target="../media/image24.png"/><Relationship Id="rId10" Type="http://schemas.openxmlformats.org/officeDocument/2006/relationships/chart" Target="../charts/chart8.xml"/><Relationship Id="rId4" Type="http://schemas.openxmlformats.org/officeDocument/2006/relationships/chart" Target="../charts/chart6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mmanane@immar-intl.com" TargetMode="External"/><Relationship Id="rId2" Type="http://schemas.openxmlformats.org/officeDocument/2006/relationships/hyperlink" Target="mailto:bs@immar-intl.com" TargetMode="Externa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mailto:hbessa@immar-intl.com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8"/>
          <p:cNvSpPr/>
          <p:nvPr/>
        </p:nvSpPr>
        <p:spPr>
          <a:xfrm>
            <a:off x="2156" y="-28137"/>
            <a:ext cx="12189845" cy="529183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A2A39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" y="2185862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n w="0"/>
                <a:solidFill>
                  <a:srgbClr val="C1C1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ETUDE SUR LA CONSOMMATION DES MÉDICAMENTS EN ALGÉRIE</a:t>
            </a:r>
          </a:p>
          <a:p>
            <a:pPr algn="ctr"/>
            <a:r>
              <a:rPr lang="fr-FR" sz="4800" dirty="0">
                <a:ln w="0"/>
                <a:solidFill>
                  <a:srgbClr val="C1C1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endParaRPr lang="fr-FR" sz="4800" dirty="0">
              <a:ln w="0"/>
              <a:solidFill>
                <a:srgbClr val="C1C1C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5" name="Picture 11" descr="Logo Immar_fond ble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109" y="170630"/>
            <a:ext cx="3004459" cy="14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04512" y="4684201"/>
            <a:ext cx="2773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C1C1C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Février-Mars /  2018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="" xmlns:a16="http://schemas.microsoft.com/office/drawing/2014/main" id="{659FB1C9-F533-425B-B2F7-9431CA5165CC}"/>
              </a:ext>
            </a:extLst>
          </p:cNvPr>
          <p:cNvCxnSpPr/>
          <p:nvPr/>
        </p:nvCxnSpPr>
        <p:spPr>
          <a:xfrm>
            <a:off x="4034116" y="4634707"/>
            <a:ext cx="3996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.unop-dz.org/images/enteteUnop.png">
            <a:extLst>
              <a:ext uri="{FF2B5EF4-FFF2-40B4-BE49-F238E27FC236}">
                <a16:creationId xmlns="" xmlns:a16="http://schemas.microsoft.com/office/drawing/2014/main" id="{A3C0ED31-A559-45A4-9C2A-6B1ABEA4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882" y="5747063"/>
            <a:ext cx="5799091" cy="8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0" y="5943600"/>
            <a:ext cx="2675964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02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266" y="121971"/>
            <a:ext cx="1162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STRUCTURES SANITAIRES PAR PROFIL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250F8260-9555-4362-9A17-9F472A1E6FBB}"/>
              </a:ext>
            </a:extLst>
          </p:cNvPr>
          <p:cNvSpPr txBox="1"/>
          <p:nvPr/>
        </p:nvSpPr>
        <p:spPr>
          <a:xfrm>
            <a:off x="512622" y="6169365"/>
            <a:ext cx="6802581" cy="281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rgbClr val="0971C7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Q1. Habituellement, vous vous soignez dans une structure sanitaire… ? </a:t>
            </a:r>
            <a:endParaRPr lang="fr-FR" sz="1000" b="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1687128" y="745430"/>
            <a:ext cx="1230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graphicFrame>
        <p:nvGraphicFramePr>
          <p:cNvPr id="27" name="Graphique 26">
            <a:extLst>
              <a:ext uri="{FF2B5EF4-FFF2-40B4-BE49-F238E27FC236}">
                <a16:creationId xmlns="" xmlns:a16="http://schemas.microsoft.com/office/drawing/2014/main" id="{CF272687-F941-4062-9DB3-F7B151B35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93048791"/>
              </p:ext>
            </p:extLst>
          </p:nvPr>
        </p:nvGraphicFramePr>
        <p:xfrm>
          <a:off x="504175" y="1187012"/>
          <a:ext cx="3347526" cy="42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1" name="Connecteur droit 30">
            <a:extLst>
              <a:ext uri="{FF2B5EF4-FFF2-40B4-BE49-F238E27FC236}">
                <a16:creationId xmlns="" xmlns:a16="http://schemas.microsoft.com/office/drawing/2014/main" id="{DE143669-3979-4D44-AF0F-46ED5D5A18BE}"/>
              </a:ext>
            </a:extLst>
          </p:cNvPr>
          <p:cNvCxnSpPr>
            <a:cxnSpLocks/>
          </p:cNvCxnSpPr>
          <p:nvPr/>
        </p:nvCxnSpPr>
        <p:spPr>
          <a:xfrm>
            <a:off x="4041653" y="831970"/>
            <a:ext cx="0" cy="4608000"/>
          </a:xfrm>
          <a:prstGeom prst="line">
            <a:avLst/>
          </a:prstGeom>
          <a:ln w="28575">
            <a:solidFill>
              <a:srgbClr val="C2626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30" name="Graphique 29">
            <a:extLst>
              <a:ext uri="{FF2B5EF4-FFF2-40B4-BE49-F238E27FC236}">
                <a16:creationId xmlns="" xmlns:a16="http://schemas.microsoft.com/office/drawing/2014/main" id="{7D148677-189F-4C84-9E0B-E3D5442E6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37864043"/>
              </p:ext>
            </p:extLst>
          </p:nvPr>
        </p:nvGraphicFramePr>
        <p:xfrm>
          <a:off x="4253349" y="1173157"/>
          <a:ext cx="3347525" cy="42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41CA96F-5A77-465F-A28C-78D43D67EB37}"/>
              </a:ext>
            </a:extLst>
          </p:cNvPr>
          <p:cNvSpPr/>
          <p:nvPr/>
        </p:nvSpPr>
        <p:spPr>
          <a:xfrm>
            <a:off x="4526513" y="3080680"/>
            <a:ext cx="1519446" cy="33126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216509B-3842-4DF1-976D-3787EA026889}"/>
              </a:ext>
            </a:extLst>
          </p:cNvPr>
          <p:cNvSpPr/>
          <p:nvPr/>
        </p:nvSpPr>
        <p:spPr>
          <a:xfrm>
            <a:off x="4405754" y="785694"/>
            <a:ext cx="2978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graphicFrame>
        <p:nvGraphicFramePr>
          <p:cNvPr id="34" name="Graphique 33">
            <a:extLst>
              <a:ext uri="{FF2B5EF4-FFF2-40B4-BE49-F238E27FC236}">
                <a16:creationId xmlns="" xmlns:a16="http://schemas.microsoft.com/office/drawing/2014/main" id="{4AF42E51-7F55-48E1-9573-AB8573886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00768593"/>
              </p:ext>
            </p:extLst>
          </p:nvPr>
        </p:nvGraphicFramePr>
        <p:xfrm>
          <a:off x="8002522" y="1160373"/>
          <a:ext cx="3347526" cy="427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4B2A92B-DEAB-42BF-8E0C-FBF6446C3E24}"/>
              </a:ext>
            </a:extLst>
          </p:cNvPr>
          <p:cNvSpPr/>
          <p:nvPr/>
        </p:nvSpPr>
        <p:spPr>
          <a:xfrm>
            <a:off x="8347450" y="773697"/>
            <a:ext cx="2680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="" xmlns:a16="http://schemas.microsoft.com/office/drawing/2014/main" id="{3F6C11DF-F089-4D72-9424-D3C3899F66A3}"/>
              </a:ext>
            </a:extLst>
          </p:cNvPr>
          <p:cNvCxnSpPr>
            <a:cxnSpLocks/>
          </p:cNvCxnSpPr>
          <p:nvPr/>
        </p:nvCxnSpPr>
        <p:spPr>
          <a:xfrm>
            <a:off x="7796235" y="808666"/>
            <a:ext cx="0" cy="4608000"/>
          </a:xfrm>
          <a:prstGeom prst="line">
            <a:avLst/>
          </a:prstGeom>
          <a:ln w="28575">
            <a:solidFill>
              <a:srgbClr val="C26269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4" name="Graphique 13">
            <a:extLst>
              <a:ext uri="{FF2B5EF4-FFF2-40B4-BE49-F238E27FC236}">
                <a16:creationId xmlns="" xmlns:a16="http://schemas.microsoft.com/office/drawing/2014/main" id="{AD23AA0D-F7A1-451F-BFD6-14CE3B56B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12965947"/>
              </p:ext>
            </p:extLst>
          </p:nvPr>
        </p:nvGraphicFramePr>
        <p:xfrm>
          <a:off x="545910" y="5677469"/>
          <a:ext cx="4490113" cy="19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4558351" y="2947915"/>
            <a:ext cx="2961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778019" y="6127845"/>
            <a:ext cx="413982" cy="42026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gency FB" panose="020B0503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205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378" y="67379"/>
            <a:ext cx="1207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SATISFACTION VIS-À-VIS DES STRUCTURES SANITAIRES FRÉQUENTÉES PAR REGION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1143648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72" name="Graphique 71">
            <a:extLst>
              <a:ext uri="{FF2B5EF4-FFF2-40B4-BE49-F238E27FC236}">
                <a16:creationId xmlns="" xmlns:a16="http://schemas.microsoft.com/office/drawing/2014/main" id="{BBE6FDD7-5C0A-4A13-B6C8-16451A58F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24553140"/>
              </p:ext>
            </p:extLst>
          </p:nvPr>
        </p:nvGraphicFramePr>
        <p:xfrm>
          <a:off x="419738" y="1486335"/>
          <a:ext cx="9870674" cy="442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9769AF72-5DC0-4646-A783-629D08B37001}"/>
              </a:ext>
            </a:extLst>
          </p:cNvPr>
          <p:cNvSpPr/>
          <p:nvPr/>
        </p:nvSpPr>
        <p:spPr>
          <a:xfrm>
            <a:off x="0" y="6065754"/>
            <a:ext cx="3381270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Niveau de satisfaction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="" xmlns:a16="http://schemas.microsoft.com/office/drawing/2014/main" id="{013329A3-9AF1-4B95-976B-564D46A796C5}"/>
              </a:ext>
            </a:extLst>
          </p:cNvPr>
          <p:cNvSpPr/>
          <p:nvPr/>
        </p:nvSpPr>
        <p:spPr>
          <a:xfrm rot="5400000">
            <a:off x="4977353" y="-686468"/>
            <a:ext cx="150878" cy="7063301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ccolade fermante 12">
            <a:extLst>
              <a:ext uri="{FF2B5EF4-FFF2-40B4-BE49-F238E27FC236}">
                <a16:creationId xmlns="" xmlns:a16="http://schemas.microsoft.com/office/drawing/2014/main" id="{FFABC5F5-789C-4F7A-96A0-83D40319DF37}"/>
              </a:ext>
            </a:extLst>
          </p:cNvPr>
          <p:cNvSpPr/>
          <p:nvPr/>
        </p:nvSpPr>
        <p:spPr>
          <a:xfrm rot="5400000">
            <a:off x="9359415" y="1989629"/>
            <a:ext cx="164529" cy="164287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7489217-9E97-416F-8AB1-E62BE5E48B0F}"/>
              </a:ext>
            </a:extLst>
          </p:cNvPr>
          <p:cNvSpPr txBox="1"/>
          <p:nvPr/>
        </p:nvSpPr>
        <p:spPr>
          <a:xfrm>
            <a:off x="2224585" y="5490993"/>
            <a:ext cx="43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r-FR" sz="1600" dirty="0">
                <a:latin typeface="Trebuchet MS" panose="020B0603020202020204" pitchFamily="34" charset="0"/>
              </a:rPr>
              <a:t>Très satisfait + plutôt satisfait : </a:t>
            </a:r>
            <a:r>
              <a:rPr lang="fr-FR" sz="1800" dirty="0">
                <a:latin typeface="Agency FB" panose="020B0503020202020204" pitchFamily="34" charset="0"/>
              </a:rPr>
              <a:t>73</a:t>
            </a:r>
            <a:r>
              <a:rPr lang="fr-FR" sz="1400" dirty="0">
                <a:latin typeface="Agency FB" panose="020B0503020202020204" pitchFamily="34" charset="0"/>
              </a:rPr>
              <a:t>%</a:t>
            </a:r>
            <a:endParaRPr lang="fr-FR" dirty="0">
              <a:latin typeface="Agency FB" panose="020B0503020202020204" pitchFamily="34" charset="0"/>
            </a:endParaRPr>
          </a:p>
        </p:txBody>
      </p:sp>
      <p:sp>
        <p:nvSpPr>
          <p:cNvPr id="16" name="Accolade fermante 15">
            <a:extLst>
              <a:ext uri="{FF2B5EF4-FFF2-40B4-BE49-F238E27FC236}">
                <a16:creationId xmlns="" xmlns:a16="http://schemas.microsoft.com/office/drawing/2014/main" id="{013329A3-9AF1-4B95-976B-564D46A796C5}"/>
              </a:ext>
            </a:extLst>
          </p:cNvPr>
          <p:cNvSpPr/>
          <p:nvPr/>
        </p:nvSpPr>
        <p:spPr>
          <a:xfrm rot="5400000">
            <a:off x="5018295" y="-58671"/>
            <a:ext cx="150880" cy="7172486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fermante 16">
            <a:extLst>
              <a:ext uri="{FF2B5EF4-FFF2-40B4-BE49-F238E27FC236}">
                <a16:creationId xmlns="" xmlns:a16="http://schemas.microsoft.com/office/drawing/2014/main" id="{FFABC5F5-789C-4F7A-96A0-83D40319DF37}"/>
              </a:ext>
            </a:extLst>
          </p:cNvPr>
          <p:cNvSpPr/>
          <p:nvPr/>
        </p:nvSpPr>
        <p:spPr>
          <a:xfrm rot="5400000">
            <a:off x="9441302" y="2699313"/>
            <a:ext cx="164529" cy="164287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ccolade fermante 17">
            <a:extLst>
              <a:ext uri="{FF2B5EF4-FFF2-40B4-BE49-F238E27FC236}">
                <a16:creationId xmlns="" xmlns:a16="http://schemas.microsoft.com/office/drawing/2014/main" id="{013329A3-9AF1-4B95-976B-564D46A796C5}"/>
              </a:ext>
            </a:extLst>
          </p:cNvPr>
          <p:cNvSpPr/>
          <p:nvPr/>
        </p:nvSpPr>
        <p:spPr>
          <a:xfrm rot="5400000">
            <a:off x="4922762" y="705605"/>
            <a:ext cx="150878" cy="7063301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ccolade fermante 18">
            <a:extLst>
              <a:ext uri="{FF2B5EF4-FFF2-40B4-BE49-F238E27FC236}">
                <a16:creationId xmlns="" xmlns:a16="http://schemas.microsoft.com/office/drawing/2014/main" id="{FFABC5F5-789C-4F7A-96A0-83D40319DF37}"/>
              </a:ext>
            </a:extLst>
          </p:cNvPr>
          <p:cNvSpPr/>
          <p:nvPr/>
        </p:nvSpPr>
        <p:spPr>
          <a:xfrm rot="5400000">
            <a:off x="9304824" y="3381702"/>
            <a:ext cx="164529" cy="164287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ccolade fermante 19">
            <a:extLst>
              <a:ext uri="{FF2B5EF4-FFF2-40B4-BE49-F238E27FC236}">
                <a16:creationId xmlns="" xmlns:a16="http://schemas.microsoft.com/office/drawing/2014/main" id="{013329A3-9AF1-4B95-976B-564D46A796C5}"/>
              </a:ext>
            </a:extLst>
          </p:cNvPr>
          <p:cNvSpPr/>
          <p:nvPr/>
        </p:nvSpPr>
        <p:spPr>
          <a:xfrm rot="5400000">
            <a:off x="4922762" y="1319754"/>
            <a:ext cx="150878" cy="7063301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ccolade fermante 20">
            <a:extLst>
              <a:ext uri="{FF2B5EF4-FFF2-40B4-BE49-F238E27FC236}">
                <a16:creationId xmlns="" xmlns:a16="http://schemas.microsoft.com/office/drawing/2014/main" id="{FFABC5F5-789C-4F7A-96A0-83D40319DF37}"/>
              </a:ext>
            </a:extLst>
          </p:cNvPr>
          <p:cNvSpPr/>
          <p:nvPr/>
        </p:nvSpPr>
        <p:spPr>
          <a:xfrm rot="5400000">
            <a:off x="9318472" y="4036795"/>
            <a:ext cx="164529" cy="164287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ccolade fermante 21">
            <a:extLst>
              <a:ext uri="{FF2B5EF4-FFF2-40B4-BE49-F238E27FC236}">
                <a16:creationId xmlns="" xmlns:a16="http://schemas.microsoft.com/office/drawing/2014/main" id="{013329A3-9AF1-4B95-976B-564D46A796C5}"/>
              </a:ext>
            </a:extLst>
          </p:cNvPr>
          <p:cNvSpPr/>
          <p:nvPr/>
        </p:nvSpPr>
        <p:spPr>
          <a:xfrm rot="5400000">
            <a:off x="4642983" y="2240980"/>
            <a:ext cx="150876" cy="6531037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Accolade fermante 22">
            <a:extLst>
              <a:ext uri="{FF2B5EF4-FFF2-40B4-BE49-F238E27FC236}">
                <a16:creationId xmlns="" xmlns:a16="http://schemas.microsoft.com/office/drawing/2014/main" id="{FFABC5F5-789C-4F7A-96A0-83D40319DF37}"/>
              </a:ext>
            </a:extLst>
          </p:cNvPr>
          <p:cNvSpPr/>
          <p:nvPr/>
        </p:nvSpPr>
        <p:spPr>
          <a:xfrm rot="5400000">
            <a:off x="9054912" y="4373735"/>
            <a:ext cx="137231" cy="2251879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87489217-9E97-416F-8AB1-E62BE5E48B0F}"/>
              </a:ext>
            </a:extLst>
          </p:cNvPr>
          <p:cNvSpPr txBox="1"/>
          <p:nvPr/>
        </p:nvSpPr>
        <p:spPr>
          <a:xfrm>
            <a:off x="7779224" y="5600175"/>
            <a:ext cx="2483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r-FR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Pas du tout  satisfait + plutôt pas  satisfait : </a:t>
            </a:r>
            <a:r>
              <a:rPr lang="fr-FR" sz="1600" dirty="0">
                <a:solidFill>
                  <a:srgbClr val="C00000"/>
                </a:solidFill>
                <a:latin typeface="Agency FB" panose="020B0503020202020204" pitchFamily="34" charset="0"/>
              </a:rPr>
              <a:t>27</a:t>
            </a:r>
            <a:r>
              <a:rPr lang="fr-FR" sz="1200" dirty="0">
                <a:solidFill>
                  <a:srgbClr val="C00000"/>
                </a:solidFill>
                <a:latin typeface="Agency FB" panose="020B0503020202020204" pitchFamily="34" charset="0"/>
              </a:rPr>
              <a:t>%</a:t>
            </a:r>
            <a:endParaRPr lang="fr-FR" sz="180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16006" y="2793958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81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46562" y="2793958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gency FB" panose="020B0503020202020204" pitchFamily="34" charset="0"/>
              </a:rPr>
              <a:t>19</a:t>
            </a:r>
            <a:r>
              <a:rPr lang="fr-FR" sz="1400" b="1" dirty="0">
                <a:solidFill>
                  <a:srgbClr val="C00000"/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43301" y="3489993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82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73857" y="3489993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gency FB" panose="020B0503020202020204" pitchFamily="34" charset="0"/>
              </a:rPr>
              <a:t>18</a:t>
            </a:r>
            <a:r>
              <a:rPr lang="fr-FR" sz="1400" b="1" dirty="0">
                <a:solidFill>
                  <a:srgbClr val="C00000"/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93176" y="4158733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80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23732" y="4158733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gency FB" panose="020B0503020202020204" pitchFamily="34" charset="0"/>
              </a:rPr>
              <a:t>20</a:t>
            </a:r>
            <a:r>
              <a:rPr lang="fr-FR" sz="1400" b="1" dirty="0">
                <a:solidFill>
                  <a:srgbClr val="C00000"/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61414" y="480017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80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91970" y="4800178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gency FB" panose="020B0503020202020204" pitchFamily="34" charset="0"/>
              </a:rPr>
              <a:t>20</a:t>
            </a:r>
            <a:r>
              <a:rPr lang="fr-FR" sz="1400" b="1" dirty="0">
                <a:solidFill>
                  <a:srgbClr val="C00000"/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96132" y="6264323"/>
            <a:ext cx="442080" cy="324736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11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B1022659-47E9-493B-9BBB-389A4D635FE4}"/>
              </a:ext>
            </a:extLst>
          </p:cNvPr>
          <p:cNvSpPr txBox="1"/>
          <p:nvPr/>
        </p:nvSpPr>
        <p:spPr>
          <a:xfrm>
            <a:off x="4531057" y="6313606"/>
            <a:ext cx="4667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27%</a:t>
            </a:r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 d’insatisfaction dans la région Sud-Ouest</a:t>
            </a:r>
          </a:p>
        </p:txBody>
      </p:sp>
    </p:spTree>
    <p:extLst>
      <p:ext uri="{BB962C8B-B14F-4D97-AF65-F5344CB8AC3E}">
        <p14:creationId xmlns:p14="http://schemas.microsoft.com/office/powerpoint/2010/main" xmlns="" val="4082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266" y="121971"/>
            <a:ext cx="1207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SATISFACTION VIS-À-VIS DES STRUCTURES SANITAIRES FRÉQUENTÉES PAR NIVEAU D’INSTRUCTION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1143648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9769AF72-5DC0-4646-A783-629D08B37001}"/>
              </a:ext>
            </a:extLst>
          </p:cNvPr>
          <p:cNvSpPr/>
          <p:nvPr/>
        </p:nvSpPr>
        <p:spPr>
          <a:xfrm>
            <a:off x="0" y="5901981"/>
            <a:ext cx="3381270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Niveau de satisfaction</a:t>
            </a:r>
          </a:p>
        </p:txBody>
      </p:sp>
      <p:graphicFrame>
        <p:nvGraphicFramePr>
          <p:cNvPr id="39" name="Graphique 38">
            <a:extLst>
              <a:ext uri="{FF2B5EF4-FFF2-40B4-BE49-F238E27FC236}">
                <a16:creationId xmlns="" xmlns:a16="http://schemas.microsoft.com/office/drawing/2014/main" id="{BBE6FDD7-5C0A-4A13-B6C8-16451A58F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94663629"/>
              </p:ext>
            </p:extLst>
          </p:nvPr>
        </p:nvGraphicFramePr>
        <p:xfrm>
          <a:off x="419738" y="1486335"/>
          <a:ext cx="9870674" cy="4423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Accolade fermante 39">
            <a:extLst>
              <a:ext uri="{FF2B5EF4-FFF2-40B4-BE49-F238E27FC236}">
                <a16:creationId xmlns="" xmlns:a16="http://schemas.microsoft.com/office/drawing/2014/main" id="{013329A3-9AF1-4B95-976B-564D46A796C5}"/>
              </a:ext>
            </a:extLst>
          </p:cNvPr>
          <p:cNvSpPr/>
          <p:nvPr/>
        </p:nvSpPr>
        <p:spPr>
          <a:xfrm rot="5400000">
            <a:off x="5339018" y="-1048133"/>
            <a:ext cx="137232" cy="7772986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Accolade fermante 40">
            <a:extLst>
              <a:ext uri="{FF2B5EF4-FFF2-40B4-BE49-F238E27FC236}">
                <a16:creationId xmlns="" xmlns:a16="http://schemas.microsoft.com/office/drawing/2014/main" id="{FFABC5F5-789C-4F7A-96A0-83D40319DF37}"/>
              </a:ext>
            </a:extLst>
          </p:cNvPr>
          <p:cNvSpPr/>
          <p:nvPr/>
        </p:nvSpPr>
        <p:spPr>
          <a:xfrm rot="5400000">
            <a:off x="9730475" y="2387984"/>
            <a:ext cx="191821" cy="873454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87489217-9E97-416F-8AB1-E62BE5E48B0F}"/>
              </a:ext>
            </a:extLst>
          </p:cNvPr>
          <p:cNvSpPr txBox="1"/>
          <p:nvPr/>
        </p:nvSpPr>
        <p:spPr>
          <a:xfrm>
            <a:off x="2224585" y="5490993"/>
            <a:ext cx="43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r-FR" sz="1600" dirty="0">
                <a:latin typeface="Trebuchet MS" panose="020B0603020202020204" pitchFamily="34" charset="0"/>
              </a:rPr>
              <a:t>Très satisfait + plutôt satisfait : </a:t>
            </a:r>
            <a:r>
              <a:rPr lang="fr-FR" sz="1800" dirty="0">
                <a:latin typeface="Agency FB" panose="020B0503020202020204" pitchFamily="34" charset="0"/>
              </a:rPr>
              <a:t>78</a:t>
            </a:r>
            <a:r>
              <a:rPr lang="fr-FR" sz="1400" dirty="0">
                <a:latin typeface="Agency FB" panose="020B0503020202020204" pitchFamily="34" charset="0"/>
              </a:rPr>
              <a:t>%</a:t>
            </a:r>
            <a:endParaRPr lang="fr-FR" dirty="0">
              <a:latin typeface="Agency FB" panose="020B0503020202020204" pitchFamily="34" charset="0"/>
            </a:endParaRPr>
          </a:p>
        </p:txBody>
      </p:sp>
      <p:sp>
        <p:nvSpPr>
          <p:cNvPr id="43" name="Accolade fermante 42">
            <a:extLst>
              <a:ext uri="{FF2B5EF4-FFF2-40B4-BE49-F238E27FC236}">
                <a16:creationId xmlns="" xmlns:a16="http://schemas.microsoft.com/office/drawing/2014/main" id="{013329A3-9AF1-4B95-976B-564D46A796C5}"/>
              </a:ext>
            </a:extLst>
          </p:cNvPr>
          <p:cNvSpPr/>
          <p:nvPr/>
        </p:nvSpPr>
        <p:spPr>
          <a:xfrm rot="5400000">
            <a:off x="5127477" y="-167854"/>
            <a:ext cx="137229" cy="7377201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Accolade fermante 43">
            <a:extLst>
              <a:ext uri="{FF2B5EF4-FFF2-40B4-BE49-F238E27FC236}">
                <a16:creationId xmlns="" xmlns:a16="http://schemas.microsoft.com/office/drawing/2014/main" id="{FFABC5F5-789C-4F7A-96A0-83D40319DF37}"/>
              </a:ext>
            </a:extLst>
          </p:cNvPr>
          <p:cNvSpPr/>
          <p:nvPr/>
        </p:nvSpPr>
        <p:spPr>
          <a:xfrm rot="5400000">
            <a:off x="9539407" y="2783770"/>
            <a:ext cx="150880" cy="1460309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Accolade fermante 46">
            <a:extLst>
              <a:ext uri="{FF2B5EF4-FFF2-40B4-BE49-F238E27FC236}">
                <a16:creationId xmlns="" xmlns:a16="http://schemas.microsoft.com/office/drawing/2014/main" id="{013329A3-9AF1-4B95-976B-564D46A796C5}"/>
              </a:ext>
            </a:extLst>
          </p:cNvPr>
          <p:cNvSpPr/>
          <p:nvPr/>
        </p:nvSpPr>
        <p:spPr>
          <a:xfrm rot="5400000">
            <a:off x="4950058" y="664661"/>
            <a:ext cx="150878" cy="7063301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Accolade fermante 49">
            <a:extLst>
              <a:ext uri="{FF2B5EF4-FFF2-40B4-BE49-F238E27FC236}">
                <a16:creationId xmlns="" xmlns:a16="http://schemas.microsoft.com/office/drawing/2014/main" id="{FFABC5F5-789C-4F7A-96A0-83D40319DF37}"/>
              </a:ext>
            </a:extLst>
          </p:cNvPr>
          <p:cNvSpPr/>
          <p:nvPr/>
        </p:nvSpPr>
        <p:spPr>
          <a:xfrm rot="5400000">
            <a:off x="9304824" y="3381702"/>
            <a:ext cx="164529" cy="164287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Accolade fermante 50">
            <a:extLst>
              <a:ext uri="{FF2B5EF4-FFF2-40B4-BE49-F238E27FC236}">
                <a16:creationId xmlns="" xmlns:a16="http://schemas.microsoft.com/office/drawing/2014/main" id="{013329A3-9AF1-4B95-976B-564D46A796C5}"/>
              </a:ext>
            </a:extLst>
          </p:cNvPr>
          <p:cNvSpPr/>
          <p:nvPr/>
        </p:nvSpPr>
        <p:spPr>
          <a:xfrm rot="5400000">
            <a:off x="4745340" y="1497176"/>
            <a:ext cx="109936" cy="6667515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Accolade fermante 51">
            <a:extLst>
              <a:ext uri="{FF2B5EF4-FFF2-40B4-BE49-F238E27FC236}">
                <a16:creationId xmlns="" xmlns:a16="http://schemas.microsoft.com/office/drawing/2014/main" id="{FFABC5F5-789C-4F7A-96A0-83D40319DF37}"/>
              </a:ext>
            </a:extLst>
          </p:cNvPr>
          <p:cNvSpPr/>
          <p:nvPr/>
        </p:nvSpPr>
        <p:spPr>
          <a:xfrm rot="5400000">
            <a:off x="9157270" y="3821001"/>
            <a:ext cx="109936" cy="2019868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Accolade fermante 59">
            <a:extLst>
              <a:ext uri="{FF2B5EF4-FFF2-40B4-BE49-F238E27FC236}">
                <a16:creationId xmlns="" xmlns:a16="http://schemas.microsoft.com/office/drawing/2014/main" id="{013329A3-9AF1-4B95-976B-564D46A796C5}"/>
              </a:ext>
            </a:extLst>
          </p:cNvPr>
          <p:cNvSpPr/>
          <p:nvPr/>
        </p:nvSpPr>
        <p:spPr>
          <a:xfrm rot="5400000">
            <a:off x="4834051" y="2049912"/>
            <a:ext cx="109933" cy="6872231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ccolade fermante 60">
            <a:extLst>
              <a:ext uri="{FF2B5EF4-FFF2-40B4-BE49-F238E27FC236}">
                <a16:creationId xmlns="" xmlns:a16="http://schemas.microsoft.com/office/drawing/2014/main" id="{FFABC5F5-789C-4F7A-96A0-83D40319DF37}"/>
              </a:ext>
            </a:extLst>
          </p:cNvPr>
          <p:cNvSpPr/>
          <p:nvPr/>
        </p:nvSpPr>
        <p:spPr>
          <a:xfrm rot="5400000">
            <a:off x="9259630" y="4537507"/>
            <a:ext cx="96284" cy="1883389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87489217-9E97-416F-8AB1-E62BE5E48B0F}"/>
              </a:ext>
            </a:extLst>
          </p:cNvPr>
          <p:cNvSpPr txBox="1"/>
          <p:nvPr/>
        </p:nvSpPr>
        <p:spPr>
          <a:xfrm>
            <a:off x="8093122" y="5600175"/>
            <a:ext cx="2511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r-FR" sz="1400" dirty="0">
                <a:solidFill>
                  <a:srgbClr val="C00000"/>
                </a:solidFill>
                <a:latin typeface="Trebuchet MS" panose="020B0603020202020204" pitchFamily="34" charset="0"/>
              </a:rPr>
              <a:t>Pas du tout  satisfait + plutôt pas  satisfait : </a:t>
            </a:r>
            <a:r>
              <a:rPr lang="fr-FR" sz="1600" dirty="0">
                <a:solidFill>
                  <a:srgbClr val="C00000"/>
                </a:solidFill>
                <a:latin typeface="Agency FB" panose="020B0503020202020204" pitchFamily="34" charset="0"/>
              </a:rPr>
              <a:t>22</a:t>
            </a:r>
            <a:r>
              <a:rPr lang="fr-FR" sz="1200" dirty="0">
                <a:solidFill>
                  <a:srgbClr val="C00000"/>
                </a:solidFill>
                <a:latin typeface="Agency FB" panose="020B0503020202020204" pitchFamily="34" charset="0"/>
              </a:rPr>
              <a:t>%</a:t>
            </a:r>
            <a:endParaRPr lang="fr-FR" sz="180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16006" y="2793958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90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892724" y="2807605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gency FB" panose="020B0503020202020204" pitchFamily="34" charset="0"/>
              </a:rPr>
              <a:t>10</a:t>
            </a:r>
            <a:r>
              <a:rPr lang="fr-FR" sz="1400" b="1" dirty="0">
                <a:solidFill>
                  <a:srgbClr val="C00000"/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143301" y="3489993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84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073857" y="3489993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gency FB" panose="020B0503020202020204" pitchFamily="34" charset="0"/>
              </a:rPr>
              <a:t>16</a:t>
            </a:r>
            <a:r>
              <a:rPr lang="fr-FR" sz="1400" b="1" dirty="0">
                <a:solidFill>
                  <a:srgbClr val="C00000"/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93176" y="4158733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81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923732" y="4158733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gency FB" panose="020B0503020202020204" pitchFamily="34" charset="0"/>
              </a:rPr>
              <a:t>19</a:t>
            </a:r>
            <a:r>
              <a:rPr lang="fr-FR" sz="1400" b="1" dirty="0">
                <a:solidFill>
                  <a:srgbClr val="C00000"/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61414" y="4800178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76</a:t>
            </a: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841842" y="4813826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gency FB" panose="020B0503020202020204" pitchFamily="34" charset="0"/>
              </a:rPr>
              <a:t>24</a:t>
            </a:r>
            <a:r>
              <a:rPr lang="fr-FR" sz="1400" b="1" dirty="0">
                <a:solidFill>
                  <a:srgbClr val="C00000"/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="" xmlns:a16="http://schemas.microsoft.com/office/drawing/2014/main" id="{B1022659-47E9-493B-9BBB-389A4D635FE4}"/>
              </a:ext>
            </a:extLst>
          </p:cNvPr>
          <p:cNvSpPr txBox="1"/>
          <p:nvPr/>
        </p:nvSpPr>
        <p:spPr>
          <a:xfrm>
            <a:off x="3589362" y="6409140"/>
            <a:ext cx="5199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90%</a:t>
            </a:r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 de satisfaction pour le niveau non scolarisé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68836" y="6196084"/>
            <a:ext cx="469376" cy="392975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864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-71999"/>
            <a:ext cx="12209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SATISFACTION VIS-À-VIS DES STRUCTURES SANITAIRES PAR NIVEAU D’INSTRUCTION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81032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980E50E9-B2B9-409C-B5C7-32DD63313FC0}"/>
              </a:ext>
            </a:extLst>
          </p:cNvPr>
          <p:cNvCxnSpPr>
            <a:cxnSpLocks/>
          </p:cNvCxnSpPr>
          <p:nvPr/>
        </p:nvCxnSpPr>
        <p:spPr>
          <a:xfrm>
            <a:off x="6012869" y="805650"/>
            <a:ext cx="1" cy="5773888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CDD855AE-C5D5-44BE-B2C7-FAB404D5C3F2}"/>
              </a:ext>
            </a:extLst>
          </p:cNvPr>
          <p:cNvSpPr txBox="1"/>
          <p:nvPr/>
        </p:nvSpPr>
        <p:spPr>
          <a:xfrm>
            <a:off x="2046618" y="817313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Structure Publique (1270)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="" xmlns:a16="http://schemas.microsoft.com/office/drawing/2014/main" id="{8B432B2B-62F8-4424-9AE7-D48D8376C76F}"/>
              </a:ext>
            </a:extLst>
          </p:cNvPr>
          <p:cNvSpPr txBox="1"/>
          <p:nvPr/>
        </p:nvSpPr>
        <p:spPr>
          <a:xfrm>
            <a:off x="8050244" y="811893"/>
            <a:ext cx="258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Structure Privée (1440)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071CD3B-E478-435F-95E4-F7C7835BE572}"/>
              </a:ext>
            </a:extLst>
          </p:cNvPr>
          <p:cNvSpPr txBox="1"/>
          <p:nvPr/>
        </p:nvSpPr>
        <p:spPr>
          <a:xfrm>
            <a:off x="148793" y="5219119"/>
            <a:ext cx="5789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Globalement, les services de « CHU » et/ou de « EPH» sont les plus satisfaisants pour les  interrogés des niveaux :  </a:t>
            </a:r>
            <a:r>
              <a:rPr lang="fr-FR" sz="1200" b="1" u="sng" dirty="0">
                <a:solidFill>
                  <a:srgbClr val="62A5E1"/>
                </a:solidFill>
                <a:latin typeface="Trebuchet MS" panose="020B0603020202020204" pitchFamily="34" charset="0"/>
              </a:rPr>
              <a:t>non scolarisé, primaire et moyen.</a:t>
            </a:r>
          </a:p>
          <a:p>
            <a:endParaRPr lang="fr-FR" sz="1200" b="1" u="sng" dirty="0">
              <a:solidFill>
                <a:srgbClr val="62A5E1"/>
              </a:solidFill>
              <a:latin typeface="Trebuchet MS" panose="020B0603020202020204" pitchFamily="34" charset="0"/>
            </a:endParaRPr>
          </a:p>
          <a:p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Toutefois nous constatons que les services de polyclinique sont plus satisfaisants pour les répondants de niveaux secondaire et supérieur</a:t>
            </a:r>
            <a:endParaRPr lang="fr-FR" sz="1200" b="1" u="sng" dirty="0">
              <a:solidFill>
                <a:srgbClr val="62A5E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C20B1FFC-F115-47A6-A224-6B01A467A6BF}"/>
              </a:ext>
            </a:extLst>
          </p:cNvPr>
          <p:cNvSpPr txBox="1"/>
          <p:nvPr/>
        </p:nvSpPr>
        <p:spPr>
          <a:xfrm>
            <a:off x="6129159" y="5259012"/>
            <a:ext cx="577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Les interrogés de tous les niveaux, sauf les non scolarisés, sont plus satisfaits du cabinet médical et de la clinique </a:t>
            </a: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="" xmlns:a16="http://schemas.microsoft.com/office/drawing/2014/main" id="{E8D74B4A-0B83-431A-9132-18734203B5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990" y="1217283"/>
          <a:ext cx="5918913" cy="398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Ellipse 25">
            <a:extLst>
              <a:ext uri="{FF2B5EF4-FFF2-40B4-BE49-F238E27FC236}">
                <a16:creationId xmlns="" xmlns:a16="http://schemas.microsoft.com/office/drawing/2014/main" id="{8DCB1596-1D30-4FF6-9AB4-ECEB85760911}"/>
              </a:ext>
            </a:extLst>
          </p:cNvPr>
          <p:cNvSpPr/>
          <p:nvPr/>
        </p:nvSpPr>
        <p:spPr>
          <a:xfrm rot="931162">
            <a:off x="1044364" y="2283056"/>
            <a:ext cx="2688102" cy="2182897"/>
          </a:xfrm>
          <a:prstGeom prst="ellipse">
            <a:avLst/>
          </a:prstGeom>
          <a:solidFill>
            <a:schemeClr val="accent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4FC1C235-E1AE-4E96-A536-7B24B78C4034}"/>
              </a:ext>
            </a:extLst>
          </p:cNvPr>
          <p:cNvSpPr/>
          <p:nvPr/>
        </p:nvSpPr>
        <p:spPr>
          <a:xfrm rot="6293216">
            <a:off x="3304318" y="2280401"/>
            <a:ext cx="3060443" cy="1918367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Graphique 29">
            <a:extLst>
              <a:ext uri="{FF2B5EF4-FFF2-40B4-BE49-F238E27FC236}">
                <a16:creationId xmlns="" xmlns:a16="http://schemas.microsoft.com/office/drawing/2014/main" id="{AD13B710-6FD4-484D-9799-83F93306E6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1" y="1211648"/>
          <a:ext cx="5774358" cy="400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98B5EA91-1BF0-4A9B-AF5C-FA2182DB5230}"/>
              </a:ext>
            </a:extLst>
          </p:cNvPr>
          <p:cNvSpPr/>
          <p:nvPr/>
        </p:nvSpPr>
        <p:spPr>
          <a:xfrm rot="164402">
            <a:off x="6719104" y="3051688"/>
            <a:ext cx="2684782" cy="1296121"/>
          </a:xfrm>
          <a:prstGeom prst="ellipse">
            <a:avLst/>
          </a:prstGeom>
          <a:solidFill>
            <a:schemeClr val="accent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E3E6E65D-D21B-460F-8E91-0832288E6297}"/>
              </a:ext>
            </a:extLst>
          </p:cNvPr>
          <p:cNvSpPr txBox="1"/>
          <p:nvPr/>
        </p:nvSpPr>
        <p:spPr>
          <a:xfrm>
            <a:off x="3730106" y="1194258"/>
            <a:ext cx="2207784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Taux de variance :99%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49B6082B-91DA-4F8B-9469-C9BBCFFFAA16}"/>
              </a:ext>
            </a:extLst>
          </p:cNvPr>
          <p:cNvSpPr txBox="1"/>
          <p:nvPr/>
        </p:nvSpPr>
        <p:spPr>
          <a:xfrm>
            <a:off x="9662575" y="1207167"/>
            <a:ext cx="2207784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Taux de variance :99%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68836" y="6250675"/>
            <a:ext cx="469376" cy="338384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11192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960118" y="0"/>
            <a:ext cx="924458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STRUCTURES SANITAIRES FRÉQUENTÉES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374582" y="5836548"/>
            <a:ext cx="817418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83A8BA-8E29-49FE-A391-FFCDC5A1738F}"/>
              </a:ext>
            </a:extLst>
          </p:cNvPr>
          <p:cNvSpPr/>
          <p:nvPr/>
        </p:nvSpPr>
        <p:spPr>
          <a:xfrm>
            <a:off x="3411940" y="825579"/>
            <a:ext cx="8780060" cy="60324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fr-FR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algn="just"/>
            <a:endParaRPr lang="fr-FR" sz="8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400" b="1" u="sng" dirty="0">
                <a:solidFill>
                  <a:srgbClr val="C26269"/>
                </a:solidFill>
                <a:latin typeface="Agency FB" panose="020B0503020202020204" pitchFamily="34" charset="0"/>
              </a:rPr>
              <a:t>67%</a:t>
            </a:r>
            <a:r>
              <a:rPr lang="fr-FR" b="1" dirty="0">
                <a:solidFill>
                  <a:srgbClr val="7B7B7B"/>
                </a:solidFill>
                <a:latin typeface="Trebuchet MS" panose="020B0603020202020204" pitchFamily="34" charset="0"/>
              </a:rPr>
              <a:t> des soins se font au niveau des structures sanitaires privées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400" b="1" u="sng" dirty="0">
                <a:solidFill>
                  <a:srgbClr val="C26269"/>
                </a:solidFill>
                <a:latin typeface="Agency FB" panose="020B0503020202020204" pitchFamily="34" charset="0"/>
              </a:rPr>
              <a:t>57%  </a:t>
            </a:r>
            <a:r>
              <a:rPr lang="fr-FR" b="1" dirty="0">
                <a:solidFill>
                  <a:srgbClr val="7B7B7B"/>
                </a:solidFill>
                <a:latin typeface="Trebuchet MS" panose="020B0603020202020204" pitchFamily="34" charset="0"/>
              </a:rPr>
              <a:t>des soins se font au niveau des structures sanitaires publiques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1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400" b="1" u="sng" dirty="0">
                <a:solidFill>
                  <a:srgbClr val="C26269"/>
                </a:solidFill>
                <a:latin typeface="Agency FB" panose="020B0503020202020204" pitchFamily="34" charset="0"/>
              </a:rPr>
              <a:t>88%</a:t>
            </a:r>
            <a:r>
              <a:rPr lang="fr-FR" b="1" dirty="0">
                <a:solidFill>
                  <a:srgbClr val="7B7B7B"/>
                </a:solidFill>
                <a:latin typeface="Trebuchet MS" panose="020B0603020202020204" pitchFamily="34" charset="0"/>
              </a:rPr>
              <a:t>  de satisfaction vis-à-vis des services des structures sanitaires privées 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400" b="1" u="sng" dirty="0">
                <a:solidFill>
                  <a:srgbClr val="C26269"/>
                </a:solidFill>
                <a:latin typeface="Agency FB" panose="020B0503020202020204" pitchFamily="34" charset="0"/>
              </a:rPr>
              <a:t>81%</a:t>
            </a:r>
            <a:r>
              <a:rPr lang="fr-FR" b="1" dirty="0">
                <a:solidFill>
                  <a:srgbClr val="7B7B7B"/>
                </a:solidFill>
                <a:latin typeface="Trebuchet MS" panose="020B0603020202020204" pitchFamily="34" charset="0"/>
              </a:rPr>
              <a:t>  de Satisfaction vis-à-vis des services des structures sanitaires publiques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7B7B7B"/>
                </a:solidFill>
                <a:latin typeface="Trebuchet MS" panose="020B0603020202020204" pitchFamily="34" charset="0"/>
              </a:rPr>
              <a:t>Les services de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« CHU » et/ou de « EPH </a:t>
            </a:r>
            <a:r>
              <a:rPr lang="fr-FR" b="1" dirty="0">
                <a:solidFill>
                  <a:srgbClr val="7B7B7B"/>
                </a:solidFill>
                <a:latin typeface="Trebuchet MS" panose="020B0603020202020204" pitchFamily="34" charset="0"/>
              </a:rPr>
              <a:t>» sont les plus satisfaisants pour la population des niveaux :  non scolarisé, primaire et moyen.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11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7B7B7B"/>
                </a:solidFill>
                <a:latin typeface="Trebuchet MS" panose="020B0603020202020204" pitchFamily="34" charset="0"/>
              </a:rPr>
              <a:t>La population des niveaux secondaire et supérieur sont plus satisfaits de la polyclinique.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7B7B7B"/>
                </a:solidFill>
                <a:latin typeface="Trebuchet MS" panose="020B0603020202020204" pitchFamily="34" charset="0"/>
              </a:rPr>
              <a:t>La majorité de la population de tous les niveaux, sauf les non scolarisés, sont plus satisfaits du cabinet médical et de la clinique.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b="1" dirty="0">
              <a:solidFill>
                <a:srgbClr val="7B7B7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41540" y="6387155"/>
            <a:ext cx="496672" cy="379328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22951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8"/>
          <p:cNvSpPr/>
          <p:nvPr/>
        </p:nvSpPr>
        <p:spPr>
          <a:xfrm>
            <a:off x="5150223" y="-14514"/>
            <a:ext cx="7070033" cy="687251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25" name="Picture 2" descr="Immar research &amp; consulting">
            <a:extLst>
              <a:ext uri="{FF2B5EF4-FFF2-40B4-BE49-F238E27FC236}">
                <a16:creationId xmlns="" xmlns:a16="http://schemas.microsoft.com/office/drawing/2014/main" id="{D4EFF8C6-C522-4B1F-9736-3AA2F4493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70493" b="51834"/>
          <a:stretch/>
        </p:blipFill>
        <p:spPr bwMode="auto">
          <a:xfrm rot="16984346">
            <a:off x="5532645" y="-14748"/>
            <a:ext cx="5864077" cy="688914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A646ED8-4BF1-4149-A7A2-E4BCE75DD816}"/>
              </a:ext>
            </a:extLst>
          </p:cNvPr>
          <p:cNvSpPr/>
          <p:nvPr/>
        </p:nvSpPr>
        <p:spPr>
          <a:xfrm>
            <a:off x="885370" y="2075551"/>
            <a:ext cx="11252051" cy="830997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rgbClr val="2A2A39"/>
                </a:solidFill>
                <a:latin typeface="Trebuchet MS" panose="020B0603020202020204" pitchFamily="34" charset="0"/>
              </a:rPr>
              <a:t>CONSOMMATION DES MÉDICAMENTS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559654" y="6223379"/>
            <a:ext cx="577767" cy="452048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gency FB" panose="020B0503020202020204" pitchFamily="34" charset="0"/>
              </a:rPr>
              <a:t>15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052EE208-5251-4A81-A63B-1BC6712C9B66}"/>
              </a:ext>
            </a:extLst>
          </p:cNvPr>
          <p:cNvSpPr/>
          <p:nvPr/>
        </p:nvSpPr>
        <p:spPr>
          <a:xfrm>
            <a:off x="11038627" y="6243427"/>
            <a:ext cx="432000" cy="432000"/>
          </a:xfrm>
          <a:prstGeom prst="ellipse">
            <a:avLst/>
          </a:prstGeom>
          <a:solidFill>
            <a:srgbClr val="535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131766C1-4B9F-4074-BCA8-2D869826FB70}"/>
              </a:ext>
            </a:extLst>
          </p:cNvPr>
          <p:cNvSpPr/>
          <p:nvPr/>
        </p:nvSpPr>
        <p:spPr>
          <a:xfrm>
            <a:off x="10363366" y="6243427"/>
            <a:ext cx="432000" cy="432000"/>
          </a:xfrm>
          <a:prstGeom prst="ellipse">
            <a:avLst/>
          </a:prstGeom>
          <a:solidFill>
            <a:srgbClr val="9E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48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959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L’AUTOMÉDICATION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250F8260-9555-4362-9A17-9F472A1E6FBB}"/>
              </a:ext>
            </a:extLst>
          </p:cNvPr>
          <p:cNvSpPr txBox="1"/>
          <p:nvPr/>
        </p:nvSpPr>
        <p:spPr>
          <a:xfrm>
            <a:off x="0" y="6051799"/>
            <a:ext cx="450270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Q6-Recourez-vous à l'automédication ? 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="" xmlns:a16="http://schemas.microsoft.com/office/drawing/2014/main" id="{B06C89B9-9677-46E3-91C4-1702F16B3D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43256792"/>
              </p:ext>
            </p:extLst>
          </p:nvPr>
        </p:nvGraphicFramePr>
        <p:xfrm>
          <a:off x="79977" y="1011227"/>
          <a:ext cx="4093091" cy="321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951422" y="745105"/>
            <a:ext cx="2334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="" xmlns:a16="http://schemas.microsoft.com/office/drawing/2014/main" id="{CF4FD7AE-70B2-403B-A726-6623096601E0}"/>
              </a:ext>
            </a:extLst>
          </p:cNvPr>
          <p:cNvSpPr/>
          <p:nvPr/>
        </p:nvSpPr>
        <p:spPr>
          <a:xfrm rot="16200000">
            <a:off x="3392203" y="1238946"/>
            <a:ext cx="349376" cy="1773829"/>
          </a:xfrm>
          <a:prstGeom prst="downArrow">
            <a:avLst>
              <a:gd name="adj1" fmla="val 15695"/>
              <a:gd name="adj2" fmla="val 63120"/>
            </a:avLst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37">
            <a:extLst>
              <a:ext uri="{FF2B5EF4-FFF2-40B4-BE49-F238E27FC236}">
                <a16:creationId xmlns="" xmlns:a16="http://schemas.microsoft.com/office/drawing/2014/main" id="{86968B8B-4F26-4A9C-8011-A2A224D678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4884471" y="5716185"/>
            <a:ext cx="695667" cy="68914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="" xmlns:a16="http://schemas.microsoft.com/office/drawing/2014/main" id="{33A114D9-6416-4986-B1D2-CEE577890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4928624" y="4885932"/>
            <a:ext cx="607362" cy="610804"/>
          </a:xfrm>
          <a:prstGeom prst="rect">
            <a:avLst/>
          </a:prstGeom>
        </p:spPr>
      </p:pic>
      <p:cxnSp>
        <p:nvCxnSpPr>
          <p:cNvPr id="40" name="Connecteur droit 39">
            <a:extLst>
              <a:ext uri="{FF2B5EF4-FFF2-40B4-BE49-F238E27FC236}">
                <a16:creationId xmlns="" xmlns:a16="http://schemas.microsoft.com/office/drawing/2014/main" id="{0300A5F9-7758-4C33-8814-6DF4ABF01B00}"/>
              </a:ext>
            </a:extLst>
          </p:cNvPr>
          <p:cNvCxnSpPr>
            <a:cxnSpLocks/>
          </p:cNvCxnSpPr>
          <p:nvPr/>
        </p:nvCxnSpPr>
        <p:spPr>
          <a:xfrm flipH="1" flipV="1">
            <a:off x="4674961" y="3995621"/>
            <a:ext cx="7243407" cy="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="" xmlns:a16="http://schemas.microsoft.com/office/drawing/2014/main" id="{F02506A7-1247-4143-9E89-26768F04CA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9254845" y="2137175"/>
            <a:ext cx="636293" cy="78807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="" xmlns:a16="http://schemas.microsoft.com/office/drawing/2014/main" id="{F399D506-0A31-4EE6-8504-99A6D55332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9235261" y="1353153"/>
            <a:ext cx="636293" cy="781161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="" xmlns:a16="http://schemas.microsoft.com/office/drawing/2014/main" id="{9222818A-9C07-43D9-9303-6FFC03B34241}"/>
              </a:ext>
            </a:extLst>
          </p:cNvPr>
          <p:cNvGrpSpPr/>
          <p:nvPr/>
        </p:nvGrpSpPr>
        <p:grpSpPr>
          <a:xfrm>
            <a:off x="4875047" y="1158929"/>
            <a:ext cx="3546135" cy="2303662"/>
            <a:chOff x="-211867" y="766391"/>
            <a:chExt cx="3604471" cy="1972611"/>
          </a:xfrm>
        </p:grpSpPr>
        <p:pic>
          <p:nvPicPr>
            <p:cNvPr id="50" name="Picture 2" descr="Résultat de recherche d'images pour &quot;Région icône&quot;">
              <a:extLst>
                <a:ext uri="{FF2B5EF4-FFF2-40B4-BE49-F238E27FC236}">
                  <a16:creationId xmlns="" xmlns:a16="http://schemas.microsoft.com/office/drawing/2014/main" id="{8DDA4F4E-FBD9-4DF1-AF25-C8FC7BC036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042"/>
            <a:stretch/>
          </p:blipFill>
          <p:spPr bwMode="auto">
            <a:xfrm>
              <a:off x="345352" y="766391"/>
              <a:ext cx="2893275" cy="1972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E06D3D34-F3D8-4753-8A36-946A662BCB13}"/>
                </a:ext>
              </a:extLst>
            </p:cNvPr>
            <p:cNvSpPr/>
            <p:nvPr/>
          </p:nvSpPr>
          <p:spPr>
            <a:xfrm>
              <a:off x="2279195" y="1467800"/>
              <a:ext cx="1033204" cy="513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Est : 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50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1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751AFFA4-9F52-46C3-96E0-7F4DF6A9AD3A}"/>
                </a:ext>
              </a:extLst>
            </p:cNvPr>
            <p:cNvSpPr/>
            <p:nvPr/>
          </p:nvSpPr>
          <p:spPr>
            <a:xfrm>
              <a:off x="-211867" y="1495781"/>
              <a:ext cx="1244549" cy="513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Ouest : 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55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1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57FD0178-A7C0-4425-8518-E592EACFB557}"/>
                </a:ext>
              </a:extLst>
            </p:cNvPr>
            <p:cNvSpPr/>
            <p:nvPr/>
          </p:nvSpPr>
          <p:spPr>
            <a:xfrm>
              <a:off x="-29051" y="2132052"/>
              <a:ext cx="1566162" cy="513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Ouest : 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50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1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81D9CC91-6C02-4B55-8125-5208B55D6B30}"/>
                </a:ext>
              </a:extLst>
            </p:cNvPr>
            <p:cNvSpPr/>
            <p:nvPr/>
          </p:nvSpPr>
          <p:spPr>
            <a:xfrm>
              <a:off x="2037788" y="2119298"/>
              <a:ext cx="1354816" cy="513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Est : 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58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1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74134D15-5663-4989-9A8B-F6A16F857AA2}"/>
                </a:ext>
              </a:extLst>
            </p:cNvPr>
            <p:cNvSpPr/>
            <p:nvPr/>
          </p:nvSpPr>
          <p:spPr>
            <a:xfrm>
              <a:off x="1009052" y="838692"/>
              <a:ext cx="1323573" cy="513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Centre : 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51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1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DF5E20A9-503B-4830-9BB2-9A67E8A1C01D}"/>
              </a:ext>
            </a:extLst>
          </p:cNvPr>
          <p:cNvSpPr txBox="1"/>
          <p:nvPr/>
        </p:nvSpPr>
        <p:spPr>
          <a:xfrm>
            <a:off x="5522723" y="5025826"/>
            <a:ext cx="72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AABE4"/>
                </a:solidFill>
                <a:latin typeface="Agency FB" panose="020B0503020202020204" pitchFamily="34" charset="0"/>
              </a:rPr>
              <a:t>54</a:t>
            </a:r>
            <a:r>
              <a:rPr lang="fr-FR" sz="11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58FC09F8-4934-4FE2-90D5-7DFD465FBBA6}"/>
              </a:ext>
            </a:extLst>
          </p:cNvPr>
          <p:cNvSpPr txBox="1"/>
          <p:nvPr/>
        </p:nvSpPr>
        <p:spPr>
          <a:xfrm>
            <a:off x="5522723" y="5895544"/>
            <a:ext cx="76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A6D6"/>
                </a:solidFill>
                <a:latin typeface="Agency FB" panose="020B0503020202020204" pitchFamily="34" charset="0"/>
              </a:rPr>
              <a:t>50</a:t>
            </a:r>
            <a:r>
              <a:rPr lang="fr-FR" sz="1100" b="1" dirty="0">
                <a:solidFill>
                  <a:srgbClr val="FFA6D6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FFA6D6"/>
              </a:solidFill>
              <a:latin typeface="Agency FB" panose="020B0503020202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="" xmlns:a16="http://schemas.microsoft.com/office/drawing/2014/main" id="{D8DC1A07-076D-4D53-A319-5D41CE3F3ED6}"/>
              </a:ext>
            </a:extLst>
          </p:cNvPr>
          <p:cNvSpPr txBox="1"/>
          <p:nvPr/>
        </p:nvSpPr>
        <p:spPr>
          <a:xfrm>
            <a:off x="9955797" y="1449586"/>
            <a:ext cx="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54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E1BFDAEF-76D8-49C1-8587-7744C114651D}"/>
              </a:ext>
            </a:extLst>
          </p:cNvPr>
          <p:cNvSpPr txBox="1"/>
          <p:nvPr/>
        </p:nvSpPr>
        <p:spPr>
          <a:xfrm>
            <a:off x="9996771" y="2390216"/>
            <a:ext cx="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46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13855" y="681771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Global</a:t>
            </a:r>
          </a:p>
        </p:txBody>
      </p:sp>
      <p:sp>
        <p:nvSpPr>
          <p:cNvPr id="61" name="Triangle isocèle 60">
            <a:extLst>
              <a:ext uri="{FF2B5EF4-FFF2-40B4-BE49-F238E27FC236}">
                <a16:creationId xmlns="" xmlns:a16="http://schemas.microsoft.com/office/drawing/2014/main" id="{7F929A54-A7C1-4443-9B32-C440FCCE7410}"/>
              </a:ext>
            </a:extLst>
          </p:cNvPr>
          <p:cNvSpPr/>
          <p:nvPr/>
        </p:nvSpPr>
        <p:spPr>
          <a:xfrm>
            <a:off x="6501301" y="4863933"/>
            <a:ext cx="2259469" cy="1729060"/>
          </a:xfrm>
          <a:prstGeom prst="triangle">
            <a:avLst/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="" xmlns:a16="http://schemas.microsoft.com/office/drawing/2014/main" id="{A7288CF5-71E8-40B7-B0B4-3A92A8416A9F}"/>
              </a:ext>
            </a:extLst>
          </p:cNvPr>
          <p:cNvSpPr/>
          <p:nvPr/>
        </p:nvSpPr>
        <p:spPr>
          <a:xfrm>
            <a:off x="6551121" y="4865844"/>
            <a:ext cx="1121278" cy="2109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="" xmlns:a16="http://schemas.microsoft.com/office/drawing/2014/main" id="{9355ED51-E1A0-4546-9F87-8C6CFB1A798C}"/>
              </a:ext>
            </a:extLst>
          </p:cNvPr>
          <p:cNvSpPr/>
          <p:nvPr/>
        </p:nvSpPr>
        <p:spPr>
          <a:xfrm>
            <a:off x="6551120" y="5280959"/>
            <a:ext cx="1121278" cy="2109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="" xmlns:a16="http://schemas.microsoft.com/office/drawing/2014/main" id="{FBAAFB4F-A0C7-435C-8A62-F17DC18F768E}"/>
              </a:ext>
            </a:extLst>
          </p:cNvPr>
          <p:cNvSpPr/>
          <p:nvPr/>
        </p:nvSpPr>
        <p:spPr>
          <a:xfrm>
            <a:off x="6551120" y="5668440"/>
            <a:ext cx="1121278" cy="2109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64" name="Rectangle : coins arrondis 63">
            <a:extLst>
              <a:ext uri="{FF2B5EF4-FFF2-40B4-BE49-F238E27FC236}">
                <a16:creationId xmlns="" xmlns:a16="http://schemas.microsoft.com/office/drawing/2014/main" id="{EB23CCE1-1B37-4D10-BDE1-2A11E9DF455F}"/>
              </a:ext>
            </a:extLst>
          </p:cNvPr>
          <p:cNvSpPr/>
          <p:nvPr/>
        </p:nvSpPr>
        <p:spPr>
          <a:xfrm>
            <a:off x="6551119" y="6058480"/>
            <a:ext cx="1121278" cy="2109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66" name="Rectangle : coins arrondis 65">
            <a:extLst>
              <a:ext uri="{FF2B5EF4-FFF2-40B4-BE49-F238E27FC236}">
                <a16:creationId xmlns="" xmlns:a16="http://schemas.microsoft.com/office/drawing/2014/main" id="{0E8C997A-860C-4703-AABD-E0821C25599A}"/>
              </a:ext>
            </a:extLst>
          </p:cNvPr>
          <p:cNvSpPr/>
          <p:nvPr/>
        </p:nvSpPr>
        <p:spPr>
          <a:xfrm>
            <a:off x="6551119" y="6412428"/>
            <a:ext cx="1121278" cy="2573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="" xmlns:a16="http://schemas.microsoft.com/office/drawing/2014/main" id="{1991402C-5839-49FF-A4A0-FFED52458D50}"/>
              </a:ext>
            </a:extLst>
          </p:cNvPr>
          <p:cNvSpPr txBox="1"/>
          <p:nvPr/>
        </p:nvSpPr>
        <p:spPr>
          <a:xfrm>
            <a:off x="7716293" y="4762687"/>
            <a:ext cx="77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54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="" xmlns:a16="http://schemas.microsoft.com/office/drawing/2014/main" id="{354972EB-6BC2-441C-9D10-202631C18641}"/>
              </a:ext>
            </a:extLst>
          </p:cNvPr>
          <p:cNvSpPr txBox="1"/>
          <p:nvPr/>
        </p:nvSpPr>
        <p:spPr>
          <a:xfrm>
            <a:off x="7713492" y="5217212"/>
            <a:ext cx="77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46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8DADB415-DF5E-41EF-988A-4DA0CC6733F2}"/>
              </a:ext>
            </a:extLst>
          </p:cNvPr>
          <p:cNvSpPr txBox="1"/>
          <p:nvPr/>
        </p:nvSpPr>
        <p:spPr>
          <a:xfrm>
            <a:off x="7713492" y="5605213"/>
            <a:ext cx="77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54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1E9C01C6-C5D6-4644-B832-9CCE1FA572F5}"/>
              </a:ext>
            </a:extLst>
          </p:cNvPr>
          <p:cNvSpPr txBox="1"/>
          <p:nvPr/>
        </p:nvSpPr>
        <p:spPr>
          <a:xfrm>
            <a:off x="7713492" y="5978290"/>
            <a:ext cx="77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50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="" xmlns:a16="http://schemas.microsoft.com/office/drawing/2014/main" id="{05CAFBD3-4FEB-450F-8694-3E067977D1E9}"/>
              </a:ext>
            </a:extLst>
          </p:cNvPr>
          <p:cNvSpPr txBox="1"/>
          <p:nvPr/>
        </p:nvSpPr>
        <p:spPr>
          <a:xfrm>
            <a:off x="7713492" y="6337528"/>
            <a:ext cx="77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36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="" xmlns:a16="http://schemas.microsoft.com/office/drawing/2014/main" id="{5BDB676D-9E6C-4298-A3D7-CA86893AE275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4452" y="4737130"/>
            <a:ext cx="3085805" cy="1949360"/>
          </a:xfrm>
          <a:prstGeom prst="rect">
            <a:avLst/>
          </a:prstGeom>
        </p:spPr>
      </p:pic>
      <p:sp>
        <p:nvSpPr>
          <p:cNvPr id="82" name="ZoneTexte 81">
            <a:extLst>
              <a:ext uri="{FF2B5EF4-FFF2-40B4-BE49-F238E27FC236}">
                <a16:creationId xmlns="" xmlns:a16="http://schemas.microsoft.com/office/drawing/2014/main" id="{C46A72AE-45D2-4F6A-AEF3-349E192DBE4D}"/>
              </a:ext>
            </a:extLst>
          </p:cNvPr>
          <p:cNvSpPr txBox="1"/>
          <p:nvPr/>
        </p:nvSpPr>
        <p:spPr>
          <a:xfrm>
            <a:off x="6326370" y="833315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Région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0214982E-1252-4F75-83D9-D14CA5CED79E}"/>
              </a:ext>
            </a:extLst>
          </p:cNvPr>
          <p:cNvSpPr txBox="1"/>
          <p:nvPr/>
        </p:nvSpPr>
        <p:spPr>
          <a:xfrm>
            <a:off x="8746924" y="804922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Milieu d’habitation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6EB24EF7-E973-462D-9D7D-8004D1E6777A}"/>
              </a:ext>
            </a:extLst>
          </p:cNvPr>
          <p:cNvSpPr txBox="1"/>
          <p:nvPr/>
        </p:nvSpPr>
        <p:spPr>
          <a:xfrm>
            <a:off x="4922037" y="4464766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Sexe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="" xmlns:a16="http://schemas.microsoft.com/office/drawing/2014/main" id="{33CB3CDE-E115-4114-826C-9226ADF25677}"/>
              </a:ext>
            </a:extLst>
          </p:cNvPr>
          <p:cNvSpPr txBox="1"/>
          <p:nvPr/>
        </p:nvSpPr>
        <p:spPr>
          <a:xfrm>
            <a:off x="6652343" y="4409362"/>
            <a:ext cx="1479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Tranche d’âge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="" xmlns:a16="http://schemas.microsoft.com/office/drawing/2014/main" id="{E4658C3B-A9D5-424C-8428-B08A83F90A44}"/>
              </a:ext>
            </a:extLst>
          </p:cNvPr>
          <p:cNvSpPr txBox="1"/>
          <p:nvPr/>
        </p:nvSpPr>
        <p:spPr>
          <a:xfrm>
            <a:off x="9246117" y="4415436"/>
            <a:ext cx="211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Niveau d’instruction 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="" xmlns:a16="http://schemas.microsoft.com/office/drawing/2014/main" id="{1E27DE6D-7415-44CF-BDD5-397EADB0FCE0}"/>
              </a:ext>
            </a:extLst>
          </p:cNvPr>
          <p:cNvSpPr txBox="1"/>
          <p:nvPr/>
        </p:nvSpPr>
        <p:spPr>
          <a:xfrm>
            <a:off x="0" y="4613549"/>
            <a:ext cx="3839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Globalement, le recours à l'automédication  a été confirmé par </a:t>
            </a:r>
            <a:r>
              <a:rPr lang="fr-FR" sz="1400" b="1" dirty="0">
                <a:solidFill>
                  <a:srgbClr val="C26269"/>
                </a:solidFill>
                <a:latin typeface="Trebuchet MS" panose="020B0603020202020204" pitchFamily="34" charset="0"/>
              </a:rPr>
              <a:t>52%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 la population.</a:t>
            </a:r>
          </a:p>
        </p:txBody>
      </p:sp>
      <p:sp>
        <p:nvSpPr>
          <p:cNvPr id="43" name="Ellipse 42"/>
          <p:cNvSpPr/>
          <p:nvPr/>
        </p:nvSpPr>
        <p:spPr>
          <a:xfrm>
            <a:off x="9928410" y="1483658"/>
            <a:ext cx="578224" cy="48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4" name="Ellipse 43"/>
          <p:cNvSpPr/>
          <p:nvPr/>
        </p:nvSpPr>
        <p:spPr>
          <a:xfrm>
            <a:off x="5477434" y="5020233"/>
            <a:ext cx="578224" cy="48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6" name="Ellipse 4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95328" y="6264323"/>
            <a:ext cx="496672" cy="338384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xmlns="" val="16576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162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SOURCE D’ACHAT DES MÉDICAMENTS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1140932" y="980064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CB8446D7-0518-4A6C-9E6C-FACBA988C163}"/>
              </a:ext>
            </a:extLst>
          </p:cNvPr>
          <p:cNvCxnSpPr>
            <a:cxnSpLocks/>
          </p:cNvCxnSpPr>
          <p:nvPr/>
        </p:nvCxnSpPr>
        <p:spPr>
          <a:xfrm flipH="1">
            <a:off x="4074040" y="2017094"/>
            <a:ext cx="0" cy="2952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207824" y="93653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5152418" y="1033335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Région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57BCA21-3F40-4CD7-847A-F45C62A5CBD4}"/>
              </a:ext>
            </a:extLst>
          </p:cNvPr>
          <p:cNvSpPr txBox="1"/>
          <p:nvPr/>
        </p:nvSpPr>
        <p:spPr>
          <a:xfrm>
            <a:off x="6708701" y="861323"/>
            <a:ext cx="153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Milieu d’habitation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37331E6D-18AC-40D0-8ABC-5021C053A710}"/>
              </a:ext>
            </a:extLst>
          </p:cNvPr>
          <p:cNvSpPr txBox="1"/>
          <p:nvPr/>
        </p:nvSpPr>
        <p:spPr>
          <a:xfrm>
            <a:off x="8650520" y="1061395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Sexe</a:t>
            </a:r>
          </a:p>
        </p:txBody>
      </p:sp>
      <p:graphicFrame>
        <p:nvGraphicFramePr>
          <p:cNvPr id="90" name="Graphique 89">
            <a:extLst>
              <a:ext uri="{FF2B5EF4-FFF2-40B4-BE49-F238E27FC236}">
                <a16:creationId xmlns="" xmlns:a16="http://schemas.microsoft.com/office/drawing/2014/main" id="{BD2DF383-825E-457B-95A1-191D58E5E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80175609"/>
              </p:ext>
            </p:extLst>
          </p:nvPr>
        </p:nvGraphicFramePr>
        <p:xfrm>
          <a:off x="73169" y="2054416"/>
          <a:ext cx="3868773" cy="277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="" xmlns:a16="http://schemas.microsoft.com/office/drawing/2014/main" id="{451697E6-4EFD-4421-97F5-B25F79E2B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75637247"/>
              </p:ext>
            </p:extLst>
          </p:nvPr>
        </p:nvGraphicFramePr>
        <p:xfrm>
          <a:off x="6708700" y="1664803"/>
          <a:ext cx="1618815" cy="355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2" name="Graphique 111">
            <a:extLst>
              <a:ext uri="{FF2B5EF4-FFF2-40B4-BE49-F238E27FC236}">
                <a16:creationId xmlns="" xmlns:a16="http://schemas.microsoft.com/office/drawing/2014/main" id="{AF45702A-30C2-4143-B64D-12B867231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17614909"/>
              </p:ext>
            </p:extLst>
          </p:nvPr>
        </p:nvGraphicFramePr>
        <p:xfrm>
          <a:off x="3994805" y="1504301"/>
          <a:ext cx="2797020" cy="380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4" name="Graphique 113">
            <a:extLst>
              <a:ext uri="{FF2B5EF4-FFF2-40B4-BE49-F238E27FC236}">
                <a16:creationId xmlns="" xmlns:a16="http://schemas.microsoft.com/office/drawing/2014/main" id="{AB6448B0-BC2C-4331-9945-D37448835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57794197"/>
              </p:ext>
            </p:extLst>
          </p:nvPr>
        </p:nvGraphicFramePr>
        <p:xfrm>
          <a:off x="8162478" y="1623922"/>
          <a:ext cx="1618816" cy="355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B99D668A-A4C8-4365-B5F0-BD8DCB08C8E3}"/>
              </a:ext>
            </a:extLst>
          </p:cNvPr>
          <p:cNvSpPr txBox="1"/>
          <p:nvPr/>
        </p:nvSpPr>
        <p:spPr>
          <a:xfrm>
            <a:off x="2306472" y="5408573"/>
            <a:ext cx="7219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26269"/>
                </a:solidFill>
                <a:latin typeface="Trebuchet MS" panose="020B0603020202020204" pitchFamily="34" charset="0"/>
              </a:rPr>
              <a:t>99%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 la population ont affirmé acheter leurs médicaments en pharmacie.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83DA939D-B935-46C2-8BB7-B51D16155AAF}"/>
              </a:ext>
            </a:extLst>
          </p:cNvPr>
          <p:cNvCxnSpPr/>
          <p:nvPr/>
        </p:nvCxnSpPr>
        <p:spPr>
          <a:xfrm>
            <a:off x="6748063" y="2007194"/>
            <a:ext cx="0" cy="2844000"/>
          </a:xfrm>
          <a:prstGeom prst="line">
            <a:avLst/>
          </a:prstGeom>
          <a:ln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="" xmlns:a16="http://schemas.microsoft.com/office/drawing/2014/main" id="{A88B2595-7067-43DB-B187-778291DB3ED4}"/>
              </a:ext>
            </a:extLst>
          </p:cNvPr>
          <p:cNvCxnSpPr/>
          <p:nvPr/>
        </p:nvCxnSpPr>
        <p:spPr>
          <a:xfrm>
            <a:off x="8240277" y="2044804"/>
            <a:ext cx="0" cy="2844000"/>
          </a:xfrm>
          <a:prstGeom prst="line">
            <a:avLst/>
          </a:prstGeom>
          <a:ln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BF0B4072-8259-4114-89D8-C50936654F11}"/>
              </a:ext>
            </a:extLst>
          </p:cNvPr>
          <p:cNvSpPr txBox="1"/>
          <p:nvPr/>
        </p:nvSpPr>
        <p:spPr>
          <a:xfrm>
            <a:off x="9904795" y="1033335"/>
            <a:ext cx="220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47" name="Graphique 46">
            <a:extLst>
              <a:ext uri="{FF2B5EF4-FFF2-40B4-BE49-F238E27FC236}">
                <a16:creationId xmlns="" xmlns:a16="http://schemas.microsoft.com/office/drawing/2014/main" id="{6B730D7E-52B9-4E62-B9C1-7CF812893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90158562"/>
              </p:ext>
            </p:extLst>
          </p:nvPr>
        </p:nvGraphicFramePr>
        <p:xfrm>
          <a:off x="9586899" y="1670911"/>
          <a:ext cx="2489976" cy="397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8" name="Connecteur droit 47">
            <a:extLst>
              <a:ext uri="{FF2B5EF4-FFF2-40B4-BE49-F238E27FC236}">
                <a16:creationId xmlns="" xmlns:a16="http://schemas.microsoft.com/office/drawing/2014/main" id="{24EEA20E-261C-469F-9AA5-BD6EE071DDB6}"/>
              </a:ext>
            </a:extLst>
          </p:cNvPr>
          <p:cNvCxnSpPr/>
          <p:nvPr/>
        </p:nvCxnSpPr>
        <p:spPr>
          <a:xfrm>
            <a:off x="9586899" y="2084528"/>
            <a:ext cx="0" cy="2844000"/>
          </a:xfrm>
          <a:prstGeom prst="line">
            <a:avLst/>
          </a:prstGeom>
          <a:ln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F71490D5-BD02-470D-91E2-3A06F3407E38}"/>
              </a:ext>
            </a:extLst>
          </p:cNvPr>
          <p:cNvSpPr/>
          <p:nvPr/>
        </p:nvSpPr>
        <p:spPr>
          <a:xfrm>
            <a:off x="2624152" y="3541935"/>
            <a:ext cx="1120650" cy="787842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68836" y="6168788"/>
            <a:ext cx="469376" cy="420271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17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24012"/>
            <a:ext cx="446468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Q7-Habituellement, où vous procurez-vous des médicaments ?</a:t>
            </a:r>
          </a:p>
        </p:txBody>
      </p:sp>
    </p:spTree>
    <p:extLst>
      <p:ext uri="{BB962C8B-B14F-4D97-AF65-F5344CB8AC3E}">
        <p14:creationId xmlns:p14="http://schemas.microsoft.com/office/powerpoint/2010/main" xmlns="" val="34742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162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PROPOSITION DE PRODUITS GÉNÉRIQUES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933108" y="780725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CB8446D7-0518-4A6C-9E6C-FACBA988C163}"/>
              </a:ext>
            </a:extLst>
          </p:cNvPr>
          <p:cNvCxnSpPr>
            <a:cxnSpLocks/>
          </p:cNvCxnSpPr>
          <p:nvPr/>
        </p:nvCxnSpPr>
        <p:spPr>
          <a:xfrm flipH="1">
            <a:off x="3949347" y="755479"/>
            <a:ext cx="0" cy="2952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>
            <a:extLst>
              <a:ext uri="{FF2B5EF4-FFF2-40B4-BE49-F238E27FC236}">
                <a16:creationId xmlns="" xmlns:a16="http://schemas.microsoft.com/office/drawing/2014/main" id="{86968B8B-4F26-4A9C-8011-A2A224D678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0059534" y="2176705"/>
            <a:ext cx="781555" cy="77422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="" xmlns:a16="http://schemas.microsoft.com/office/drawing/2014/main" id="{33A114D9-6416-4986-B1D2-CEE57789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10109135" y="1302470"/>
            <a:ext cx="682347" cy="686214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="" xmlns:a16="http://schemas.microsoft.com/office/drawing/2014/main" id="{F02506A7-1247-4143-9E89-26768F04C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7749916" y="2165374"/>
            <a:ext cx="649760" cy="80475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="" xmlns:a16="http://schemas.microsoft.com/office/drawing/2014/main" id="{F399D506-0A31-4EE6-8504-99A6D5533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7713873" y="1287956"/>
            <a:ext cx="649760" cy="797694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="" xmlns:a16="http://schemas.microsoft.com/office/drawing/2014/main" id="{9222818A-9C07-43D9-9303-6FFC03B34241}"/>
              </a:ext>
            </a:extLst>
          </p:cNvPr>
          <p:cNvGrpSpPr/>
          <p:nvPr/>
        </p:nvGrpSpPr>
        <p:grpSpPr>
          <a:xfrm>
            <a:off x="3935737" y="1282571"/>
            <a:ext cx="2654454" cy="1734031"/>
            <a:chOff x="189781" y="763126"/>
            <a:chExt cx="3351135" cy="1747616"/>
          </a:xfrm>
        </p:grpSpPr>
        <p:pic>
          <p:nvPicPr>
            <p:cNvPr id="50" name="Picture 2" descr="Résultat de recherche d'images pour &quot;Région icône&quot;">
              <a:extLst>
                <a:ext uri="{FF2B5EF4-FFF2-40B4-BE49-F238E27FC236}">
                  <a16:creationId xmlns="" xmlns:a16="http://schemas.microsoft.com/office/drawing/2014/main" id="{8DDA4F4E-FBD9-4DF1-AF25-C8FC7BC036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042"/>
            <a:stretch/>
          </p:blipFill>
          <p:spPr bwMode="auto">
            <a:xfrm>
              <a:off x="762928" y="877199"/>
              <a:ext cx="2216894" cy="151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E06D3D34-F3D8-4753-8A36-946A662BCB13}"/>
                </a:ext>
              </a:extLst>
            </p:cNvPr>
            <p:cNvSpPr/>
            <p:nvPr/>
          </p:nvSpPr>
          <p:spPr>
            <a:xfrm>
              <a:off x="2279195" y="1467801"/>
              <a:ext cx="1146309" cy="391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Est : 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56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1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751AFFA4-9F52-46C3-96E0-7F4DF6A9AD3A}"/>
                </a:ext>
              </a:extLst>
            </p:cNvPr>
            <p:cNvSpPr/>
            <p:nvPr/>
          </p:nvSpPr>
          <p:spPr>
            <a:xfrm>
              <a:off x="189781" y="1417103"/>
              <a:ext cx="1380790" cy="391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Ouest : 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54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1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57FD0178-A7C0-4425-8518-E592EACFB557}"/>
                </a:ext>
              </a:extLst>
            </p:cNvPr>
            <p:cNvSpPr/>
            <p:nvPr/>
          </p:nvSpPr>
          <p:spPr>
            <a:xfrm>
              <a:off x="191572" y="2098314"/>
              <a:ext cx="1737610" cy="391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Ouest : 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49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1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81D9CC91-6C02-4B55-8125-5208B55D6B30}"/>
                </a:ext>
              </a:extLst>
            </p:cNvPr>
            <p:cNvSpPr/>
            <p:nvPr/>
          </p:nvSpPr>
          <p:spPr>
            <a:xfrm>
              <a:off x="2037788" y="2119297"/>
              <a:ext cx="1503128" cy="391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Est : 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56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1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74134D15-5663-4989-9A8B-F6A16F857AA2}"/>
                </a:ext>
              </a:extLst>
            </p:cNvPr>
            <p:cNvSpPr/>
            <p:nvPr/>
          </p:nvSpPr>
          <p:spPr>
            <a:xfrm>
              <a:off x="1123367" y="763126"/>
              <a:ext cx="1468466" cy="3914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Centre : 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56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1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DF5E20A9-503B-4830-9BB2-9A67E8A1C01D}"/>
              </a:ext>
            </a:extLst>
          </p:cNvPr>
          <p:cNvSpPr txBox="1"/>
          <p:nvPr/>
        </p:nvSpPr>
        <p:spPr>
          <a:xfrm>
            <a:off x="10803986" y="1451649"/>
            <a:ext cx="72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2AABE4"/>
                </a:solidFill>
                <a:latin typeface="Agency FB" panose="020B0503020202020204" pitchFamily="34" charset="0"/>
              </a:rPr>
              <a:t>54</a:t>
            </a:r>
            <a:r>
              <a:rPr lang="fr-FR" sz="12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58FC09F8-4934-4FE2-90D5-7DFD465FBBA6}"/>
              </a:ext>
            </a:extLst>
          </p:cNvPr>
          <p:cNvSpPr txBox="1"/>
          <p:nvPr/>
        </p:nvSpPr>
        <p:spPr>
          <a:xfrm>
            <a:off x="10827891" y="2393140"/>
            <a:ext cx="76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A6D6"/>
                </a:solidFill>
                <a:latin typeface="Agency FB" panose="020B0503020202020204" pitchFamily="34" charset="0"/>
              </a:rPr>
              <a:t>57</a:t>
            </a:r>
            <a:r>
              <a:rPr lang="fr-FR" sz="1200" b="1" dirty="0">
                <a:solidFill>
                  <a:srgbClr val="FFA6D6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FFA6D6"/>
              </a:solidFill>
              <a:latin typeface="Agency FB" panose="020B0503020202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="" xmlns:a16="http://schemas.microsoft.com/office/drawing/2014/main" id="{D8DC1A07-076D-4D53-A319-5D41CE3F3ED6}"/>
              </a:ext>
            </a:extLst>
          </p:cNvPr>
          <p:cNvSpPr txBox="1"/>
          <p:nvPr/>
        </p:nvSpPr>
        <p:spPr>
          <a:xfrm>
            <a:off x="8477531" y="1447887"/>
            <a:ext cx="76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57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E1BFDAEF-76D8-49C1-8587-7744C114651D}"/>
              </a:ext>
            </a:extLst>
          </p:cNvPr>
          <p:cNvSpPr txBox="1"/>
          <p:nvPr/>
        </p:nvSpPr>
        <p:spPr>
          <a:xfrm>
            <a:off x="8487745" y="2388425"/>
            <a:ext cx="76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50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0" y="737191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4600612" y="765475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57BCA21-3F40-4CD7-847A-F45C62A5CBD4}"/>
              </a:ext>
            </a:extLst>
          </p:cNvPr>
          <p:cNvSpPr txBox="1"/>
          <p:nvPr/>
        </p:nvSpPr>
        <p:spPr>
          <a:xfrm>
            <a:off x="7139035" y="765152"/>
            <a:ext cx="2367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37331E6D-18AC-40D0-8ABC-5021C053A710}"/>
              </a:ext>
            </a:extLst>
          </p:cNvPr>
          <p:cNvSpPr txBox="1"/>
          <p:nvPr/>
        </p:nvSpPr>
        <p:spPr>
          <a:xfrm>
            <a:off x="10392110" y="779666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49D0B79-8F1C-49F8-B40E-CAE547431002}"/>
              </a:ext>
            </a:extLst>
          </p:cNvPr>
          <p:cNvSpPr/>
          <p:nvPr/>
        </p:nvSpPr>
        <p:spPr>
          <a:xfrm>
            <a:off x="23750" y="5688404"/>
            <a:ext cx="385948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Q9-Est-ce que le pharmacien vous propose spontanément des produits génériques ?</a:t>
            </a:r>
          </a:p>
        </p:txBody>
      </p:sp>
      <p:graphicFrame>
        <p:nvGraphicFramePr>
          <p:cNvPr id="91" name="Graphique 90">
            <a:extLst>
              <a:ext uri="{FF2B5EF4-FFF2-40B4-BE49-F238E27FC236}">
                <a16:creationId xmlns="" xmlns:a16="http://schemas.microsoft.com/office/drawing/2014/main" id="{98DEBFFF-D22B-4729-972F-B5700B14D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09681413"/>
              </p:ext>
            </p:extLst>
          </p:nvPr>
        </p:nvGraphicFramePr>
        <p:xfrm>
          <a:off x="118753" y="1531917"/>
          <a:ext cx="3740728" cy="351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2" name="Connecteur droit 91">
            <a:extLst>
              <a:ext uri="{FF2B5EF4-FFF2-40B4-BE49-F238E27FC236}">
                <a16:creationId xmlns="" xmlns:a16="http://schemas.microsoft.com/office/drawing/2014/main" id="{36620078-4E48-4716-B19D-835D40E3EEC8}"/>
              </a:ext>
            </a:extLst>
          </p:cNvPr>
          <p:cNvCxnSpPr>
            <a:cxnSpLocks/>
          </p:cNvCxnSpPr>
          <p:nvPr/>
        </p:nvCxnSpPr>
        <p:spPr>
          <a:xfrm flipH="1">
            <a:off x="3949347" y="3649356"/>
            <a:ext cx="0" cy="2412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363C588E-0011-4489-94D0-7B376C0569C7}"/>
              </a:ext>
            </a:extLst>
          </p:cNvPr>
          <p:cNvGrpSpPr/>
          <p:nvPr/>
        </p:nvGrpSpPr>
        <p:grpSpPr>
          <a:xfrm>
            <a:off x="5480712" y="3949725"/>
            <a:ext cx="2294839" cy="1343042"/>
            <a:chOff x="6159589" y="3838887"/>
            <a:chExt cx="2294839" cy="1343042"/>
          </a:xfrm>
        </p:grpSpPr>
        <p:sp>
          <p:nvSpPr>
            <p:cNvPr id="61" name="Triangle isocèle 60">
              <a:extLst>
                <a:ext uri="{FF2B5EF4-FFF2-40B4-BE49-F238E27FC236}">
                  <a16:creationId xmlns="" xmlns:a16="http://schemas.microsoft.com/office/drawing/2014/main" id="{F6E0B99C-8C88-430E-B904-845617B477FE}"/>
                </a:ext>
              </a:extLst>
            </p:cNvPr>
            <p:cNvSpPr/>
            <p:nvPr/>
          </p:nvSpPr>
          <p:spPr>
            <a:xfrm>
              <a:off x="6429130" y="3838887"/>
              <a:ext cx="2025298" cy="1315663"/>
            </a:xfrm>
            <a:prstGeom prst="triangle">
              <a:avLst/>
            </a:prstGeom>
            <a:solidFill>
              <a:srgbClr val="FFC000">
                <a:alpha val="5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62" name="Rectangle : coins arrondis 61">
              <a:extLst>
                <a:ext uri="{FF2B5EF4-FFF2-40B4-BE49-F238E27FC236}">
                  <a16:creationId xmlns="" xmlns:a16="http://schemas.microsoft.com/office/drawing/2014/main" id="{4FF381AE-22A5-4A33-9563-670DAFE5E023}"/>
                </a:ext>
              </a:extLst>
            </p:cNvPr>
            <p:cNvSpPr/>
            <p:nvPr/>
          </p:nvSpPr>
          <p:spPr>
            <a:xfrm>
              <a:off x="6159591" y="4003555"/>
              <a:ext cx="1092884" cy="17120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latin typeface="Trebuchet MS" panose="020B0603020202020204" pitchFamily="34" charset="0"/>
                </a:rPr>
                <a:t>18-29 ans</a:t>
              </a:r>
            </a:p>
          </p:txBody>
        </p:sp>
        <p:sp>
          <p:nvSpPr>
            <p:cNvPr id="63" name="Rectangle : coins arrondis 62">
              <a:extLst>
                <a:ext uri="{FF2B5EF4-FFF2-40B4-BE49-F238E27FC236}">
                  <a16:creationId xmlns="" xmlns:a16="http://schemas.microsoft.com/office/drawing/2014/main" id="{A495EB88-1F52-4D76-846E-5FD4A9E6193E}"/>
                </a:ext>
              </a:extLst>
            </p:cNvPr>
            <p:cNvSpPr/>
            <p:nvPr/>
          </p:nvSpPr>
          <p:spPr>
            <a:xfrm>
              <a:off x="6159590" y="4224702"/>
              <a:ext cx="1092884" cy="17120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latin typeface="Trebuchet MS" panose="020B0603020202020204" pitchFamily="34" charset="0"/>
                </a:rPr>
                <a:t>30-39 ans</a:t>
              </a:r>
            </a:p>
          </p:txBody>
        </p:sp>
        <p:sp>
          <p:nvSpPr>
            <p:cNvPr id="64" name="Rectangle : coins arrondis 63">
              <a:extLst>
                <a:ext uri="{FF2B5EF4-FFF2-40B4-BE49-F238E27FC236}">
                  <a16:creationId xmlns="" xmlns:a16="http://schemas.microsoft.com/office/drawing/2014/main" id="{4FD72818-C327-443C-A043-AC477CF915E6}"/>
                </a:ext>
              </a:extLst>
            </p:cNvPr>
            <p:cNvSpPr/>
            <p:nvPr/>
          </p:nvSpPr>
          <p:spPr>
            <a:xfrm>
              <a:off x="6159590" y="4445924"/>
              <a:ext cx="1092884" cy="17120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latin typeface="Trebuchet MS" panose="020B0603020202020204" pitchFamily="34" charset="0"/>
                </a:rPr>
                <a:t>40-49 ans</a:t>
              </a:r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="" xmlns:a16="http://schemas.microsoft.com/office/drawing/2014/main" id="{36C51696-186F-47CA-A11B-E71B1C77CBBF}"/>
                </a:ext>
              </a:extLst>
            </p:cNvPr>
            <p:cNvSpPr/>
            <p:nvPr/>
          </p:nvSpPr>
          <p:spPr>
            <a:xfrm>
              <a:off x="6159589" y="4671683"/>
              <a:ext cx="1092884" cy="17120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latin typeface="Trebuchet MS" panose="020B0603020202020204" pitchFamily="34" charset="0"/>
                </a:rPr>
                <a:t>50-59 ans</a:t>
              </a:r>
            </a:p>
          </p:txBody>
        </p:sp>
        <p:sp>
          <p:nvSpPr>
            <p:cNvPr id="67" name="Rectangle : coins arrondis 66">
              <a:extLst>
                <a:ext uri="{FF2B5EF4-FFF2-40B4-BE49-F238E27FC236}">
                  <a16:creationId xmlns="" xmlns:a16="http://schemas.microsoft.com/office/drawing/2014/main" id="{B80E8D46-F417-413D-98FD-8D4150F99E70}"/>
                </a:ext>
              </a:extLst>
            </p:cNvPr>
            <p:cNvSpPr/>
            <p:nvPr/>
          </p:nvSpPr>
          <p:spPr>
            <a:xfrm>
              <a:off x="6159589" y="4908306"/>
              <a:ext cx="1092884" cy="20885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latin typeface="Trebuchet MS" panose="020B0603020202020204" pitchFamily="34" charset="0"/>
                </a:rPr>
                <a:t>60 ans et plus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="" xmlns:a16="http://schemas.microsoft.com/office/drawing/2014/main" id="{0F29C212-719D-4D87-8843-FDB107E5016A}"/>
                </a:ext>
              </a:extLst>
            </p:cNvPr>
            <p:cNvSpPr txBox="1"/>
            <p:nvPr/>
          </p:nvSpPr>
          <p:spPr>
            <a:xfrm>
              <a:off x="7282158" y="3934225"/>
              <a:ext cx="583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BD392F"/>
                  </a:solidFill>
                  <a:latin typeface="Agency FB" panose="020B0503020202020204" pitchFamily="34" charset="0"/>
                </a:rPr>
                <a:t>57</a:t>
              </a:r>
              <a:r>
                <a:rPr lang="fr-FR" sz="900" b="1" dirty="0">
                  <a:solidFill>
                    <a:srgbClr val="BD392F"/>
                  </a:solidFill>
                  <a:latin typeface="Agency FB" panose="020B0503020202020204" pitchFamily="34" charset="0"/>
                </a:rPr>
                <a:t>%</a:t>
              </a:r>
              <a:endParaRPr lang="fr-FR" sz="1600" b="1" dirty="0">
                <a:solidFill>
                  <a:srgbClr val="BD392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69" name="ZoneTexte 68">
              <a:extLst>
                <a:ext uri="{FF2B5EF4-FFF2-40B4-BE49-F238E27FC236}">
                  <a16:creationId xmlns="" xmlns:a16="http://schemas.microsoft.com/office/drawing/2014/main" id="{6F90DC62-D074-4B2A-807E-9C83498E2EEC}"/>
                </a:ext>
              </a:extLst>
            </p:cNvPr>
            <p:cNvSpPr txBox="1"/>
            <p:nvPr/>
          </p:nvSpPr>
          <p:spPr>
            <a:xfrm>
              <a:off x="7279357" y="4153217"/>
              <a:ext cx="583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BD392F"/>
                  </a:solidFill>
                  <a:latin typeface="Agency FB" panose="020B0503020202020204" pitchFamily="34" charset="0"/>
                </a:rPr>
                <a:t>58</a:t>
              </a:r>
              <a:r>
                <a:rPr lang="fr-FR" sz="900" b="1" dirty="0">
                  <a:solidFill>
                    <a:srgbClr val="BD392F"/>
                  </a:solidFill>
                  <a:latin typeface="Agency FB" panose="020B0503020202020204" pitchFamily="34" charset="0"/>
                </a:rPr>
                <a:t>%</a:t>
              </a:r>
              <a:endParaRPr lang="fr-FR" sz="1600" b="1" dirty="0">
                <a:solidFill>
                  <a:srgbClr val="BD392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="" xmlns:a16="http://schemas.microsoft.com/office/drawing/2014/main" id="{10E2417B-9533-4E6A-B689-17A62956153F}"/>
                </a:ext>
              </a:extLst>
            </p:cNvPr>
            <p:cNvSpPr txBox="1"/>
            <p:nvPr/>
          </p:nvSpPr>
          <p:spPr>
            <a:xfrm>
              <a:off x="7279357" y="4388814"/>
              <a:ext cx="583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BD392F"/>
                  </a:solidFill>
                  <a:latin typeface="Agency FB" panose="020B0503020202020204" pitchFamily="34" charset="0"/>
                </a:rPr>
                <a:t>60</a:t>
              </a:r>
              <a:r>
                <a:rPr lang="fr-FR" sz="900" b="1" dirty="0">
                  <a:solidFill>
                    <a:srgbClr val="BD392F"/>
                  </a:solidFill>
                  <a:latin typeface="Agency FB" panose="020B0503020202020204" pitchFamily="34" charset="0"/>
                </a:rPr>
                <a:t>%</a:t>
              </a:r>
              <a:endParaRPr lang="fr-FR" sz="1600" b="1" dirty="0">
                <a:solidFill>
                  <a:srgbClr val="BD392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="" xmlns:a16="http://schemas.microsoft.com/office/drawing/2014/main" id="{D0B9DCE0-7F69-43DA-B7CF-F791DB25907C}"/>
                </a:ext>
              </a:extLst>
            </p:cNvPr>
            <p:cNvSpPr txBox="1"/>
            <p:nvPr/>
          </p:nvSpPr>
          <p:spPr>
            <a:xfrm>
              <a:off x="7279357" y="4609488"/>
              <a:ext cx="583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BD392F"/>
                  </a:solidFill>
                  <a:latin typeface="Agency FB" panose="020B0503020202020204" pitchFamily="34" charset="0"/>
                </a:rPr>
                <a:t>47</a:t>
              </a:r>
              <a:r>
                <a:rPr lang="fr-FR" sz="900" b="1" dirty="0">
                  <a:solidFill>
                    <a:srgbClr val="BD392F"/>
                  </a:solidFill>
                  <a:latin typeface="Agency FB" panose="020B0503020202020204" pitchFamily="34" charset="0"/>
                </a:rPr>
                <a:t>%</a:t>
              </a:r>
              <a:endParaRPr lang="fr-FR" sz="1600" b="1" dirty="0">
                <a:solidFill>
                  <a:srgbClr val="BD392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74B451E8-603C-49A4-AF37-0B28E18DA716}"/>
                </a:ext>
              </a:extLst>
            </p:cNvPr>
            <p:cNvSpPr txBox="1"/>
            <p:nvPr/>
          </p:nvSpPr>
          <p:spPr>
            <a:xfrm>
              <a:off x="7279357" y="4843375"/>
              <a:ext cx="5830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BD392F"/>
                  </a:solidFill>
                  <a:latin typeface="Agency FB" panose="020B0503020202020204" pitchFamily="34" charset="0"/>
                </a:rPr>
                <a:t>46</a:t>
              </a:r>
              <a:r>
                <a:rPr lang="fr-FR" sz="900" b="1" dirty="0">
                  <a:solidFill>
                    <a:srgbClr val="BD392F"/>
                  </a:solidFill>
                  <a:latin typeface="Agency FB" panose="020B0503020202020204" pitchFamily="34" charset="0"/>
                </a:rPr>
                <a:t>%</a:t>
              </a:r>
              <a:endParaRPr lang="fr-FR" sz="1600" b="1" dirty="0">
                <a:solidFill>
                  <a:srgbClr val="BD392F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690571A7-0845-4BEE-889D-36889F94A49F}"/>
              </a:ext>
            </a:extLst>
          </p:cNvPr>
          <p:cNvSpPr txBox="1"/>
          <p:nvPr/>
        </p:nvSpPr>
        <p:spPr>
          <a:xfrm>
            <a:off x="5602337" y="3450899"/>
            <a:ext cx="1900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="" xmlns:a16="http://schemas.microsoft.com/office/drawing/2014/main" id="{B4D1F0DA-C386-44C4-8ACE-D05698452EAD}"/>
              </a:ext>
            </a:extLst>
          </p:cNvPr>
          <p:cNvSpPr txBox="1"/>
          <p:nvPr/>
        </p:nvSpPr>
        <p:spPr>
          <a:xfrm>
            <a:off x="8691610" y="3450899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76" name="Graphique 75">
            <a:extLst>
              <a:ext uri="{FF2B5EF4-FFF2-40B4-BE49-F238E27FC236}">
                <a16:creationId xmlns="" xmlns:a16="http://schemas.microsoft.com/office/drawing/2014/main" id="{29F2FF80-4CC8-454E-81CE-81E4000C4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31086972"/>
              </p:ext>
            </p:extLst>
          </p:nvPr>
        </p:nvGraphicFramePr>
        <p:xfrm>
          <a:off x="8183523" y="3858070"/>
          <a:ext cx="3680106" cy="152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A55907D3-6B46-4A0D-82AE-605CCB1023E9}"/>
              </a:ext>
            </a:extLst>
          </p:cNvPr>
          <p:cNvSpPr txBox="1"/>
          <p:nvPr/>
        </p:nvSpPr>
        <p:spPr>
          <a:xfrm>
            <a:off x="5111797" y="5755453"/>
            <a:ext cx="6275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Le pharmacien propose spontanément des produits génériques à </a:t>
            </a:r>
            <a:r>
              <a:rPr lang="fr-FR" sz="1400" b="1" dirty="0">
                <a:solidFill>
                  <a:srgbClr val="C26269"/>
                </a:solidFill>
                <a:latin typeface="Trebuchet MS" panose="020B0603020202020204" pitchFamily="34" charset="0"/>
              </a:rPr>
              <a:t>55%</a:t>
            </a:r>
            <a:endParaRPr lang="fr-FR" sz="1400" b="1" dirty="0">
              <a:solidFill>
                <a:srgbClr val="62A5E1"/>
              </a:solidFill>
              <a:latin typeface="Trebuchet MS" panose="020B0603020202020204" pitchFamily="34" charset="0"/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8462681" y="1470210"/>
            <a:ext cx="578224" cy="48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79" name="Ellipse 78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68836" y="6168788"/>
            <a:ext cx="469376" cy="420271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xmlns="" val="5047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5" y="38841"/>
            <a:ext cx="1218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DIFFICULTÉS D’APPROVISIONNEMENT RENCONTRÉES CHEZ LE PHARMACIEN 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1034990" y="765607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="" xmlns:a16="http://schemas.microsoft.com/office/drawing/2014/main" id="{86968B8B-4F26-4A9C-8011-A2A224D67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0384344" y="2001495"/>
            <a:ext cx="548750" cy="54360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="" xmlns:a16="http://schemas.microsoft.com/office/drawing/2014/main" id="{33A114D9-6416-4986-B1D2-CEE577890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10422255" y="1344526"/>
            <a:ext cx="479093" cy="48180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="" xmlns:a16="http://schemas.microsoft.com/office/drawing/2014/main" id="{F02506A7-1247-4143-9E89-26768F04CA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7442748" y="1834827"/>
            <a:ext cx="656912" cy="81361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="" xmlns:a16="http://schemas.microsoft.com/office/drawing/2014/main" id="{F399D506-0A31-4EE6-8504-99A6D55332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7393813" y="1173333"/>
            <a:ext cx="673443" cy="826769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="" xmlns:a16="http://schemas.microsoft.com/office/drawing/2014/main" id="{9222818A-9C07-43D9-9303-6FFC03B34241}"/>
              </a:ext>
            </a:extLst>
          </p:cNvPr>
          <p:cNvGrpSpPr/>
          <p:nvPr/>
        </p:nvGrpSpPr>
        <p:grpSpPr>
          <a:xfrm>
            <a:off x="3430406" y="1159510"/>
            <a:ext cx="3232838" cy="1731643"/>
            <a:chOff x="-406592" y="763126"/>
            <a:chExt cx="4026292" cy="1750160"/>
          </a:xfrm>
        </p:grpSpPr>
        <p:pic>
          <p:nvPicPr>
            <p:cNvPr id="50" name="Picture 2" descr="Résultat de recherche d'images pour &quot;Région icône&quot;">
              <a:extLst>
                <a:ext uri="{FF2B5EF4-FFF2-40B4-BE49-F238E27FC236}">
                  <a16:creationId xmlns="" xmlns:a16="http://schemas.microsoft.com/office/drawing/2014/main" id="{8DDA4F4E-FBD9-4DF1-AF25-C8FC7BC036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042"/>
            <a:stretch/>
          </p:blipFill>
          <p:spPr bwMode="auto">
            <a:xfrm>
              <a:off x="762928" y="877199"/>
              <a:ext cx="2216894" cy="151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E06D3D34-F3D8-4753-8A36-946A662BCB13}"/>
                </a:ext>
              </a:extLst>
            </p:cNvPr>
            <p:cNvSpPr/>
            <p:nvPr/>
          </p:nvSpPr>
          <p:spPr>
            <a:xfrm>
              <a:off x="2363409" y="1338553"/>
              <a:ext cx="1233743" cy="408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Est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38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751AFFA4-9F52-46C3-96E0-7F4DF6A9AD3A}"/>
                </a:ext>
              </a:extLst>
            </p:cNvPr>
            <p:cNvSpPr/>
            <p:nvPr/>
          </p:nvSpPr>
          <p:spPr>
            <a:xfrm>
              <a:off x="-268469" y="1362016"/>
              <a:ext cx="1491263" cy="408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Ouest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37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57FD0178-A7C0-4425-8518-E592EACFB557}"/>
                </a:ext>
              </a:extLst>
            </p:cNvPr>
            <p:cNvSpPr/>
            <p:nvPr/>
          </p:nvSpPr>
          <p:spPr>
            <a:xfrm>
              <a:off x="-406592" y="2104487"/>
              <a:ext cx="1885814" cy="408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Ouest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22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81D9CC91-6C02-4B55-8125-5208B55D6B30}"/>
                </a:ext>
              </a:extLst>
            </p:cNvPr>
            <p:cNvSpPr/>
            <p:nvPr/>
          </p:nvSpPr>
          <p:spPr>
            <a:xfrm>
              <a:off x="1991408" y="2093990"/>
              <a:ext cx="1628292" cy="408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Est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39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74134D15-5663-4989-9A8B-F6A16F857AA2}"/>
                </a:ext>
              </a:extLst>
            </p:cNvPr>
            <p:cNvSpPr/>
            <p:nvPr/>
          </p:nvSpPr>
          <p:spPr>
            <a:xfrm>
              <a:off x="1123367" y="763126"/>
              <a:ext cx="1585767" cy="408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Centre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37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DF5E20A9-503B-4830-9BB2-9A67E8A1C01D}"/>
              </a:ext>
            </a:extLst>
          </p:cNvPr>
          <p:cNvSpPr txBox="1"/>
          <p:nvPr/>
        </p:nvSpPr>
        <p:spPr>
          <a:xfrm>
            <a:off x="10813986" y="1480144"/>
            <a:ext cx="723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2AABE4"/>
                </a:solidFill>
                <a:latin typeface="Agency FB" panose="020B0503020202020204" pitchFamily="34" charset="0"/>
              </a:rPr>
              <a:t>36</a:t>
            </a:r>
            <a:r>
              <a:rPr lang="fr-FR" sz="9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58FC09F8-4934-4FE2-90D5-7DFD465FBBA6}"/>
              </a:ext>
            </a:extLst>
          </p:cNvPr>
          <p:cNvSpPr txBox="1"/>
          <p:nvPr/>
        </p:nvSpPr>
        <p:spPr>
          <a:xfrm>
            <a:off x="10877103" y="2226760"/>
            <a:ext cx="769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A6D6"/>
                </a:solidFill>
                <a:latin typeface="Agency FB" panose="020B0503020202020204" pitchFamily="34" charset="0"/>
              </a:rPr>
              <a:t>38</a:t>
            </a:r>
            <a:r>
              <a:rPr lang="fr-FR" sz="900" b="1" dirty="0">
                <a:solidFill>
                  <a:srgbClr val="FFA6D6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FFA6D6"/>
              </a:solidFill>
              <a:latin typeface="Agency FB" panose="020B0503020202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="" xmlns:a16="http://schemas.microsoft.com/office/drawing/2014/main" id="{D8DC1A07-076D-4D53-A319-5D41CE3F3ED6}"/>
              </a:ext>
            </a:extLst>
          </p:cNvPr>
          <p:cNvSpPr txBox="1"/>
          <p:nvPr/>
        </p:nvSpPr>
        <p:spPr>
          <a:xfrm>
            <a:off x="8095295" y="1400306"/>
            <a:ext cx="767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37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E1BFDAEF-76D8-49C1-8587-7744C114651D}"/>
              </a:ext>
            </a:extLst>
          </p:cNvPr>
          <p:cNvSpPr txBox="1"/>
          <p:nvPr/>
        </p:nvSpPr>
        <p:spPr>
          <a:xfrm>
            <a:off x="8095295" y="2126520"/>
            <a:ext cx="767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36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124695" y="69562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4707886" y="739434"/>
            <a:ext cx="107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57BCA21-3F40-4CD7-847A-F45C62A5CBD4}"/>
              </a:ext>
            </a:extLst>
          </p:cNvPr>
          <p:cNvSpPr txBox="1"/>
          <p:nvPr/>
        </p:nvSpPr>
        <p:spPr>
          <a:xfrm>
            <a:off x="6295056" y="788317"/>
            <a:ext cx="2629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37331E6D-18AC-40D0-8ABC-5021C053A710}"/>
              </a:ext>
            </a:extLst>
          </p:cNvPr>
          <p:cNvSpPr txBox="1"/>
          <p:nvPr/>
        </p:nvSpPr>
        <p:spPr>
          <a:xfrm>
            <a:off x="10190024" y="821579"/>
            <a:ext cx="92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49D0B79-8F1C-49F8-B40E-CAE547431002}"/>
              </a:ext>
            </a:extLst>
          </p:cNvPr>
          <p:cNvSpPr/>
          <p:nvPr/>
        </p:nvSpPr>
        <p:spPr>
          <a:xfrm>
            <a:off x="0" y="6175871"/>
            <a:ext cx="660587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Q10-Avez-vous déjà rencontré des difficultés à vous approvisionner chez le pharmacien ?</a:t>
            </a:r>
          </a:p>
        </p:txBody>
      </p:sp>
      <p:graphicFrame>
        <p:nvGraphicFramePr>
          <p:cNvPr id="91" name="Graphique 90">
            <a:extLst>
              <a:ext uri="{FF2B5EF4-FFF2-40B4-BE49-F238E27FC236}">
                <a16:creationId xmlns="" xmlns:a16="http://schemas.microsoft.com/office/drawing/2014/main" id="{98DEBFFF-D22B-4729-972F-B5700B14D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42689558"/>
              </p:ext>
            </p:extLst>
          </p:nvPr>
        </p:nvGraphicFramePr>
        <p:xfrm>
          <a:off x="94764" y="1581098"/>
          <a:ext cx="3123847" cy="355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1" name="Triangle isocèle 60">
            <a:extLst>
              <a:ext uri="{FF2B5EF4-FFF2-40B4-BE49-F238E27FC236}">
                <a16:creationId xmlns="" xmlns:a16="http://schemas.microsoft.com/office/drawing/2014/main" id="{F6E0B99C-8C88-430E-B904-845617B477FE}"/>
              </a:ext>
            </a:extLst>
          </p:cNvPr>
          <p:cNvSpPr/>
          <p:nvPr/>
        </p:nvSpPr>
        <p:spPr>
          <a:xfrm>
            <a:off x="4463672" y="3798197"/>
            <a:ext cx="1669002" cy="1430306"/>
          </a:xfrm>
          <a:prstGeom prst="triangle">
            <a:avLst/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62" name="Rectangle : coins arrondis 61">
            <a:extLst>
              <a:ext uri="{FF2B5EF4-FFF2-40B4-BE49-F238E27FC236}">
                <a16:creationId xmlns="" xmlns:a16="http://schemas.microsoft.com/office/drawing/2014/main" id="{4FF381AE-22A5-4A33-9563-670DAFE5E023}"/>
              </a:ext>
            </a:extLst>
          </p:cNvPr>
          <p:cNvSpPr/>
          <p:nvPr/>
        </p:nvSpPr>
        <p:spPr>
          <a:xfrm>
            <a:off x="4378498" y="3902169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63" name="Rectangle : coins arrondis 62">
            <a:extLst>
              <a:ext uri="{FF2B5EF4-FFF2-40B4-BE49-F238E27FC236}">
                <a16:creationId xmlns="" xmlns:a16="http://schemas.microsoft.com/office/drawing/2014/main" id="{A495EB88-1F52-4D76-846E-5FD4A9E6193E}"/>
              </a:ext>
            </a:extLst>
          </p:cNvPr>
          <p:cNvSpPr/>
          <p:nvPr/>
        </p:nvSpPr>
        <p:spPr>
          <a:xfrm>
            <a:off x="4378497" y="4174114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64" name="Rectangle : coins arrondis 63">
            <a:extLst>
              <a:ext uri="{FF2B5EF4-FFF2-40B4-BE49-F238E27FC236}">
                <a16:creationId xmlns="" xmlns:a16="http://schemas.microsoft.com/office/drawing/2014/main" id="{4FD72818-C327-443C-A043-AC477CF915E6}"/>
              </a:ext>
            </a:extLst>
          </p:cNvPr>
          <p:cNvSpPr/>
          <p:nvPr/>
        </p:nvSpPr>
        <p:spPr>
          <a:xfrm>
            <a:off x="4378497" y="4445485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66" name="Rectangle : coins arrondis 65">
            <a:extLst>
              <a:ext uri="{FF2B5EF4-FFF2-40B4-BE49-F238E27FC236}">
                <a16:creationId xmlns="" xmlns:a16="http://schemas.microsoft.com/office/drawing/2014/main" id="{36C51696-186F-47CA-A11B-E71B1C77CBBF}"/>
              </a:ext>
            </a:extLst>
          </p:cNvPr>
          <p:cNvSpPr/>
          <p:nvPr/>
        </p:nvSpPr>
        <p:spPr>
          <a:xfrm>
            <a:off x="4393010" y="4734963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="" xmlns:a16="http://schemas.microsoft.com/office/drawing/2014/main" id="{B80E8D46-F417-413D-98FD-8D4150F99E70}"/>
              </a:ext>
            </a:extLst>
          </p:cNvPr>
          <p:cNvSpPr/>
          <p:nvPr/>
        </p:nvSpPr>
        <p:spPr>
          <a:xfrm>
            <a:off x="4393010" y="4984869"/>
            <a:ext cx="1092884" cy="2088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="" xmlns:a16="http://schemas.microsoft.com/office/drawing/2014/main" id="{0F29C212-719D-4D87-8843-FDB107E5016A}"/>
              </a:ext>
            </a:extLst>
          </p:cNvPr>
          <p:cNvSpPr txBox="1"/>
          <p:nvPr/>
        </p:nvSpPr>
        <p:spPr>
          <a:xfrm>
            <a:off x="5441246" y="3803177"/>
            <a:ext cx="58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37</a:t>
            </a:r>
            <a:r>
              <a:rPr lang="fr-FR" sz="8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6F90DC62-D074-4B2A-807E-9C83498E2EEC}"/>
              </a:ext>
            </a:extLst>
          </p:cNvPr>
          <p:cNvSpPr txBox="1"/>
          <p:nvPr/>
        </p:nvSpPr>
        <p:spPr>
          <a:xfrm>
            <a:off x="5446136" y="4115830"/>
            <a:ext cx="58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41</a:t>
            </a:r>
            <a:r>
              <a:rPr lang="fr-FR" sz="8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10E2417B-9533-4E6A-B689-17A62956153F}"/>
              </a:ext>
            </a:extLst>
          </p:cNvPr>
          <p:cNvSpPr txBox="1"/>
          <p:nvPr/>
        </p:nvSpPr>
        <p:spPr>
          <a:xfrm>
            <a:off x="5446136" y="4402230"/>
            <a:ext cx="58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38</a:t>
            </a:r>
            <a:r>
              <a:rPr lang="fr-FR" sz="8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="" xmlns:a16="http://schemas.microsoft.com/office/drawing/2014/main" id="{D0B9DCE0-7F69-43DA-B7CF-F791DB25907C}"/>
              </a:ext>
            </a:extLst>
          </p:cNvPr>
          <p:cNvSpPr txBox="1"/>
          <p:nvPr/>
        </p:nvSpPr>
        <p:spPr>
          <a:xfrm>
            <a:off x="5446136" y="4672768"/>
            <a:ext cx="58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35</a:t>
            </a:r>
            <a:r>
              <a:rPr lang="fr-FR" sz="8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="" xmlns:a16="http://schemas.microsoft.com/office/drawing/2014/main" id="{74B451E8-603C-49A4-AF37-0B28E18DA716}"/>
              </a:ext>
            </a:extLst>
          </p:cNvPr>
          <p:cNvSpPr txBox="1"/>
          <p:nvPr/>
        </p:nvSpPr>
        <p:spPr>
          <a:xfrm>
            <a:off x="5429319" y="4958985"/>
            <a:ext cx="583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30</a:t>
            </a:r>
            <a:r>
              <a:rPr lang="fr-FR" sz="8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690571A7-0845-4BEE-889D-36889F94A49F}"/>
              </a:ext>
            </a:extLst>
          </p:cNvPr>
          <p:cNvSpPr txBox="1"/>
          <p:nvPr/>
        </p:nvSpPr>
        <p:spPr>
          <a:xfrm>
            <a:off x="4389703" y="3290316"/>
            <a:ext cx="168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="" xmlns:a16="http://schemas.microsoft.com/office/drawing/2014/main" id="{B4D1F0DA-C386-44C4-8ACE-D05698452EAD}"/>
              </a:ext>
            </a:extLst>
          </p:cNvPr>
          <p:cNvSpPr txBox="1"/>
          <p:nvPr/>
        </p:nvSpPr>
        <p:spPr>
          <a:xfrm>
            <a:off x="8121824" y="3308348"/>
            <a:ext cx="2476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76" name="Graphique 75">
            <a:extLst>
              <a:ext uri="{FF2B5EF4-FFF2-40B4-BE49-F238E27FC236}">
                <a16:creationId xmlns="" xmlns:a16="http://schemas.microsoft.com/office/drawing/2014/main" id="{29F2FF80-4CC8-454E-81CE-81E4000C4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81361557"/>
              </p:ext>
            </p:extLst>
          </p:nvPr>
        </p:nvGraphicFramePr>
        <p:xfrm>
          <a:off x="8272766" y="3520503"/>
          <a:ext cx="2838579" cy="174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1" name="ZoneTexte 80">
            <a:extLst>
              <a:ext uri="{FF2B5EF4-FFF2-40B4-BE49-F238E27FC236}">
                <a16:creationId xmlns="" xmlns:a16="http://schemas.microsoft.com/office/drawing/2014/main" id="{B5F7E6B1-6FBA-4FD4-9911-5F1FD46A6801}"/>
              </a:ext>
            </a:extLst>
          </p:cNvPr>
          <p:cNvSpPr txBox="1"/>
          <p:nvPr/>
        </p:nvSpPr>
        <p:spPr>
          <a:xfrm>
            <a:off x="68240" y="5403090"/>
            <a:ext cx="11267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37%</a:t>
            </a:r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 la population ont rencontré des difficultés d’approvisionnement chez le pharmacien. Un peu plus pour la catégorie âgée entre 30 et 39 ans et chez le niveau supérieur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839D7A76-882B-4DBE-AE64-3AA8D66177FF}"/>
              </a:ext>
            </a:extLst>
          </p:cNvPr>
          <p:cNvSpPr/>
          <p:nvPr/>
        </p:nvSpPr>
        <p:spPr>
          <a:xfrm>
            <a:off x="5411224" y="4073372"/>
            <a:ext cx="518385" cy="36960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="" xmlns:a16="http://schemas.microsoft.com/office/drawing/2014/main" id="{0FB3CE47-C8F0-453A-B632-2C561C84E6E1}"/>
              </a:ext>
            </a:extLst>
          </p:cNvPr>
          <p:cNvSpPr/>
          <p:nvPr/>
        </p:nvSpPr>
        <p:spPr>
          <a:xfrm>
            <a:off x="10511694" y="4903695"/>
            <a:ext cx="518385" cy="36960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68836" y="6168788"/>
            <a:ext cx="469376" cy="420271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xmlns="" val="13414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8"/>
          <p:cNvSpPr/>
          <p:nvPr/>
        </p:nvSpPr>
        <p:spPr>
          <a:xfrm>
            <a:off x="4337570" y="0"/>
            <a:ext cx="8647063" cy="687251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25" name="Picture 2" descr="Immar research &amp; consulting">
            <a:extLst>
              <a:ext uri="{FF2B5EF4-FFF2-40B4-BE49-F238E27FC236}">
                <a16:creationId xmlns="" xmlns:a16="http://schemas.microsoft.com/office/drawing/2014/main" id="{D4EFF8C6-C522-4B1F-9736-3AA2F4493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70493" b="51834"/>
          <a:stretch/>
        </p:blipFill>
        <p:spPr bwMode="auto">
          <a:xfrm rot="16984346">
            <a:off x="5586962" y="-14747"/>
            <a:ext cx="5864077" cy="688914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A646ED8-4BF1-4149-A7A2-E4BCE75DD816}"/>
              </a:ext>
            </a:extLst>
          </p:cNvPr>
          <p:cNvSpPr/>
          <p:nvPr/>
        </p:nvSpPr>
        <p:spPr>
          <a:xfrm>
            <a:off x="-28349" y="1062252"/>
            <a:ext cx="3707843" cy="769441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>
              <a:tabLst>
                <a:tab pos="807978" algn="l"/>
              </a:tabLst>
            </a:pPr>
            <a:r>
              <a:rPr lang="en-US" sz="4400" b="1" dirty="0">
                <a:latin typeface="Trebuchet MS" panose="020B0603020202020204" pitchFamily="34" charset="0"/>
              </a:rPr>
              <a:t>SOMMAIRE</a:t>
            </a:r>
          </a:p>
        </p:txBody>
      </p:sp>
      <p:sp>
        <p:nvSpPr>
          <p:cNvPr id="28" name="Rectangle à coins arrondis 10">
            <a:extLst>
              <a:ext uri="{FF2B5EF4-FFF2-40B4-BE49-F238E27FC236}">
                <a16:creationId xmlns="" xmlns:a16="http://schemas.microsoft.com/office/drawing/2014/main" id="{79894E65-2304-432A-9C30-5FE4211D9823}"/>
              </a:ext>
            </a:extLst>
          </p:cNvPr>
          <p:cNvSpPr/>
          <p:nvPr/>
        </p:nvSpPr>
        <p:spPr>
          <a:xfrm>
            <a:off x="3236690" y="1298079"/>
            <a:ext cx="104503" cy="288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A2A39"/>
              </a:solidFill>
            </a:endParaRPr>
          </a:p>
        </p:txBody>
      </p:sp>
      <p:sp>
        <p:nvSpPr>
          <p:cNvPr id="30" name="Rectangle à coins arrondis 17">
            <a:extLst>
              <a:ext uri="{FF2B5EF4-FFF2-40B4-BE49-F238E27FC236}">
                <a16:creationId xmlns="" xmlns:a16="http://schemas.microsoft.com/office/drawing/2014/main" id="{0D2319D2-E3E5-4F03-812E-DB027F03E10D}"/>
              </a:ext>
            </a:extLst>
          </p:cNvPr>
          <p:cNvSpPr/>
          <p:nvPr/>
        </p:nvSpPr>
        <p:spPr>
          <a:xfrm>
            <a:off x="3511010" y="1343799"/>
            <a:ext cx="4341219" cy="2489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2A2A39"/>
                </a:solidFill>
                <a:latin typeface="Trebuchet MS" panose="020B0603020202020204" pitchFamily="34" charset="0"/>
              </a:rPr>
              <a:t>Présentation des résultats</a:t>
            </a:r>
          </a:p>
        </p:txBody>
      </p:sp>
      <p:sp>
        <p:nvSpPr>
          <p:cNvPr id="33" name="Rectangle à coins arrondis 10">
            <a:extLst>
              <a:ext uri="{FF2B5EF4-FFF2-40B4-BE49-F238E27FC236}">
                <a16:creationId xmlns="" xmlns:a16="http://schemas.microsoft.com/office/drawing/2014/main" id="{110F20BF-6494-4B5E-A863-BB3DD81AD8F9}"/>
              </a:ext>
            </a:extLst>
          </p:cNvPr>
          <p:cNvSpPr/>
          <p:nvPr/>
        </p:nvSpPr>
        <p:spPr>
          <a:xfrm>
            <a:off x="3227965" y="804853"/>
            <a:ext cx="104503" cy="324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A2A39"/>
              </a:solidFill>
            </a:endParaRPr>
          </a:p>
        </p:txBody>
      </p:sp>
      <p:sp>
        <p:nvSpPr>
          <p:cNvPr id="34" name="Rectangle à coins arrondis 17">
            <a:extLst>
              <a:ext uri="{FF2B5EF4-FFF2-40B4-BE49-F238E27FC236}">
                <a16:creationId xmlns="" xmlns:a16="http://schemas.microsoft.com/office/drawing/2014/main" id="{2CBBC103-C168-43F3-AA6E-6202807D8AEA}"/>
              </a:ext>
            </a:extLst>
          </p:cNvPr>
          <p:cNvSpPr/>
          <p:nvPr/>
        </p:nvSpPr>
        <p:spPr>
          <a:xfrm>
            <a:off x="3528288" y="818362"/>
            <a:ext cx="3680160" cy="3396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2A2A39"/>
                </a:solidFill>
                <a:latin typeface="Trebuchet MS" panose="020B0603020202020204" pitchFamily="34" charset="0"/>
              </a:rPr>
              <a:t>Méthodologie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08933" y="1779687"/>
            <a:ext cx="81023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>
                <a:solidFill>
                  <a:srgbClr val="2A2A39"/>
                </a:solidFill>
                <a:latin typeface="Trebuchet MS" panose="020B0603020202020204" pitchFamily="34" charset="0"/>
              </a:rPr>
              <a:t>Structure de l’échantillon</a:t>
            </a:r>
          </a:p>
          <a:p>
            <a:pPr marL="45720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>
                <a:solidFill>
                  <a:srgbClr val="2A2A39"/>
                </a:solidFill>
                <a:latin typeface="Trebuchet MS" panose="020B0603020202020204" pitchFamily="34" charset="0"/>
              </a:rPr>
              <a:t>Structures sanitaires fréquentées</a:t>
            </a:r>
          </a:p>
          <a:p>
            <a:pPr marL="45720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>
                <a:solidFill>
                  <a:srgbClr val="2A2A39"/>
                </a:solidFill>
                <a:latin typeface="Trebuchet MS" panose="020B0603020202020204" pitchFamily="34" charset="0"/>
              </a:rPr>
              <a:t>Consommation des médicaments</a:t>
            </a:r>
          </a:p>
          <a:p>
            <a:pPr marL="45720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>
                <a:solidFill>
                  <a:srgbClr val="2A2A39"/>
                </a:solidFill>
                <a:latin typeface="Trebuchet MS" panose="020B0603020202020204" pitchFamily="34" charset="0"/>
              </a:rPr>
              <a:t>Pathologies et typologies des médicaments consommés</a:t>
            </a:r>
          </a:p>
          <a:p>
            <a:pPr marL="45720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>
                <a:solidFill>
                  <a:srgbClr val="2A2A39"/>
                </a:solidFill>
                <a:latin typeface="Trebuchet MS" panose="020B0603020202020204" pitchFamily="34" charset="0"/>
              </a:rPr>
              <a:t>Confiance vis-à-vis des médicaments fabriqués en Algérie et des prescripteurs</a:t>
            </a:r>
          </a:p>
          <a:p>
            <a:pPr marL="45720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>
                <a:solidFill>
                  <a:srgbClr val="2A2A39"/>
                </a:solidFill>
                <a:latin typeface="Trebuchet MS" panose="020B0603020202020204" pitchFamily="34" charset="0"/>
              </a:rPr>
              <a:t>Questions subsidiaires</a:t>
            </a:r>
          </a:p>
          <a:p>
            <a:pPr marL="45720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>
                <a:solidFill>
                  <a:srgbClr val="2A2A39"/>
                </a:solidFill>
                <a:latin typeface="Trebuchet MS" panose="020B0603020202020204" pitchFamily="34" charset="0"/>
              </a:rPr>
              <a:t>Satisfaction vis-à-vis des médicaments</a:t>
            </a:r>
          </a:p>
          <a:p>
            <a:pPr marL="457200" indent="-4572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>
                <a:solidFill>
                  <a:srgbClr val="2A2A39"/>
                </a:solidFill>
                <a:latin typeface="Trebuchet MS" panose="020B0603020202020204" pitchFamily="34" charset="0"/>
              </a:rPr>
              <a:t>Principales conclusions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2451976" y="6306670"/>
            <a:ext cx="345141" cy="28238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7524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5" y="38841"/>
            <a:ext cx="1218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DIFFICULTÉS D’APPROVISIONNEMENT RENCONTRÉES CHEZ LE PHARMACIEN 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53315429"/>
              </p:ext>
            </p:extLst>
          </p:nvPr>
        </p:nvGraphicFramePr>
        <p:xfrm>
          <a:off x="7828" y="1286509"/>
          <a:ext cx="2610681" cy="452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CEC9BDD5-DE2F-4F7F-871E-3F13DDFFA6C7}"/>
              </a:ext>
            </a:extLst>
          </p:cNvPr>
          <p:cNvSpPr/>
          <p:nvPr/>
        </p:nvSpPr>
        <p:spPr>
          <a:xfrm>
            <a:off x="0" y="5954402"/>
            <a:ext cx="53089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Q11M-Quelles sont  les difficultés d'approvisionnement rencontrées chez le pharmacien ?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EA1EC173-19AF-45BA-A9A1-33ABEAA336F7}"/>
              </a:ext>
            </a:extLst>
          </p:cNvPr>
          <p:cNvSpPr/>
          <p:nvPr/>
        </p:nvSpPr>
        <p:spPr>
          <a:xfrm>
            <a:off x="2973432" y="1094447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1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BFC05AD-1576-4B99-9C3E-B6C7B51BD1BC}"/>
              </a:ext>
            </a:extLst>
          </p:cNvPr>
          <p:cNvSpPr/>
          <p:nvPr/>
        </p:nvSpPr>
        <p:spPr>
          <a:xfrm>
            <a:off x="3455463" y="1093689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1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40C01EB4-9EB9-4048-ACF1-0B978631C95E}"/>
              </a:ext>
            </a:extLst>
          </p:cNvPr>
          <p:cNvSpPr/>
          <p:nvPr/>
        </p:nvSpPr>
        <p:spPr>
          <a:xfrm>
            <a:off x="3942936" y="1080914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1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D317FBAF-C92D-41B7-8F3C-ADC6E3DC55E2}"/>
              </a:ext>
            </a:extLst>
          </p:cNvPr>
          <p:cNvSpPr/>
          <p:nvPr/>
        </p:nvSpPr>
        <p:spPr>
          <a:xfrm>
            <a:off x="4279751" y="1080124"/>
            <a:ext cx="705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1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B7642809-1F83-457D-816C-680FEDCB0CC7}"/>
              </a:ext>
            </a:extLst>
          </p:cNvPr>
          <p:cNvSpPr/>
          <p:nvPr/>
        </p:nvSpPr>
        <p:spPr>
          <a:xfrm>
            <a:off x="4838552" y="1093688"/>
            <a:ext cx="6273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1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3B87D37E-81E6-4E71-9263-6DA4795F191A}"/>
              </a:ext>
            </a:extLst>
          </p:cNvPr>
          <p:cNvSpPr/>
          <p:nvPr/>
        </p:nvSpPr>
        <p:spPr>
          <a:xfrm>
            <a:off x="5354494" y="1079576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Urbain </a:t>
            </a:r>
            <a:endParaRPr lang="fr-FR" sz="11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BE09069-D324-4F04-BCC8-4120C86C11B0}"/>
              </a:ext>
            </a:extLst>
          </p:cNvPr>
          <p:cNvSpPr/>
          <p:nvPr/>
        </p:nvSpPr>
        <p:spPr>
          <a:xfrm>
            <a:off x="5917933" y="1094898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Rural </a:t>
            </a:r>
            <a:endParaRPr lang="fr-FR" sz="11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E6E24E1F-A4B1-4055-B0C1-20BB02B728B2}"/>
              </a:ext>
            </a:extLst>
          </p:cNvPr>
          <p:cNvSpPr/>
          <p:nvPr/>
        </p:nvSpPr>
        <p:spPr>
          <a:xfrm rot="16200000">
            <a:off x="7452460" y="1094898"/>
            <a:ext cx="5886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18-29 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6688CBAC-412C-4AE7-9EC8-C5F65167F99A}"/>
              </a:ext>
            </a:extLst>
          </p:cNvPr>
          <p:cNvSpPr/>
          <p:nvPr/>
        </p:nvSpPr>
        <p:spPr>
          <a:xfrm rot="16200000">
            <a:off x="7873708" y="1094898"/>
            <a:ext cx="5886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30-39 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7013A929-4339-48E8-BB36-43A39BE2BFFE}"/>
              </a:ext>
            </a:extLst>
          </p:cNvPr>
          <p:cNvSpPr/>
          <p:nvPr/>
        </p:nvSpPr>
        <p:spPr>
          <a:xfrm rot="16200000">
            <a:off x="8369939" y="1097509"/>
            <a:ext cx="5325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40-49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69D49185-A37A-4A8D-86CB-39B916615399}"/>
              </a:ext>
            </a:extLst>
          </p:cNvPr>
          <p:cNvSpPr/>
          <p:nvPr/>
        </p:nvSpPr>
        <p:spPr>
          <a:xfrm rot="16200000">
            <a:off x="8798019" y="1097148"/>
            <a:ext cx="5325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50-59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E3A2FFB6-698A-43AD-98C1-A496F0957468}"/>
              </a:ext>
            </a:extLst>
          </p:cNvPr>
          <p:cNvSpPr/>
          <p:nvPr/>
        </p:nvSpPr>
        <p:spPr>
          <a:xfrm rot="16200000">
            <a:off x="9089664" y="962290"/>
            <a:ext cx="8082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60et plus 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06EFE959-89D6-42DD-A04C-48E121443877}"/>
              </a:ext>
            </a:extLst>
          </p:cNvPr>
          <p:cNvSpPr/>
          <p:nvPr/>
        </p:nvSpPr>
        <p:spPr>
          <a:xfrm>
            <a:off x="1024453" y="710019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 801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C3E83CBB-7FE0-4866-AC24-FA186AE7E3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1232" t="13453" r="3979"/>
          <a:stretch/>
        </p:blipFill>
        <p:spPr>
          <a:xfrm>
            <a:off x="9860866" y="1493447"/>
            <a:ext cx="2212869" cy="4140872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="" xmlns:a16="http://schemas.microsoft.com/office/drawing/2014/main" id="{36EF1E5C-BA20-4E45-BAC8-A153338AF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3453" r="74270"/>
          <a:stretch/>
        </p:blipFill>
        <p:spPr>
          <a:xfrm>
            <a:off x="3016845" y="1488162"/>
            <a:ext cx="2157480" cy="4140872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="" xmlns:a16="http://schemas.microsoft.com/office/drawing/2014/main" id="{C4550BEF-DF2A-4C03-B7A1-4A8E832A7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6355" t="13453" r="63963"/>
          <a:stretch/>
        </p:blipFill>
        <p:spPr>
          <a:xfrm>
            <a:off x="5485400" y="1494007"/>
            <a:ext cx="811864" cy="4140872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="" xmlns:a16="http://schemas.microsoft.com/office/drawing/2014/main" id="{49FD65D0-E3A7-4F71-8A7D-4290556E35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5926" t="13453" r="54075"/>
          <a:stretch/>
        </p:blipFill>
        <p:spPr>
          <a:xfrm>
            <a:off x="6529695" y="1494196"/>
            <a:ext cx="838373" cy="4140872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="" xmlns:a16="http://schemas.microsoft.com/office/drawing/2014/main" id="{83212A8C-516E-4A10-A462-76622BDA81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7011628" y="1054948"/>
            <a:ext cx="408590" cy="404760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="" xmlns:a16="http://schemas.microsoft.com/office/drawing/2014/main" id="{7554519C-9D0C-4C32-B988-DA59933F63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6620701" y="1081355"/>
            <a:ext cx="356725" cy="358747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="" xmlns:a16="http://schemas.microsoft.com/office/drawing/2014/main" id="{35363EDA-A52D-4434-BFE0-8470B91573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6825" t="13453" r="28528"/>
          <a:stretch/>
        </p:blipFill>
        <p:spPr>
          <a:xfrm>
            <a:off x="7645107" y="1493447"/>
            <a:ext cx="2066670" cy="4140872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7EAECF90-B48A-4CC9-9E86-2DC0BDC018D4}"/>
              </a:ext>
            </a:extLst>
          </p:cNvPr>
          <p:cNvSpPr/>
          <p:nvPr/>
        </p:nvSpPr>
        <p:spPr>
          <a:xfrm rot="16200000">
            <a:off x="9652339" y="925884"/>
            <a:ext cx="755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0B397847-CA8B-4BB6-9362-F1499070B805}"/>
              </a:ext>
            </a:extLst>
          </p:cNvPr>
          <p:cNvSpPr/>
          <p:nvPr/>
        </p:nvSpPr>
        <p:spPr>
          <a:xfrm rot="16200000">
            <a:off x="10069359" y="945309"/>
            <a:ext cx="861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5A2EDD23-9435-45F6-A1E6-0732779CADD2}"/>
              </a:ext>
            </a:extLst>
          </p:cNvPr>
          <p:cNvSpPr/>
          <p:nvPr/>
        </p:nvSpPr>
        <p:spPr>
          <a:xfrm rot="16200000">
            <a:off x="10595666" y="1053930"/>
            <a:ext cx="6665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A470AEDF-D230-468F-8517-1EFCB9AED397}"/>
              </a:ext>
            </a:extLst>
          </p:cNvPr>
          <p:cNvSpPr/>
          <p:nvPr/>
        </p:nvSpPr>
        <p:spPr>
          <a:xfrm rot="16200000">
            <a:off x="10928993" y="890776"/>
            <a:ext cx="9883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C1390B79-E37F-4B28-B956-354FECD1B233}"/>
              </a:ext>
            </a:extLst>
          </p:cNvPr>
          <p:cNvSpPr/>
          <p:nvPr/>
        </p:nvSpPr>
        <p:spPr>
          <a:xfrm rot="16200000">
            <a:off x="11402418" y="927563"/>
            <a:ext cx="9004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0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397912A5-E5FE-40F1-8B98-9F242BB5DB59}"/>
              </a:ext>
            </a:extLst>
          </p:cNvPr>
          <p:cNvCxnSpPr>
            <a:cxnSpLocks/>
          </p:cNvCxnSpPr>
          <p:nvPr/>
        </p:nvCxnSpPr>
        <p:spPr>
          <a:xfrm>
            <a:off x="5363041" y="1093688"/>
            <a:ext cx="0" cy="4952295"/>
          </a:xfrm>
          <a:prstGeom prst="line">
            <a:avLst/>
          </a:prstGeom>
          <a:ln w="28575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>
            <a:extLst>
              <a:ext uri="{FF2B5EF4-FFF2-40B4-BE49-F238E27FC236}">
                <a16:creationId xmlns="" xmlns:a16="http://schemas.microsoft.com/office/drawing/2014/main" id="{F6DF7EAD-EC84-4549-B647-EDE5F028E874}"/>
              </a:ext>
            </a:extLst>
          </p:cNvPr>
          <p:cNvSpPr txBox="1"/>
          <p:nvPr/>
        </p:nvSpPr>
        <p:spPr>
          <a:xfrm>
            <a:off x="7828" y="643734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cxnSp>
        <p:nvCxnSpPr>
          <p:cNvPr id="109" name="Connecteur droit 108">
            <a:extLst>
              <a:ext uri="{FF2B5EF4-FFF2-40B4-BE49-F238E27FC236}">
                <a16:creationId xmlns="" xmlns:a16="http://schemas.microsoft.com/office/drawing/2014/main" id="{E0257A5B-31C5-41BD-9ADD-0C5E9B97E6C0}"/>
              </a:ext>
            </a:extLst>
          </p:cNvPr>
          <p:cNvCxnSpPr>
            <a:cxnSpLocks/>
          </p:cNvCxnSpPr>
          <p:nvPr/>
        </p:nvCxnSpPr>
        <p:spPr>
          <a:xfrm>
            <a:off x="2823087" y="995556"/>
            <a:ext cx="0" cy="5028171"/>
          </a:xfrm>
          <a:prstGeom prst="line">
            <a:avLst/>
          </a:prstGeom>
          <a:ln w="28575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="" xmlns:a16="http://schemas.microsoft.com/office/drawing/2014/main" id="{F47E7FB9-7F5E-4F81-97A4-9080D13D0E67}"/>
              </a:ext>
            </a:extLst>
          </p:cNvPr>
          <p:cNvCxnSpPr>
            <a:cxnSpLocks/>
          </p:cNvCxnSpPr>
          <p:nvPr/>
        </p:nvCxnSpPr>
        <p:spPr>
          <a:xfrm>
            <a:off x="6467355" y="1093688"/>
            <a:ext cx="0" cy="4952295"/>
          </a:xfrm>
          <a:prstGeom prst="line">
            <a:avLst/>
          </a:prstGeom>
          <a:ln w="28575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="" xmlns:a16="http://schemas.microsoft.com/office/drawing/2014/main" id="{63864983-7E66-411C-98E7-7FCCDB678860}"/>
              </a:ext>
            </a:extLst>
          </p:cNvPr>
          <p:cNvCxnSpPr>
            <a:cxnSpLocks/>
          </p:cNvCxnSpPr>
          <p:nvPr/>
        </p:nvCxnSpPr>
        <p:spPr>
          <a:xfrm>
            <a:off x="7489493" y="1107543"/>
            <a:ext cx="0" cy="4952295"/>
          </a:xfrm>
          <a:prstGeom prst="line">
            <a:avLst/>
          </a:prstGeom>
          <a:ln w="28575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="" xmlns:a16="http://schemas.microsoft.com/office/drawing/2014/main" id="{68F394B7-AF77-4F4C-84B9-04CD8F4A835B}"/>
              </a:ext>
            </a:extLst>
          </p:cNvPr>
          <p:cNvCxnSpPr>
            <a:cxnSpLocks/>
          </p:cNvCxnSpPr>
          <p:nvPr/>
        </p:nvCxnSpPr>
        <p:spPr>
          <a:xfrm>
            <a:off x="9725632" y="1038268"/>
            <a:ext cx="0" cy="4952295"/>
          </a:xfrm>
          <a:prstGeom prst="line">
            <a:avLst/>
          </a:prstGeom>
          <a:ln w="28575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Ellipse 115">
            <a:extLst>
              <a:ext uri="{FF2B5EF4-FFF2-40B4-BE49-F238E27FC236}">
                <a16:creationId xmlns="" xmlns:a16="http://schemas.microsoft.com/office/drawing/2014/main" id="{86EBABFF-9DF3-436F-90C0-80A6CB07C8B5}"/>
              </a:ext>
            </a:extLst>
          </p:cNvPr>
          <p:cNvSpPr/>
          <p:nvPr/>
        </p:nvSpPr>
        <p:spPr>
          <a:xfrm>
            <a:off x="-1" y="2361064"/>
            <a:ext cx="2702257" cy="1323832"/>
          </a:xfrm>
          <a:prstGeom prst="ellipse">
            <a:avLst/>
          </a:prstGeom>
          <a:solidFill>
            <a:schemeClr val="accent2">
              <a:lumMod val="60000"/>
              <a:lumOff val="40000"/>
              <a:alpha val="17000"/>
            </a:schemeClr>
          </a:solidFill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="" xmlns:a16="http://schemas.microsoft.com/office/drawing/2014/main" id="{E9701E7E-9A4E-494A-A37F-7451FB9BCE56}"/>
              </a:ext>
            </a:extLst>
          </p:cNvPr>
          <p:cNvSpPr/>
          <p:nvPr/>
        </p:nvSpPr>
        <p:spPr>
          <a:xfrm>
            <a:off x="4625332" y="2232645"/>
            <a:ext cx="676530" cy="430889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="" xmlns:a16="http://schemas.microsoft.com/office/drawing/2014/main" id="{560F70E0-6E03-4922-8119-1D7841E71381}"/>
              </a:ext>
            </a:extLst>
          </p:cNvPr>
          <p:cNvSpPr/>
          <p:nvPr/>
        </p:nvSpPr>
        <p:spPr>
          <a:xfrm>
            <a:off x="9836472" y="3909045"/>
            <a:ext cx="504523" cy="430889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="" xmlns:a16="http://schemas.microsoft.com/office/drawing/2014/main" id="{FC44817E-F297-4B9E-86DF-784EDA669E57}"/>
              </a:ext>
            </a:extLst>
          </p:cNvPr>
          <p:cNvSpPr/>
          <p:nvPr/>
        </p:nvSpPr>
        <p:spPr>
          <a:xfrm>
            <a:off x="9235728" y="2691244"/>
            <a:ext cx="504523" cy="430889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A9392AF-8FCD-4678-A6DF-5210A1D7D21A}"/>
              </a:ext>
            </a:extLst>
          </p:cNvPr>
          <p:cNvSpPr/>
          <p:nvPr/>
        </p:nvSpPr>
        <p:spPr>
          <a:xfrm>
            <a:off x="5663821" y="6152030"/>
            <a:ext cx="5859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40%  </a:t>
            </a:r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(14% du total de l’échantillon) n’accèdent pas à leurs médicaments.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14245" y="6155140"/>
            <a:ext cx="523967" cy="43391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xmlns="" val="10562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4986"/>
            <a:ext cx="1206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REACTION EN CAS D’ABSENCE DES MÉDICAMENTS PRESCRITS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3456" y="1057419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0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5127658" y="730006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Par Région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57BCA21-3F40-4CD7-847A-F45C62A5CBD4}"/>
              </a:ext>
            </a:extLst>
          </p:cNvPr>
          <p:cNvSpPr txBox="1"/>
          <p:nvPr/>
        </p:nvSpPr>
        <p:spPr>
          <a:xfrm>
            <a:off x="7751098" y="731915"/>
            <a:ext cx="227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Par Milieu d’habitation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37331E6D-18AC-40D0-8ABC-5021C053A710}"/>
              </a:ext>
            </a:extLst>
          </p:cNvPr>
          <p:cNvSpPr txBox="1"/>
          <p:nvPr/>
        </p:nvSpPr>
        <p:spPr>
          <a:xfrm>
            <a:off x="10680887" y="768426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Par Sexe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690571A7-0845-4BEE-889D-36889F94A49F}"/>
              </a:ext>
            </a:extLst>
          </p:cNvPr>
          <p:cNvSpPr txBox="1"/>
          <p:nvPr/>
        </p:nvSpPr>
        <p:spPr>
          <a:xfrm>
            <a:off x="2926745" y="3320786"/>
            <a:ext cx="211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Par Tranche d’âge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92444303"/>
              </p:ext>
            </p:extLst>
          </p:nvPr>
        </p:nvGraphicFramePr>
        <p:xfrm>
          <a:off x="3457" y="1372834"/>
          <a:ext cx="2498362" cy="186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CEC9BDD5-DE2F-4F7F-871E-3F13DDFFA6C7}"/>
              </a:ext>
            </a:extLst>
          </p:cNvPr>
          <p:cNvSpPr/>
          <p:nvPr/>
        </p:nvSpPr>
        <p:spPr>
          <a:xfrm>
            <a:off x="0" y="6090820"/>
            <a:ext cx="532635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Q12-Quand vous ne trouvez pas le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médicament prescrit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en pharmacie... ?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EA1EC173-19AF-45BA-A9A1-33ABEAA336F7}"/>
              </a:ext>
            </a:extLst>
          </p:cNvPr>
          <p:cNvSpPr/>
          <p:nvPr/>
        </p:nvSpPr>
        <p:spPr>
          <a:xfrm>
            <a:off x="2787868" y="1160761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BFC05AD-1576-4B99-9C3E-B6C7B51BD1BC}"/>
              </a:ext>
            </a:extLst>
          </p:cNvPr>
          <p:cNvSpPr/>
          <p:nvPr/>
        </p:nvSpPr>
        <p:spPr>
          <a:xfrm>
            <a:off x="3916815" y="1131760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40C01EB4-9EB9-4048-ACF1-0B978631C95E}"/>
              </a:ext>
            </a:extLst>
          </p:cNvPr>
          <p:cNvSpPr/>
          <p:nvPr/>
        </p:nvSpPr>
        <p:spPr>
          <a:xfrm>
            <a:off x="5007805" y="1131760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D317FBAF-C92D-41B7-8F3C-ADC6E3DC55E2}"/>
              </a:ext>
            </a:extLst>
          </p:cNvPr>
          <p:cNvSpPr/>
          <p:nvPr/>
        </p:nvSpPr>
        <p:spPr>
          <a:xfrm>
            <a:off x="5933031" y="1132864"/>
            <a:ext cx="705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B7642809-1F83-457D-816C-680FEDCB0CC7}"/>
              </a:ext>
            </a:extLst>
          </p:cNvPr>
          <p:cNvSpPr/>
          <p:nvPr/>
        </p:nvSpPr>
        <p:spPr>
          <a:xfrm>
            <a:off x="6823314" y="116076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3B87D37E-81E6-4E71-9263-6DA4795F191A}"/>
              </a:ext>
            </a:extLst>
          </p:cNvPr>
          <p:cNvSpPr/>
          <p:nvPr/>
        </p:nvSpPr>
        <p:spPr>
          <a:xfrm>
            <a:off x="7891451" y="1137919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Urbain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BE09069-D324-4F04-BCC8-4120C86C11B0}"/>
              </a:ext>
            </a:extLst>
          </p:cNvPr>
          <p:cNvSpPr/>
          <p:nvPr/>
        </p:nvSpPr>
        <p:spPr>
          <a:xfrm>
            <a:off x="9096193" y="1151770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Rural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0DA159D4-8A60-4979-8A38-13F5515896D6}"/>
              </a:ext>
            </a:extLst>
          </p:cNvPr>
          <p:cNvSpPr/>
          <p:nvPr/>
        </p:nvSpPr>
        <p:spPr>
          <a:xfrm>
            <a:off x="10140905" y="1136878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Homme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29D5B616-E5CF-4902-A83D-013C0B37AF2F}"/>
              </a:ext>
            </a:extLst>
          </p:cNvPr>
          <p:cNvSpPr/>
          <p:nvPr/>
        </p:nvSpPr>
        <p:spPr>
          <a:xfrm>
            <a:off x="11082467" y="1146650"/>
            <a:ext cx="6735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Femme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E6E24E1F-A4B1-4055-B0C1-20BB02B728B2}"/>
              </a:ext>
            </a:extLst>
          </p:cNvPr>
          <p:cNvSpPr/>
          <p:nvPr/>
        </p:nvSpPr>
        <p:spPr>
          <a:xfrm>
            <a:off x="1310965" y="3755536"/>
            <a:ext cx="607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18-29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6688CBAC-412C-4AE7-9EC8-C5F65167F99A}"/>
              </a:ext>
            </a:extLst>
          </p:cNvPr>
          <p:cNvSpPr/>
          <p:nvPr/>
        </p:nvSpPr>
        <p:spPr>
          <a:xfrm>
            <a:off x="2357161" y="3770614"/>
            <a:ext cx="607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30-39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7013A929-4339-48E8-BB36-43A39BE2BFFE}"/>
              </a:ext>
            </a:extLst>
          </p:cNvPr>
          <p:cNvSpPr/>
          <p:nvPr/>
        </p:nvSpPr>
        <p:spPr>
          <a:xfrm>
            <a:off x="3339765" y="3773195"/>
            <a:ext cx="5643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40-49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69D49185-A37A-4A8D-86CB-39B916615399}"/>
              </a:ext>
            </a:extLst>
          </p:cNvPr>
          <p:cNvSpPr/>
          <p:nvPr/>
        </p:nvSpPr>
        <p:spPr>
          <a:xfrm>
            <a:off x="4302881" y="3772834"/>
            <a:ext cx="5643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50-59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E3A2FFB6-698A-43AD-98C1-A496F0957468}"/>
              </a:ext>
            </a:extLst>
          </p:cNvPr>
          <p:cNvSpPr/>
          <p:nvPr/>
        </p:nvSpPr>
        <p:spPr>
          <a:xfrm>
            <a:off x="5326353" y="3770584"/>
            <a:ext cx="8360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60et plus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0" name="Graphique 79">
            <a:extLst>
              <a:ext uri="{FF2B5EF4-FFF2-40B4-BE49-F238E27FC236}">
                <a16:creationId xmlns="" xmlns:a16="http://schemas.microsoft.com/office/drawing/2014/main" id="{13A9FECB-AEC1-40E4-81BF-51F01CCC1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30333082"/>
              </p:ext>
            </p:extLst>
          </p:nvPr>
        </p:nvGraphicFramePr>
        <p:xfrm>
          <a:off x="2459566" y="1362558"/>
          <a:ext cx="1556325" cy="19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1" name="Graphique 80">
            <a:extLst>
              <a:ext uri="{FF2B5EF4-FFF2-40B4-BE49-F238E27FC236}">
                <a16:creationId xmlns="" xmlns:a16="http://schemas.microsoft.com/office/drawing/2014/main" id="{59D36CB9-9E89-46B5-A118-BC59EB5E9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44668281"/>
              </p:ext>
            </p:extLst>
          </p:nvPr>
        </p:nvGraphicFramePr>
        <p:xfrm>
          <a:off x="3554448" y="1370686"/>
          <a:ext cx="1556325" cy="19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2" name="Graphique 81">
            <a:extLst>
              <a:ext uri="{FF2B5EF4-FFF2-40B4-BE49-F238E27FC236}">
                <a16:creationId xmlns="" xmlns:a16="http://schemas.microsoft.com/office/drawing/2014/main" id="{1F8E2FF3-7057-4C16-8BC9-2E39A55B2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69697473"/>
              </p:ext>
            </p:extLst>
          </p:nvPr>
        </p:nvGraphicFramePr>
        <p:xfrm>
          <a:off x="4593461" y="1389985"/>
          <a:ext cx="1556325" cy="19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3" name="Graphique 82">
            <a:extLst>
              <a:ext uri="{FF2B5EF4-FFF2-40B4-BE49-F238E27FC236}">
                <a16:creationId xmlns="" xmlns:a16="http://schemas.microsoft.com/office/drawing/2014/main" id="{1916C12E-14B3-465F-B6FF-EA2ACE587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7454663"/>
              </p:ext>
            </p:extLst>
          </p:nvPr>
        </p:nvGraphicFramePr>
        <p:xfrm>
          <a:off x="5603928" y="1398963"/>
          <a:ext cx="1556325" cy="19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4" name="Graphique 83">
            <a:extLst>
              <a:ext uri="{FF2B5EF4-FFF2-40B4-BE49-F238E27FC236}">
                <a16:creationId xmlns="" xmlns:a16="http://schemas.microsoft.com/office/drawing/2014/main" id="{E3EBD6AD-4693-43A0-BD89-10748930C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32740128"/>
              </p:ext>
            </p:extLst>
          </p:nvPr>
        </p:nvGraphicFramePr>
        <p:xfrm>
          <a:off x="6637130" y="1403999"/>
          <a:ext cx="1785053" cy="19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5" name="Graphique 84">
            <a:extLst>
              <a:ext uri="{FF2B5EF4-FFF2-40B4-BE49-F238E27FC236}">
                <a16:creationId xmlns="" xmlns:a16="http://schemas.microsoft.com/office/drawing/2014/main" id="{479462EF-3D18-43F2-8712-72F0F7767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75623559"/>
              </p:ext>
            </p:extLst>
          </p:nvPr>
        </p:nvGraphicFramePr>
        <p:xfrm>
          <a:off x="7704532" y="1408260"/>
          <a:ext cx="1542533" cy="19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2" name="Graphique 101">
            <a:extLst>
              <a:ext uri="{FF2B5EF4-FFF2-40B4-BE49-F238E27FC236}">
                <a16:creationId xmlns="" xmlns:a16="http://schemas.microsoft.com/office/drawing/2014/main" id="{15007A1A-E7D7-474C-8B10-6BDD850272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68994256"/>
              </p:ext>
            </p:extLst>
          </p:nvPr>
        </p:nvGraphicFramePr>
        <p:xfrm>
          <a:off x="8752248" y="1413296"/>
          <a:ext cx="1542533" cy="19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3" name="Graphique 102">
            <a:extLst>
              <a:ext uri="{FF2B5EF4-FFF2-40B4-BE49-F238E27FC236}">
                <a16:creationId xmlns="" xmlns:a16="http://schemas.microsoft.com/office/drawing/2014/main" id="{546FEAFF-2E75-4D41-8DC7-D722C0F0E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2666673"/>
              </p:ext>
            </p:extLst>
          </p:nvPr>
        </p:nvGraphicFramePr>
        <p:xfrm>
          <a:off x="9105093" y="1474482"/>
          <a:ext cx="2071625" cy="182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4" name="Graphique 103">
            <a:extLst>
              <a:ext uri="{FF2B5EF4-FFF2-40B4-BE49-F238E27FC236}">
                <a16:creationId xmlns="" xmlns:a16="http://schemas.microsoft.com/office/drawing/2014/main" id="{62D0BABD-8593-4992-9DBD-B0A38E9A8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18009776"/>
              </p:ext>
            </p:extLst>
          </p:nvPr>
        </p:nvGraphicFramePr>
        <p:xfrm>
          <a:off x="10908279" y="1496291"/>
          <a:ext cx="1556325" cy="182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7" name="Graphique 46">
            <a:extLst>
              <a:ext uri="{FF2B5EF4-FFF2-40B4-BE49-F238E27FC236}">
                <a16:creationId xmlns="" xmlns:a16="http://schemas.microsoft.com/office/drawing/2014/main" id="{523249F5-D819-4B3F-9DEB-3C8D64FD2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97161059"/>
              </p:ext>
            </p:extLst>
          </p:nvPr>
        </p:nvGraphicFramePr>
        <p:xfrm>
          <a:off x="6554935" y="4048945"/>
          <a:ext cx="1579312" cy="189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8" name="Graphique 47">
            <a:extLst>
              <a:ext uri="{FF2B5EF4-FFF2-40B4-BE49-F238E27FC236}">
                <a16:creationId xmlns="" xmlns:a16="http://schemas.microsoft.com/office/drawing/2014/main" id="{1FF6F5B9-A979-498B-8220-369632E5B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94265035"/>
              </p:ext>
            </p:extLst>
          </p:nvPr>
        </p:nvGraphicFramePr>
        <p:xfrm>
          <a:off x="7649369" y="4068244"/>
          <a:ext cx="1542533" cy="189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9" name="Graphique 48">
            <a:extLst>
              <a:ext uri="{FF2B5EF4-FFF2-40B4-BE49-F238E27FC236}">
                <a16:creationId xmlns="" xmlns:a16="http://schemas.microsoft.com/office/drawing/2014/main" id="{DF329756-48F6-4878-8172-5A67BB98C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63237623"/>
              </p:ext>
            </p:extLst>
          </p:nvPr>
        </p:nvGraphicFramePr>
        <p:xfrm>
          <a:off x="8723167" y="4077222"/>
          <a:ext cx="1542533" cy="189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0" name="Graphique 49">
            <a:extLst>
              <a:ext uri="{FF2B5EF4-FFF2-40B4-BE49-F238E27FC236}">
                <a16:creationId xmlns="" xmlns:a16="http://schemas.microsoft.com/office/drawing/2014/main" id="{4FEB5A54-C6EE-4428-B5F9-2250F28F4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45521181"/>
              </p:ext>
            </p:extLst>
          </p:nvPr>
        </p:nvGraphicFramePr>
        <p:xfrm>
          <a:off x="9780115" y="4082258"/>
          <a:ext cx="1542533" cy="189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51" name="Graphique 50">
            <a:extLst>
              <a:ext uri="{FF2B5EF4-FFF2-40B4-BE49-F238E27FC236}">
                <a16:creationId xmlns="" xmlns:a16="http://schemas.microsoft.com/office/drawing/2014/main" id="{3FE6BB92-6672-444C-ACC6-7B2B9684A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38449638"/>
              </p:ext>
            </p:extLst>
          </p:nvPr>
        </p:nvGraphicFramePr>
        <p:xfrm>
          <a:off x="10979313" y="4087625"/>
          <a:ext cx="1542533" cy="189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3" name="Graphique 52">
            <a:extLst>
              <a:ext uri="{FF2B5EF4-FFF2-40B4-BE49-F238E27FC236}">
                <a16:creationId xmlns="" xmlns:a16="http://schemas.microsoft.com/office/drawing/2014/main" id="{ED337EE1-0FF2-40B7-8C82-FC73BA2A0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7635670"/>
              </p:ext>
            </p:extLst>
          </p:nvPr>
        </p:nvGraphicFramePr>
        <p:xfrm>
          <a:off x="39640" y="3861379"/>
          <a:ext cx="3238644" cy="197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54" name="Graphique 53">
            <a:extLst>
              <a:ext uri="{FF2B5EF4-FFF2-40B4-BE49-F238E27FC236}">
                <a16:creationId xmlns="" xmlns:a16="http://schemas.microsoft.com/office/drawing/2014/main" id="{C615DF96-F135-45A2-A90E-DDFA7A6C5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40643204"/>
              </p:ext>
            </p:extLst>
          </p:nvPr>
        </p:nvGraphicFramePr>
        <p:xfrm>
          <a:off x="2116989" y="3951388"/>
          <a:ext cx="1542533" cy="189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55" name="Graphique 54">
            <a:extLst>
              <a:ext uri="{FF2B5EF4-FFF2-40B4-BE49-F238E27FC236}">
                <a16:creationId xmlns="" xmlns:a16="http://schemas.microsoft.com/office/drawing/2014/main" id="{5D9FE87E-D419-445E-81A6-17405C5A1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64964592"/>
              </p:ext>
            </p:extLst>
          </p:nvPr>
        </p:nvGraphicFramePr>
        <p:xfrm>
          <a:off x="3089189" y="3960366"/>
          <a:ext cx="1542533" cy="189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56" name="Graphique 55">
            <a:extLst>
              <a:ext uri="{FF2B5EF4-FFF2-40B4-BE49-F238E27FC236}">
                <a16:creationId xmlns="" xmlns:a16="http://schemas.microsoft.com/office/drawing/2014/main" id="{324E22EA-1F44-4F3D-856C-924EF82A2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46448682"/>
              </p:ext>
            </p:extLst>
          </p:nvPr>
        </p:nvGraphicFramePr>
        <p:xfrm>
          <a:off x="4015892" y="3979916"/>
          <a:ext cx="1817918" cy="189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57" name="Graphique 56">
            <a:extLst>
              <a:ext uri="{FF2B5EF4-FFF2-40B4-BE49-F238E27FC236}">
                <a16:creationId xmlns="" xmlns:a16="http://schemas.microsoft.com/office/drawing/2014/main" id="{E61CBCA3-B180-4F6F-9D5B-4A3F20D58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75659893"/>
              </p:ext>
            </p:extLst>
          </p:nvPr>
        </p:nvGraphicFramePr>
        <p:xfrm>
          <a:off x="5254373" y="4009663"/>
          <a:ext cx="1491235" cy="189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1FA9432C-E24F-416F-B4C7-D5621DAC8F72}"/>
              </a:ext>
            </a:extLst>
          </p:cNvPr>
          <p:cNvSpPr/>
          <p:nvPr/>
        </p:nvSpPr>
        <p:spPr>
          <a:xfrm>
            <a:off x="6681652" y="3771126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FB38D4D8-5252-4F05-9C13-E92CF2EC8F54}"/>
              </a:ext>
            </a:extLst>
          </p:cNvPr>
          <p:cNvSpPr/>
          <p:nvPr/>
        </p:nvSpPr>
        <p:spPr>
          <a:xfrm>
            <a:off x="7892787" y="3760379"/>
            <a:ext cx="795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CBAE46C-56F8-431D-BAE1-D102A90200B1}"/>
              </a:ext>
            </a:extLst>
          </p:cNvPr>
          <p:cNvSpPr/>
          <p:nvPr/>
        </p:nvSpPr>
        <p:spPr>
          <a:xfrm>
            <a:off x="8916740" y="3775771"/>
            <a:ext cx="6110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D6FF174A-3890-44CD-B387-7E769E6857D2}"/>
              </a:ext>
            </a:extLst>
          </p:cNvPr>
          <p:cNvSpPr/>
          <p:nvPr/>
        </p:nvSpPr>
        <p:spPr>
          <a:xfrm>
            <a:off x="9882737" y="3760379"/>
            <a:ext cx="9156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CE12B701-77D0-4525-A1F2-5B170BFBEE4C}"/>
              </a:ext>
            </a:extLst>
          </p:cNvPr>
          <p:cNvSpPr/>
          <p:nvPr/>
        </p:nvSpPr>
        <p:spPr>
          <a:xfrm>
            <a:off x="11110488" y="3787015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="" xmlns:a16="http://schemas.microsoft.com/office/drawing/2014/main" id="{E654239A-4DBA-40EE-9CB2-D795920BA827}"/>
              </a:ext>
            </a:extLst>
          </p:cNvPr>
          <p:cNvSpPr txBox="1"/>
          <p:nvPr/>
        </p:nvSpPr>
        <p:spPr>
          <a:xfrm>
            <a:off x="8432717" y="3375576"/>
            <a:ext cx="280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Par Niveau d’instruction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="" xmlns:a16="http://schemas.microsoft.com/office/drawing/2014/main" id="{ABDD76B1-B6D9-4535-A5C3-7CCE242BF878}"/>
              </a:ext>
            </a:extLst>
          </p:cNvPr>
          <p:cNvCxnSpPr>
            <a:cxnSpLocks/>
          </p:cNvCxnSpPr>
          <p:nvPr/>
        </p:nvCxnSpPr>
        <p:spPr>
          <a:xfrm flipH="1">
            <a:off x="2577649" y="1057724"/>
            <a:ext cx="0" cy="2412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A77FA640-6B08-4854-A7AF-076323EC603A}"/>
              </a:ext>
            </a:extLst>
          </p:cNvPr>
          <p:cNvCxnSpPr>
            <a:cxnSpLocks/>
          </p:cNvCxnSpPr>
          <p:nvPr/>
        </p:nvCxnSpPr>
        <p:spPr>
          <a:xfrm flipH="1">
            <a:off x="7864445" y="1052692"/>
            <a:ext cx="0" cy="2412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="" xmlns:a16="http://schemas.microsoft.com/office/drawing/2014/main" id="{B558321D-8BA5-4C20-90ED-7A37116D6D7C}"/>
              </a:ext>
            </a:extLst>
          </p:cNvPr>
          <p:cNvCxnSpPr>
            <a:cxnSpLocks/>
          </p:cNvCxnSpPr>
          <p:nvPr/>
        </p:nvCxnSpPr>
        <p:spPr>
          <a:xfrm flipH="1">
            <a:off x="10113195" y="1085434"/>
            <a:ext cx="0" cy="2412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="" xmlns:a16="http://schemas.microsoft.com/office/drawing/2014/main" id="{3351D1C5-44D2-4CAF-A657-541C9A6D2742}"/>
              </a:ext>
            </a:extLst>
          </p:cNvPr>
          <p:cNvCxnSpPr>
            <a:cxnSpLocks/>
          </p:cNvCxnSpPr>
          <p:nvPr/>
        </p:nvCxnSpPr>
        <p:spPr>
          <a:xfrm flipH="1">
            <a:off x="6581086" y="3787103"/>
            <a:ext cx="0" cy="2412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C70E8C22-7A5D-4275-9E3E-6DEEF1687917}"/>
              </a:ext>
            </a:extLst>
          </p:cNvPr>
          <p:cNvSpPr/>
          <p:nvPr/>
        </p:nvSpPr>
        <p:spPr>
          <a:xfrm>
            <a:off x="9379841" y="1891661"/>
            <a:ext cx="465293" cy="460731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="" xmlns:a16="http://schemas.microsoft.com/office/drawing/2014/main" id="{691C794E-527B-467B-932E-9857EEAF974E}"/>
              </a:ext>
            </a:extLst>
          </p:cNvPr>
          <p:cNvSpPr/>
          <p:nvPr/>
        </p:nvSpPr>
        <p:spPr>
          <a:xfrm>
            <a:off x="7272868" y="4551915"/>
            <a:ext cx="465293" cy="460731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14245" y="6155140"/>
            <a:ext cx="523967" cy="43391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21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9A9392AF-8FCD-4678-A6DF-5210A1D7D21A}"/>
              </a:ext>
            </a:extLst>
          </p:cNvPr>
          <p:cNvSpPr/>
          <p:nvPr/>
        </p:nvSpPr>
        <p:spPr>
          <a:xfrm>
            <a:off x="5326353" y="6152030"/>
            <a:ext cx="63151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C26269"/>
                </a:solidFill>
                <a:latin typeface="Trebuchet MS" panose="020B0603020202020204" pitchFamily="34" charset="0"/>
              </a:rPr>
              <a:t>22% 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 la population ne prennent pas leur traitement en cas d’absence de médicaments, dont </a:t>
            </a:r>
            <a:r>
              <a:rPr lang="fr-FR" sz="1400" b="1" dirty="0">
                <a:solidFill>
                  <a:srgbClr val="C26269"/>
                </a:solidFill>
                <a:latin typeface="Trebuchet MS" panose="020B0603020202020204" pitchFamily="34" charset="0"/>
              </a:rPr>
              <a:t>28%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 au milieu rural et </a:t>
            </a:r>
            <a:r>
              <a:rPr lang="fr-FR" sz="1400" b="1" dirty="0">
                <a:solidFill>
                  <a:srgbClr val="C26269"/>
                </a:solidFill>
                <a:latin typeface="Trebuchet MS" panose="020B0603020202020204" pitchFamily="34" charset="0"/>
              </a:rPr>
              <a:t>38%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 pour les non scolarisés .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="" xmlns:a16="http://schemas.microsoft.com/office/drawing/2014/main" id="{86EBABFF-9DF3-436F-90C0-80A6CB07C8B5}"/>
              </a:ext>
            </a:extLst>
          </p:cNvPr>
          <p:cNvSpPr/>
          <p:nvPr/>
        </p:nvSpPr>
        <p:spPr>
          <a:xfrm>
            <a:off x="-68238" y="1746914"/>
            <a:ext cx="2620370" cy="532261"/>
          </a:xfrm>
          <a:prstGeom prst="ellipse">
            <a:avLst/>
          </a:prstGeom>
          <a:solidFill>
            <a:schemeClr val="accent2">
              <a:lumMod val="60000"/>
              <a:lumOff val="40000"/>
              <a:alpha val="17000"/>
            </a:schemeClr>
          </a:solidFill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54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DISPONIBILITÉ DES MÉDICAMENTS PRESCRITS EN PHARMACIE(1/2)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928079" y="1172559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48002" y="1095364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5686923" y="1104372"/>
            <a:ext cx="107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Par Région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57BCA21-3F40-4CD7-847A-F45C62A5CBD4}"/>
              </a:ext>
            </a:extLst>
          </p:cNvPr>
          <p:cNvSpPr txBox="1"/>
          <p:nvPr/>
        </p:nvSpPr>
        <p:spPr>
          <a:xfrm>
            <a:off x="9243745" y="1092865"/>
            <a:ext cx="2594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Par Milieu d’habitation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69355153"/>
              </p:ext>
            </p:extLst>
          </p:nvPr>
        </p:nvGraphicFramePr>
        <p:xfrm>
          <a:off x="140818" y="2119745"/>
          <a:ext cx="1987168" cy="305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EA1EC173-19AF-45BA-A9A1-33ABEAA336F7}"/>
              </a:ext>
            </a:extLst>
          </p:cNvPr>
          <p:cNvSpPr/>
          <p:nvPr/>
        </p:nvSpPr>
        <p:spPr>
          <a:xfrm>
            <a:off x="3120383" y="1795581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BFC05AD-1576-4B99-9C3E-B6C7B51BD1BC}"/>
              </a:ext>
            </a:extLst>
          </p:cNvPr>
          <p:cNvSpPr/>
          <p:nvPr/>
        </p:nvSpPr>
        <p:spPr>
          <a:xfrm>
            <a:off x="4361808" y="1795581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40C01EB4-9EB9-4048-ACF1-0B978631C95E}"/>
              </a:ext>
            </a:extLst>
          </p:cNvPr>
          <p:cNvSpPr/>
          <p:nvPr/>
        </p:nvSpPr>
        <p:spPr>
          <a:xfrm>
            <a:off x="5656985" y="1795581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D317FBAF-C92D-41B7-8F3C-ADC6E3DC55E2}"/>
              </a:ext>
            </a:extLst>
          </p:cNvPr>
          <p:cNvSpPr/>
          <p:nvPr/>
        </p:nvSpPr>
        <p:spPr>
          <a:xfrm>
            <a:off x="6866717" y="1795765"/>
            <a:ext cx="705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B7642809-1F83-457D-816C-680FEDCB0CC7}"/>
              </a:ext>
            </a:extLst>
          </p:cNvPr>
          <p:cNvSpPr/>
          <p:nvPr/>
        </p:nvSpPr>
        <p:spPr>
          <a:xfrm>
            <a:off x="8060781" y="1767534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3B87D37E-81E6-4E71-9263-6DA4795F191A}"/>
              </a:ext>
            </a:extLst>
          </p:cNvPr>
          <p:cNvSpPr/>
          <p:nvPr/>
        </p:nvSpPr>
        <p:spPr>
          <a:xfrm>
            <a:off x="9680378" y="1761490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Urbain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BE09069-D324-4F04-BCC8-4120C86C11B0}"/>
              </a:ext>
            </a:extLst>
          </p:cNvPr>
          <p:cNvSpPr/>
          <p:nvPr/>
        </p:nvSpPr>
        <p:spPr>
          <a:xfrm>
            <a:off x="10770978" y="1760827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Rural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2" name="Connecteur droit 111">
            <a:extLst>
              <a:ext uri="{FF2B5EF4-FFF2-40B4-BE49-F238E27FC236}">
                <a16:creationId xmlns="" xmlns:a16="http://schemas.microsoft.com/office/drawing/2014/main" id="{BDEB8891-75AA-41EF-ACED-E4BA1D3E7C2D}"/>
              </a:ext>
            </a:extLst>
          </p:cNvPr>
          <p:cNvCxnSpPr>
            <a:cxnSpLocks/>
          </p:cNvCxnSpPr>
          <p:nvPr/>
        </p:nvCxnSpPr>
        <p:spPr>
          <a:xfrm>
            <a:off x="2436298" y="1432783"/>
            <a:ext cx="0" cy="3972762"/>
          </a:xfrm>
          <a:prstGeom prst="line">
            <a:avLst/>
          </a:prstGeom>
          <a:ln w="28575">
            <a:solidFill>
              <a:srgbClr val="C262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Graphique 44">
            <a:extLst>
              <a:ext uri="{FF2B5EF4-FFF2-40B4-BE49-F238E27FC236}">
                <a16:creationId xmlns="" xmlns:a16="http://schemas.microsoft.com/office/drawing/2014/main" id="{2AEF5289-8C07-4AD2-8045-627106D68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81690984"/>
              </p:ext>
            </p:extLst>
          </p:nvPr>
        </p:nvGraphicFramePr>
        <p:xfrm>
          <a:off x="2436298" y="2130698"/>
          <a:ext cx="1618969" cy="305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Graphique 45">
            <a:extLst>
              <a:ext uri="{FF2B5EF4-FFF2-40B4-BE49-F238E27FC236}">
                <a16:creationId xmlns="" xmlns:a16="http://schemas.microsoft.com/office/drawing/2014/main" id="{0369DC7E-3A45-4D56-8580-738599ABC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77817523"/>
              </p:ext>
            </p:extLst>
          </p:nvPr>
        </p:nvGraphicFramePr>
        <p:xfrm>
          <a:off x="3648376" y="2141651"/>
          <a:ext cx="1618969" cy="305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Graphique 48">
            <a:extLst>
              <a:ext uri="{FF2B5EF4-FFF2-40B4-BE49-F238E27FC236}">
                <a16:creationId xmlns="" xmlns:a16="http://schemas.microsoft.com/office/drawing/2014/main" id="{F18F8DD9-C849-48F9-8D43-3F8152C61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41665526"/>
              </p:ext>
            </p:extLst>
          </p:nvPr>
        </p:nvGraphicFramePr>
        <p:xfrm>
          <a:off x="4889092" y="2153793"/>
          <a:ext cx="1618969" cy="305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Graphique 49">
            <a:extLst>
              <a:ext uri="{FF2B5EF4-FFF2-40B4-BE49-F238E27FC236}">
                <a16:creationId xmlns="" xmlns:a16="http://schemas.microsoft.com/office/drawing/2014/main" id="{26F2987E-B932-4B34-8E4F-9C848524C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96536646"/>
              </p:ext>
            </p:extLst>
          </p:nvPr>
        </p:nvGraphicFramePr>
        <p:xfrm>
          <a:off x="6178207" y="2141651"/>
          <a:ext cx="1618969" cy="305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Graphique 50">
            <a:extLst>
              <a:ext uri="{FF2B5EF4-FFF2-40B4-BE49-F238E27FC236}">
                <a16:creationId xmlns="" xmlns:a16="http://schemas.microsoft.com/office/drawing/2014/main" id="{805D6346-7E33-4442-9DE5-E6F8765B7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3227983"/>
              </p:ext>
            </p:extLst>
          </p:nvPr>
        </p:nvGraphicFramePr>
        <p:xfrm>
          <a:off x="7512344" y="2141651"/>
          <a:ext cx="1618969" cy="305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2" name="Graphique 51">
            <a:extLst>
              <a:ext uri="{FF2B5EF4-FFF2-40B4-BE49-F238E27FC236}">
                <a16:creationId xmlns="" xmlns:a16="http://schemas.microsoft.com/office/drawing/2014/main" id="{B646D6E0-727D-45DD-B48A-A06C05EE6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67481237"/>
              </p:ext>
            </p:extLst>
          </p:nvPr>
        </p:nvGraphicFramePr>
        <p:xfrm>
          <a:off x="9039330" y="2129176"/>
          <a:ext cx="1618969" cy="305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3" name="Graphique 52">
            <a:extLst>
              <a:ext uri="{FF2B5EF4-FFF2-40B4-BE49-F238E27FC236}">
                <a16:creationId xmlns="" xmlns:a16="http://schemas.microsoft.com/office/drawing/2014/main" id="{1FB6B1FF-7E09-43B6-80FE-2B38DFE24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54453501"/>
              </p:ext>
            </p:extLst>
          </p:nvPr>
        </p:nvGraphicFramePr>
        <p:xfrm>
          <a:off x="10046100" y="2130444"/>
          <a:ext cx="1618969" cy="305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73B41C5F-1703-4ADE-A5B2-912821C62ABE}"/>
              </a:ext>
            </a:extLst>
          </p:cNvPr>
          <p:cNvSpPr/>
          <p:nvPr/>
        </p:nvSpPr>
        <p:spPr>
          <a:xfrm>
            <a:off x="40944" y="6068099"/>
            <a:ext cx="907811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Q13-Habituellement, au bout de combien de pharmacies trouvez-vous tous les médicaments prescrits sur votre ordonnance ?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="" xmlns:a16="http://schemas.microsoft.com/office/drawing/2014/main" id="{6274C402-36F0-483B-9BD5-A9E5EFECA68E}"/>
              </a:ext>
            </a:extLst>
          </p:cNvPr>
          <p:cNvSpPr txBox="1"/>
          <p:nvPr/>
        </p:nvSpPr>
        <p:spPr>
          <a:xfrm>
            <a:off x="326385" y="5403366"/>
            <a:ext cx="111737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Plus de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42%</a:t>
            </a:r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 de la population font trois pharmacies et plus pour trouver ses médicaments. Ce taux est plus élevé en milieu rural.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C2C9CD2C-9A1B-4CC2-8AF2-90BA833C3A9C}"/>
              </a:ext>
            </a:extLst>
          </p:cNvPr>
          <p:cNvSpPr/>
          <p:nvPr/>
        </p:nvSpPr>
        <p:spPr>
          <a:xfrm>
            <a:off x="10549719" y="3903260"/>
            <a:ext cx="1064526" cy="1181122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="" xmlns:a16="http://schemas.microsoft.com/office/drawing/2014/main" id="{5789ECE0-0FB5-4EAC-BBA4-24896910AFED}"/>
              </a:ext>
            </a:extLst>
          </p:cNvPr>
          <p:cNvCxnSpPr>
            <a:cxnSpLocks/>
          </p:cNvCxnSpPr>
          <p:nvPr/>
        </p:nvCxnSpPr>
        <p:spPr>
          <a:xfrm>
            <a:off x="9184629" y="1369988"/>
            <a:ext cx="0" cy="3972762"/>
          </a:xfrm>
          <a:prstGeom prst="line">
            <a:avLst/>
          </a:prstGeom>
          <a:ln w="28575">
            <a:solidFill>
              <a:srgbClr val="C262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14245" y="6155140"/>
            <a:ext cx="523967" cy="43391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22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="" xmlns:a16="http://schemas.microsoft.com/office/drawing/2014/main" id="{86EBABFF-9DF3-436F-90C0-80A6CB07C8B5}"/>
              </a:ext>
            </a:extLst>
          </p:cNvPr>
          <p:cNvSpPr/>
          <p:nvPr/>
        </p:nvSpPr>
        <p:spPr>
          <a:xfrm>
            <a:off x="40944" y="3862315"/>
            <a:ext cx="2129051" cy="1433015"/>
          </a:xfrm>
          <a:prstGeom prst="ellipse">
            <a:avLst/>
          </a:prstGeom>
          <a:solidFill>
            <a:schemeClr val="accent2">
              <a:lumMod val="60000"/>
              <a:lumOff val="40000"/>
              <a:alpha val="17000"/>
            </a:schemeClr>
          </a:solidFill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41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59" name="Graphique 58">
            <a:extLst>
              <a:ext uri="{FF2B5EF4-FFF2-40B4-BE49-F238E27FC236}">
                <a16:creationId xmlns="" xmlns:a16="http://schemas.microsoft.com/office/drawing/2014/main" id="{75086D70-5EF5-4110-A6FF-5A8294491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13620928"/>
              </p:ext>
            </p:extLst>
          </p:nvPr>
        </p:nvGraphicFramePr>
        <p:xfrm>
          <a:off x="202601" y="1383717"/>
          <a:ext cx="3078433" cy="391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101303" y="5770774"/>
            <a:ext cx="330794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Q14-Généralement, achetez-vous vos médicaments chez le même pharmacien ?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="" xmlns:a16="http://schemas.microsoft.com/office/drawing/2014/main" id="{9F382891-D5A7-4852-BD7E-4FD88FBC89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6233774" y="4206196"/>
            <a:ext cx="865352" cy="857240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="" xmlns:a16="http://schemas.microsoft.com/office/drawing/2014/main" id="{F0F3DB61-0BC7-4333-9E54-5ED6971BCD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5036356" y="4278418"/>
            <a:ext cx="755506" cy="759787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="" xmlns:a16="http://schemas.microsoft.com/office/drawing/2014/main" id="{994DE918-3DF1-4F58-9C1B-04E2DC87F4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10258171" y="1465565"/>
            <a:ext cx="953324" cy="1180732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="" xmlns:a16="http://schemas.microsoft.com/office/drawing/2014/main" id="{CA14D812-C01E-44AD-8193-4B1A0286AB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8526358" y="1500298"/>
            <a:ext cx="977314" cy="1199824"/>
          </a:xfrm>
          <a:prstGeom prst="rect">
            <a:avLst/>
          </a:prstGeom>
        </p:spPr>
      </p:pic>
      <p:grpSp>
        <p:nvGrpSpPr>
          <p:cNvPr id="67" name="Groupe 66">
            <a:extLst>
              <a:ext uri="{FF2B5EF4-FFF2-40B4-BE49-F238E27FC236}">
                <a16:creationId xmlns="" xmlns:a16="http://schemas.microsoft.com/office/drawing/2014/main" id="{7E44518B-1E20-43AB-83B7-62328B856096}"/>
              </a:ext>
            </a:extLst>
          </p:cNvPr>
          <p:cNvGrpSpPr/>
          <p:nvPr/>
        </p:nvGrpSpPr>
        <p:grpSpPr>
          <a:xfrm>
            <a:off x="3530023" y="1145358"/>
            <a:ext cx="4025342" cy="2319171"/>
            <a:chOff x="-242746" y="728642"/>
            <a:chExt cx="3861159" cy="1586715"/>
          </a:xfrm>
        </p:grpSpPr>
        <p:pic>
          <p:nvPicPr>
            <p:cNvPr id="68" name="Picture 2" descr="Résultat de recherche d'images pour &quot;Région icône&quot;">
              <a:extLst>
                <a:ext uri="{FF2B5EF4-FFF2-40B4-BE49-F238E27FC236}">
                  <a16:creationId xmlns="" xmlns:a16="http://schemas.microsoft.com/office/drawing/2014/main" id="{1A0B2695-48D7-40F7-9D59-001660DF3B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042"/>
            <a:stretch/>
          </p:blipFill>
          <p:spPr bwMode="auto">
            <a:xfrm>
              <a:off x="313337" y="728642"/>
              <a:ext cx="2964307" cy="151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3E1CF9C1-259E-4505-A7F8-B71A2DEDA414}"/>
                </a:ext>
              </a:extLst>
            </p:cNvPr>
            <p:cNvSpPr/>
            <p:nvPr/>
          </p:nvSpPr>
          <p:spPr>
            <a:xfrm>
              <a:off x="2296090" y="1322088"/>
              <a:ext cx="1207752" cy="408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Est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73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C9CAF9C8-BFFE-4AA8-80E8-55C3B3BE5A93}"/>
                </a:ext>
              </a:extLst>
            </p:cNvPr>
            <p:cNvSpPr/>
            <p:nvPr/>
          </p:nvSpPr>
          <p:spPr>
            <a:xfrm>
              <a:off x="-24332" y="1378243"/>
              <a:ext cx="1465275" cy="408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Ouest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73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0067A9DB-EE51-4750-9A9B-2C9233A3A2CA}"/>
                </a:ext>
              </a:extLst>
            </p:cNvPr>
            <p:cNvSpPr/>
            <p:nvPr/>
          </p:nvSpPr>
          <p:spPr>
            <a:xfrm>
              <a:off x="-242746" y="1901115"/>
              <a:ext cx="1859825" cy="408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Ouest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70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FFF31912-AB69-483D-B308-F499CA875F7D}"/>
                </a:ext>
              </a:extLst>
            </p:cNvPr>
            <p:cNvSpPr/>
            <p:nvPr/>
          </p:nvSpPr>
          <p:spPr>
            <a:xfrm>
              <a:off x="2016109" y="1906558"/>
              <a:ext cx="1602304" cy="408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Est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68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D66900CE-C3D4-41CE-AA10-E97AB832685E}"/>
                </a:ext>
              </a:extLst>
            </p:cNvPr>
            <p:cNvSpPr/>
            <p:nvPr/>
          </p:nvSpPr>
          <p:spPr>
            <a:xfrm>
              <a:off x="1123367" y="763126"/>
              <a:ext cx="1559778" cy="408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Centre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70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6" name="ZoneTexte 75">
            <a:extLst>
              <a:ext uri="{FF2B5EF4-FFF2-40B4-BE49-F238E27FC236}">
                <a16:creationId xmlns="" xmlns:a16="http://schemas.microsoft.com/office/drawing/2014/main" id="{AF691460-142F-46B8-B306-E518B01C2C67}"/>
              </a:ext>
            </a:extLst>
          </p:cNvPr>
          <p:cNvSpPr txBox="1"/>
          <p:nvPr/>
        </p:nvSpPr>
        <p:spPr>
          <a:xfrm>
            <a:off x="4389524" y="4663925"/>
            <a:ext cx="72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AABE4"/>
                </a:solidFill>
                <a:latin typeface="Agency FB" panose="020B0503020202020204" pitchFamily="34" charset="0"/>
              </a:rPr>
              <a:t>70</a:t>
            </a:r>
            <a:r>
              <a:rPr lang="fr-FR" sz="11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E397AC1A-6678-4D65-AA71-9D111B1ADED7}"/>
              </a:ext>
            </a:extLst>
          </p:cNvPr>
          <p:cNvSpPr txBox="1"/>
          <p:nvPr/>
        </p:nvSpPr>
        <p:spPr>
          <a:xfrm>
            <a:off x="7033944" y="4662287"/>
            <a:ext cx="76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A6D6"/>
                </a:solidFill>
                <a:latin typeface="Agency FB" panose="020B0503020202020204" pitchFamily="34" charset="0"/>
              </a:rPr>
              <a:t>73</a:t>
            </a:r>
            <a:r>
              <a:rPr lang="fr-FR" sz="1100" b="1" dirty="0">
                <a:solidFill>
                  <a:srgbClr val="FFA6D6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FFA6D6"/>
              </a:solidFill>
              <a:latin typeface="Agency FB" panose="020B0503020202020204" pitchFamily="34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="" xmlns:a16="http://schemas.microsoft.com/office/drawing/2014/main" id="{7BCD272A-5D7C-4F2C-BB8A-B6B60CB0405F}"/>
              </a:ext>
            </a:extLst>
          </p:cNvPr>
          <p:cNvSpPr txBox="1"/>
          <p:nvPr/>
        </p:nvSpPr>
        <p:spPr>
          <a:xfrm>
            <a:off x="7900912" y="1848255"/>
            <a:ext cx="76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72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78EB4FC1-07EE-4765-8B5A-600EB23CAA3E}"/>
              </a:ext>
            </a:extLst>
          </p:cNvPr>
          <p:cNvSpPr txBox="1"/>
          <p:nvPr/>
        </p:nvSpPr>
        <p:spPr>
          <a:xfrm>
            <a:off x="11231313" y="1881381"/>
            <a:ext cx="767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68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="" xmlns:a16="http://schemas.microsoft.com/office/drawing/2014/main" id="{5DD96507-CDD6-4D75-8EC3-1146F8448448}"/>
              </a:ext>
            </a:extLst>
          </p:cNvPr>
          <p:cNvSpPr txBox="1"/>
          <p:nvPr/>
        </p:nvSpPr>
        <p:spPr>
          <a:xfrm>
            <a:off x="4102553" y="808827"/>
            <a:ext cx="132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Par Région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="" xmlns:a16="http://schemas.microsoft.com/office/drawing/2014/main" id="{80E4C832-B0D8-468B-A078-1AD50A6E7A0F}"/>
              </a:ext>
            </a:extLst>
          </p:cNvPr>
          <p:cNvSpPr txBox="1"/>
          <p:nvPr/>
        </p:nvSpPr>
        <p:spPr>
          <a:xfrm>
            <a:off x="7403990" y="804428"/>
            <a:ext cx="365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algn="ctr"/>
            <a:r>
              <a:rPr lang="fr-FR" dirty="0"/>
              <a:t>Par Milieu d’habitation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="" xmlns:a16="http://schemas.microsoft.com/office/drawing/2014/main" id="{7BF591ED-72C5-4253-9D97-68FFB514604F}"/>
              </a:ext>
            </a:extLst>
          </p:cNvPr>
          <p:cNvSpPr txBox="1"/>
          <p:nvPr/>
        </p:nvSpPr>
        <p:spPr>
          <a:xfrm>
            <a:off x="5596777" y="3589904"/>
            <a:ext cx="111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Par Sexe</a:t>
            </a:r>
          </a:p>
        </p:txBody>
      </p:sp>
      <p:sp>
        <p:nvSpPr>
          <p:cNvPr id="115" name="Triangle isocèle 114">
            <a:extLst>
              <a:ext uri="{FF2B5EF4-FFF2-40B4-BE49-F238E27FC236}">
                <a16:creationId xmlns="" xmlns:a16="http://schemas.microsoft.com/office/drawing/2014/main" id="{8489A301-6F63-416D-B2B8-A216BB660FE7}"/>
              </a:ext>
            </a:extLst>
          </p:cNvPr>
          <p:cNvSpPr/>
          <p:nvPr/>
        </p:nvSpPr>
        <p:spPr>
          <a:xfrm>
            <a:off x="8652440" y="4193001"/>
            <a:ext cx="2509045" cy="1395530"/>
          </a:xfrm>
          <a:prstGeom prst="triangle">
            <a:avLst/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16" name="Rectangle : coins arrondis 115">
            <a:extLst>
              <a:ext uri="{FF2B5EF4-FFF2-40B4-BE49-F238E27FC236}">
                <a16:creationId xmlns="" xmlns:a16="http://schemas.microsoft.com/office/drawing/2014/main" id="{DADD0684-5B75-403E-AA76-04F10DFCE28C}"/>
              </a:ext>
            </a:extLst>
          </p:cNvPr>
          <p:cNvSpPr/>
          <p:nvPr/>
        </p:nvSpPr>
        <p:spPr>
          <a:xfrm>
            <a:off x="8567267" y="4296973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117" name="Rectangle : coins arrondis 116">
            <a:extLst>
              <a:ext uri="{FF2B5EF4-FFF2-40B4-BE49-F238E27FC236}">
                <a16:creationId xmlns="" xmlns:a16="http://schemas.microsoft.com/office/drawing/2014/main" id="{4947C6C4-E610-4E42-90DB-CB7302CA6825}"/>
              </a:ext>
            </a:extLst>
          </p:cNvPr>
          <p:cNvSpPr/>
          <p:nvPr/>
        </p:nvSpPr>
        <p:spPr>
          <a:xfrm>
            <a:off x="8567266" y="4568918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118" name="Rectangle : coins arrondis 117">
            <a:extLst>
              <a:ext uri="{FF2B5EF4-FFF2-40B4-BE49-F238E27FC236}">
                <a16:creationId xmlns="" xmlns:a16="http://schemas.microsoft.com/office/drawing/2014/main" id="{AB920D80-9453-40EF-B6FE-2BDEBDB658B9}"/>
              </a:ext>
            </a:extLst>
          </p:cNvPr>
          <p:cNvSpPr/>
          <p:nvPr/>
        </p:nvSpPr>
        <p:spPr>
          <a:xfrm>
            <a:off x="8567266" y="4840289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119" name="Rectangle : coins arrondis 118">
            <a:extLst>
              <a:ext uri="{FF2B5EF4-FFF2-40B4-BE49-F238E27FC236}">
                <a16:creationId xmlns="" xmlns:a16="http://schemas.microsoft.com/office/drawing/2014/main" id="{D69D95BD-34CB-4F2F-BD22-78E03C9C608B}"/>
              </a:ext>
            </a:extLst>
          </p:cNvPr>
          <p:cNvSpPr/>
          <p:nvPr/>
        </p:nvSpPr>
        <p:spPr>
          <a:xfrm>
            <a:off x="8581779" y="5129767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120" name="Rectangle : coins arrondis 119">
            <a:extLst>
              <a:ext uri="{FF2B5EF4-FFF2-40B4-BE49-F238E27FC236}">
                <a16:creationId xmlns="" xmlns:a16="http://schemas.microsoft.com/office/drawing/2014/main" id="{4BD61914-A4ED-43A6-9E82-1E65199B383D}"/>
              </a:ext>
            </a:extLst>
          </p:cNvPr>
          <p:cNvSpPr/>
          <p:nvPr/>
        </p:nvSpPr>
        <p:spPr>
          <a:xfrm>
            <a:off x="8581779" y="5379673"/>
            <a:ext cx="1092884" cy="2088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="" xmlns:a16="http://schemas.microsoft.com/office/drawing/2014/main" id="{DB3E9FC2-3D70-4D04-BA2F-4831BE40F321}"/>
              </a:ext>
            </a:extLst>
          </p:cNvPr>
          <p:cNvSpPr txBox="1"/>
          <p:nvPr/>
        </p:nvSpPr>
        <p:spPr>
          <a:xfrm>
            <a:off x="9712569" y="4199729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71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="" xmlns:a16="http://schemas.microsoft.com/office/drawing/2014/main" id="{6AE05FF4-D1AC-4E77-B49A-EAD88702CFCD}"/>
              </a:ext>
            </a:extLst>
          </p:cNvPr>
          <p:cNvSpPr txBox="1"/>
          <p:nvPr/>
        </p:nvSpPr>
        <p:spPr>
          <a:xfrm>
            <a:off x="9704180" y="4469069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68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123" name="ZoneTexte 122">
            <a:extLst>
              <a:ext uri="{FF2B5EF4-FFF2-40B4-BE49-F238E27FC236}">
                <a16:creationId xmlns="" xmlns:a16="http://schemas.microsoft.com/office/drawing/2014/main" id="{C49288DF-A909-461A-BAE2-E5AF4CBE57D0}"/>
              </a:ext>
            </a:extLst>
          </p:cNvPr>
          <p:cNvSpPr txBox="1"/>
          <p:nvPr/>
        </p:nvSpPr>
        <p:spPr>
          <a:xfrm>
            <a:off x="9704180" y="4755469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72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="" xmlns:a16="http://schemas.microsoft.com/office/drawing/2014/main" id="{F78FBE53-C77E-4115-AF36-063860D9B2A7}"/>
              </a:ext>
            </a:extLst>
          </p:cNvPr>
          <p:cNvSpPr txBox="1"/>
          <p:nvPr/>
        </p:nvSpPr>
        <p:spPr>
          <a:xfrm>
            <a:off x="9704180" y="5026007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71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="" xmlns:a16="http://schemas.microsoft.com/office/drawing/2014/main" id="{7745B6FC-685E-43F9-98A4-84A3A0DCAA08}"/>
              </a:ext>
            </a:extLst>
          </p:cNvPr>
          <p:cNvSpPr txBox="1"/>
          <p:nvPr/>
        </p:nvSpPr>
        <p:spPr>
          <a:xfrm>
            <a:off x="9687363" y="5312224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80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="" xmlns:a16="http://schemas.microsoft.com/office/drawing/2014/main" id="{35B4521B-D3D2-4291-9738-59C7474E2094}"/>
              </a:ext>
            </a:extLst>
          </p:cNvPr>
          <p:cNvSpPr txBox="1"/>
          <p:nvPr/>
        </p:nvSpPr>
        <p:spPr>
          <a:xfrm>
            <a:off x="8422124" y="3602569"/>
            <a:ext cx="211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Par Tranche d’âge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F97EF75C-353E-4AF2-82F1-6220DC7A50EA}"/>
              </a:ext>
            </a:extLst>
          </p:cNvPr>
          <p:cNvSpPr txBox="1"/>
          <p:nvPr/>
        </p:nvSpPr>
        <p:spPr>
          <a:xfrm>
            <a:off x="28416" y="82457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A8F7A462-C59A-45CB-A958-02B8B985FE08}"/>
              </a:ext>
            </a:extLst>
          </p:cNvPr>
          <p:cNvSpPr/>
          <p:nvPr/>
        </p:nvSpPr>
        <p:spPr>
          <a:xfrm>
            <a:off x="1020376" y="897191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82" name="Connecteur droit 81">
            <a:extLst>
              <a:ext uri="{FF2B5EF4-FFF2-40B4-BE49-F238E27FC236}">
                <a16:creationId xmlns="" xmlns:a16="http://schemas.microsoft.com/office/drawing/2014/main" id="{8FE8CDA5-057F-4B23-9FDF-BAE62CEDF904}"/>
              </a:ext>
            </a:extLst>
          </p:cNvPr>
          <p:cNvCxnSpPr>
            <a:cxnSpLocks/>
          </p:cNvCxnSpPr>
          <p:nvPr/>
        </p:nvCxnSpPr>
        <p:spPr>
          <a:xfrm>
            <a:off x="7706739" y="824571"/>
            <a:ext cx="0" cy="2763756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="" xmlns:a16="http://schemas.microsoft.com/office/drawing/2014/main" id="{BD65935A-A5B4-4996-BF81-42578B6B9768}"/>
              </a:ext>
            </a:extLst>
          </p:cNvPr>
          <p:cNvCxnSpPr>
            <a:cxnSpLocks/>
          </p:cNvCxnSpPr>
          <p:nvPr/>
        </p:nvCxnSpPr>
        <p:spPr>
          <a:xfrm flipH="1">
            <a:off x="7738549" y="3823889"/>
            <a:ext cx="0" cy="1872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ACE2AA1-FF6D-4C62-B0AF-357304B81D02}"/>
              </a:ext>
            </a:extLst>
          </p:cNvPr>
          <p:cNvSpPr txBox="1"/>
          <p:nvPr/>
        </p:nvSpPr>
        <p:spPr>
          <a:xfrm>
            <a:off x="3643401" y="5761582"/>
            <a:ext cx="8548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71%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 de la population ayant pris des médicaments achètent </a:t>
            </a:r>
            <a:r>
              <a:rPr lang="fr-FR" sz="1400" b="1" dirty="0" smtClean="0">
                <a:solidFill>
                  <a:srgbClr val="62A5E1"/>
                </a:solidFill>
                <a:latin typeface="Trebuchet MS" panose="020B0603020202020204" pitchFamily="34" charset="0"/>
              </a:rPr>
              <a:t>leurs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médicaments chez le même pharmacien.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DISPONIBILITÉ DES MÉDICAMENTS PRESCRITS EN PHARMACIE(2/2)</a:t>
            </a:r>
          </a:p>
        </p:txBody>
      </p:sp>
      <p:sp>
        <p:nvSpPr>
          <p:cNvPr id="42" name="Ellipse 41"/>
          <p:cNvSpPr/>
          <p:nvPr/>
        </p:nvSpPr>
        <p:spPr>
          <a:xfrm>
            <a:off x="7884457" y="1887069"/>
            <a:ext cx="578224" cy="48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3" name="Ellipse 42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14245" y="6155140"/>
            <a:ext cx="523967" cy="43391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xmlns="" val="343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ORIGINE DES MÉDICAMENTS CONSOMMÉS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940155" y="780485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0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4553029" y="730006"/>
            <a:ext cx="107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57BCA21-3F40-4CD7-847A-F45C62A5CBD4}"/>
              </a:ext>
            </a:extLst>
          </p:cNvPr>
          <p:cNvSpPr txBox="1"/>
          <p:nvPr/>
        </p:nvSpPr>
        <p:spPr>
          <a:xfrm>
            <a:off x="9069575" y="776846"/>
            <a:ext cx="2594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54879163"/>
              </p:ext>
            </p:extLst>
          </p:nvPr>
        </p:nvGraphicFramePr>
        <p:xfrm>
          <a:off x="125880" y="1553837"/>
          <a:ext cx="2903044" cy="156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EA1EC173-19AF-45BA-A9A1-33ABEAA336F7}"/>
              </a:ext>
            </a:extLst>
          </p:cNvPr>
          <p:cNvSpPr/>
          <p:nvPr/>
        </p:nvSpPr>
        <p:spPr>
          <a:xfrm>
            <a:off x="3120383" y="1144406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BFC05AD-1576-4B99-9C3E-B6C7B51BD1BC}"/>
              </a:ext>
            </a:extLst>
          </p:cNvPr>
          <p:cNvSpPr/>
          <p:nvPr/>
        </p:nvSpPr>
        <p:spPr>
          <a:xfrm>
            <a:off x="4361808" y="1144406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40C01EB4-9EB9-4048-ACF1-0B978631C95E}"/>
              </a:ext>
            </a:extLst>
          </p:cNvPr>
          <p:cNvSpPr/>
          <p:nvPr/>
        </p:nvSpPr>
        <p:spPr>
          <a:xfrm>
            <a:off x="5656985" y="1144406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D317FBAF-C92D-41B7-8F3C-ADC6E3DC55E2}"/>
              </a:ext>
            </a:extLst>
          </p:cNvPr>
          <p:cNvSpPr/>
          <p:nvPr/>
        </p:nvSpPr>
        <p:spPr>
          <a:xfrm>
            <a:off x="6866717" y="1144590"/>
            <a:ext cx="705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B7642809-1F83-457D-816C-680FEDCB0CC7}"/>
              </a:ext>
            </a:extLst>
          </p:cNvPr>
          <p:cNvSpPr/>
          <p:nvPr/>
        </p:nvSpPr>
        <p:spPr>
          <a:xfrm>
            <a:off x="8060781" y="1116359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3B87D37E-81E6-4E71-9263-6DA4795F191A}"/>
              </a:ext>
            </a:extLst>
          </p:cNvPr>
          <p:cNvSpPr/>
          <p:nvPr/>
        </p:nvSpPr>
        <p:spPr>
          <a:xfrm>
            <a:off x="9377565" y="1110315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Urbain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BE09069-D324-4F04-BCC8-4120C86C11B0}"/>
              </a:ext>
            </a:extLst>
          </p:cNvPr>
          <p:cNvSpPr/>
          <p:nvPr/>
        </p:nvSpPr>
        <p:spPr>
          <a:xfrm>
            <a:off x="11038457" y="1110315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Rural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5849957"/>
            <a:ext cx="52270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Q15-Généralement, les médicaments que vous consommez sont des produits… ?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="" xmlns:a16="http://schemas.microsoft.com/office/drawing/2014/main" id="{9F382891-D5A7-4852-BD7E-4FD88FBC8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2204382" y="3348671"/>
            <a:ext cx="554615" cy="549416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="" xmlns:a16="http://schemas.microsoft.com/office/drawing/2014/main" id="{F0F3DB61-0BC7-4333-9E54-5ED6971BCD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1264761" y="3349299"/>
            <a:ext cx="503365" cy="506218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="" xmlns:a16="http://schemas.microsoft.com/office/drawing/2014/main" id="{994DE918-3DF1-4F58-9C1B-04E2DC87F4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11680940" y="1031060"/>
            <a:ext cx="437194" cy="541483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="" xmlns:a16="http://schemas.microsoft.com/office/drawing/2014/main" id="{CA14D812-C01E-44AD-8193-4B1A0286AB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10034310" y="1095536"/>
            <a:ext cx="406767" cy="499377"/>
          </a:xfrm>
          <a:prstGeom prst="rect">
            <a:avLst/>
          </a:prstGeom>
        </p:spPr>
      </p:pic>
      <p:sp>
        <p:nvSpPr>
          <p:cNvPr id="114" name="ZoneTexte 113">
            <a:extLst>
              <a:ext uri="{FF2B5EF4-FFF2-40B4-BE49-F238E27FC236}">
                <a16:creationId xmlns="" xmlns:a16="http://schemas.microsoft.com/office/drawing/2014/main" id="{7BF591ED-72C5-4253-9D97-68FFB514604F}"/>
              </a:ext>
            </a:extLst>
          </p:cNvPr>
          <p:cNvSpPr txBox="1"/>
          <p:nvPr/>
        </p:nvSpPr>
        <p:spPr>
          <a:xfrm>
            <a:off x="1605555" y="3085064"/>
            <a:ext cx="905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="" xmlns:a16="http://schemas.microsoft.com/office/drawing/2014/main" id="{35B4521B-D3D2-4291-9738-59C7474E2094}"/>
              </a:ext>
            </a:extLst>
          </p:cNvPr>
          <p:cNvSpPr txBox="1"/>
          <p:nvPr/>
        </p:nvSpPr>
        <p:spPr>
          <a:xfrm>
            <a:off x="4460008" y="3155398"/>
            <a:ext cx="168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graphicFrame>
        <p:nvGraphicFramePr>
          <p:cNvPr id="80" name="Graphique 79">
            <a:extLst>
              <a:ext uri="{FF2B5EF4-FFF2-40B4-BE49-F238E27FC236}">
                <a16:creationId xmlns="" xmlns:a16="http://schemas.microsoft.com/office/drawing/2014/main" id="{73231890-40BD-4E8F-B675-7EC446CB3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31876295"/>
              </p:ext>
            </p:extLst>
          </p:nvPr>
        </p:nvGraphicFramePr>
        <p:xfrm>
          <a:off x="2605342" y="1505187"/>
          <a:ext cx="1619473" cy="160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1" name="Graphique 80">
            <a:extLst>
              <a:ext uri="{FF2B5EF4-FFF2-40B4-BE49-F238E27FC236}">
                <a16:creationId xmlns="" xmlns:a16="http://schemas.microsoft.com/office/drawing/2014/main" id="{3908F46C-9337-44F7-8E7A-E57214D00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21116885"/>
              </p:ext>
            </p:extLst>
          </p:nvPr>
        </p:nvGraphicFramePr>
        <p:xfrm>
          <a:off x="2285035" y="3919295"/>
          <a:ext cx="1726434" cy="16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2" name="Graphique 81">
            <a:extLst>
              <a:ext uri="{FF2B5EF4-FFF2-40B4-BE49-F238E27FC236}">
                <a16:creationId xmlns="" xmlns:a16="http://schemas.microsoft.com/office/drawing/2014/main" id="{B714D130-F636-4238-9DF7-C1F7ADD7D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90791224"/>
              </p:ext>
            </p:extLst>
          </p:nvPr>
        </p:nvGraphicFramePr>
        <p:xfrm>
          <a:off x="1353266" y="3946220"/>
          <a:ext cx="1695872" cy="156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3" name="Graphique 82">
            <a:extLst>
              <a:ext uri="{FF2B5EF4-FFF2-40B4-BE49-F238E27FC236}">
                <a16:creationId xmlns="" xmlns:a16="http://schemas.microsoft.com/office/drawing/2014/main" id="{57AD09AE-7853-47A1-BE60-8A0E242F2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72853607"/>
              </p:ext>
            </p:extLst>
          </p:nvPr>
        </p:nvGraphicFramePr>
        <p:xfrm>
          <a:off x="3579616" y="1524887"/>
          <a:ext cx="1619473" cy="160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4" name="Graphique 83">
            <a:extLst>
              <a:ext uri="{FF2B5EF4-FFF2-40B4-BE49-F238E27FC236}">
                <a16:creationId xmlns="" xmlns:a16="http://schemas.microsoft.com/office/drawing/2014/main" id="{B877D8E0-D3D0-4F07-A225-6B4D39A7C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05966563"/>
              </p:ext>
            </p:extLst>
          </p:nvPr>
        </p:nvGraphicFramePr>
        <p:xfrm>
          <a:off x="4792433" y="1517280"/>
          <a:ext cx="1619473" cy="160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5" name="Graphique 84">
            <a:extLst>
              <a:ext uri="{FF2B5EF4-FFF2-40B4-BE49-F238E27FC236}">
                <a16:creationId xmlns="" xmlns:a16="http://schemas.microsoft.com/office/drawing/2014/main" id="{B6FA982F-D17C-4035-84C1-31A4C95EA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12678729"/>
              </p:ext>
            </p:extLst>
          </p:nvPr>
        </p:nvGraphicFramePr>
        <p:xfrm>
          <a:off x="6176879" y="1526402"/>
          <a:ext cx="1619473" cy="160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5" name="Graphique 94">
            <a:extLst>
              <a:ext uri="{FF2B5EF4-FFF2-40B4-BE49-F238E27FC236}">
                <a16:creationId xmlns="" xmlns:a16="http://schemas.microsoft.com/office/drawing/2014/main" id="{4FD0F4AA-7AA1-4363-97C4-5FE36CE8D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02267665"/>
              </p:ext>
            </p:extLst>
          </p:nvPr>
        </p:nvGraphicFramePr>
        <p:xfrm>
          <a:off x="7491552" y="1545043"/>
          <a:ext cx="1619473" cy="160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6" name="Graphique 95">
            <a:extLst>
              <a:ext uri="{FF2B5EF4-FFF2-40B4-BE49-F238E27FC236}">
                <a16:creationId xmlns="" xmlns:a16="http://schemas.microsoft.com/office/drawing/2014/main" id="{77AA06C7-6B5D-4D10-AEA4-CD5A01573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2965290"/>
              </p:ext>
            </p:extLst>
          </p:nvPr>
        </p:nvGraphicFramePr>
        <p:xfrm>
          <a:off x="8706875" y="1527354"/>
          <a:ext cx="1619473" cy="160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7" name="Graphique 96">
            <a:extLst>
              <a:ext uri="{FF2B5EF4-FFF2-40B4-BE49-F238E27FC236}">
                <a16:creationId xmlns="" xmlns:a16="http://schemas.microsoft.com/office/drawing/2014/main" id="{E181C71E-4CAB-434F-BBC7-8F15B092D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67945549"/>
              </p:ext>
            </p:extLst>
          </p:nvPr>
        </p:nvGraphicFramePr>
        <p:xfrm>
          <a:off x="10215251" y="1505187"/>
          <a:ext cx="1619473" cy="160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99" name="Graphique 98">
            <a:extLst>
              <a:ext uri="{FF2B5EF4-FFF2-40B4-BE49-F238E27FC236}">
                <a16:creationId xmlns="" xmlns:a16="http://schemas.microsoft.com/office/drawing/2014/main" id="{FBF0604F-655E-4E71-8ABF-887489B28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32912292"/>
              </p:ext>
            </p:extLst>
          </p:nvPr>
        </p:nvGraphicFramePr>
        <p:xfrm>
          <a:off x="5964" y="3946478"/>
          <a:ext cx="2093929" cy="156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1" name="Graphique 100">
            <a:extLst>
              <a:ext uri="{FF2B5EF4-FFF2-40B4-BE49-F238E27FC236}">
                <a16:creationId xmlns="" xmlns:a16="http://schemas.microsoft.com/office/drawing/2014/main" id="{2C882645-9D8A-4923-9775-7959BC4B3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32490096"/>
              </p:ext>
            </p:extLst>
          </p:nvPr>
        </p:nvGraphicFramePr>
        <p:xfrm>
          <a:off x="4183251" y="3937394"/>
          <a:ext cx="1629537" cy="16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2" name="Graphique 101">
            <a:extLst>
              <a:ext uri="{FF2B5EF4-FFF2-40B4-BE49-F238E27FC236}">
                <a16:creationId xmlns="" xmlns:a16="http://schemas.microsoft.com/office/drawing/2014/main" id="{2A72A331-A174-4C62-A5AA-860F263E8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71119129"/>
              </p:ext>
            </p:extLst>
          </p:nvPr>
        </p:nvGraphicFramePr>
        <p:xfrm>
          <a:off x="5984570" y="3944133"/>
          <a:ext cx="1629537" cy="16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6" name="Graphique 105">
            <a:extLst>
              <a:ext uri="{FF2B5EF4-FFF2-40B4-BE49-F238E27FC236}">
                <a16:creationId xmlns="" xmlns:a16="http://schemas.microsoft.com/office/drawing/2014/main" id="{03410172-BF22-43AD-9C42-6BC5E2D29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70750170"/>
              </p:ext>
            </p:extLst>
          </p:nvPr>
        </p:nvGraphicFramePr>
        <p:xfrm>
          <a:off x="8761144" y="3939481"/>
          <a:ext cx="1629537" cy="16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07" name="Graphique 106">
            <a:extLst>
              <a:ext uri="{FF2B5EF4-FFF2-40B4-BE49-F238E27FC236}">
                <a16:creationId xmlns="" xmlns:a16="http://schemas.microsoft.com/office/drawing/2014/main" id="{94F356F7-807B-4A07-8989-305520C59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76375984"/>
              </p:ext>
            </p:extLst>
          </p:nvPr>
        </p:nvGraphicFramePr>
        <p:xfrm>
          <a:off x="10562463" y="3946220"/>
          <a:ext cx="1629537" cy="16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08" name="Graphique 107">
            <a:extLst>
              <a:ext uri="{FF2B5EF4-FFF2-40B4-BE49-F238E27FC236}">
                <a16:creationId xmlns="" xmlns:a16="http://schemas.microsoft.com/office/drawing/2014/main" id="{B6764DB7-B031-48D7-8D11-544060C90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45808021"/>
              </p:ext>
            </p:extLst>
          </p:nvPr>
        </p:nvGraphicFramePr>
        <p:xfrm>
          <a:off x="6953873" y="3967110"/>
          <a:ext cx="1629537" cy="16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28" name="ZoneTexte 127">
            <a:extLst>
              <a:ext uri="{FF2B5EF4-FFF2-40B4-BE49-F238E27FC236}">
                <a16:creationId xmlns="" xmlns:a16="http://schemas.microsoft.com/office/drawing/2014/main" id="{4DD09679-6EA7-454E-BB6A-834F30A6EE61}"/>
              </a:ext>
            </a:extLst>
          </p:cNvPr>
          <p:cNvSpPr txBox="1"/>
          <p:nvPr/>
        </p:nvSpPr>
        <p:spPr>
          <a:xfrm>
            <a:off x="9382676" y="3155398"/>
            <a:ext cx="2216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129" name="Graphique 128">
            <a:extLst>
              <a:ext uri="{FF2B5EF4-FFF2-40B4-BE49-F238E27FC236}">
                <a16:creationId xmlns="" xmlns:a16="http://schemas.microsoft.com/office/drawing/2014/main" id="{CF6FEF52-7762-4C52-99FE-CCA5AB67B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5423741"/>
              </p:ext>
            </p:extLst>
          </p:nvPr>
        </p:nvGraphicFramePr>
        <p:xfrm>
          <a:off x="3442661" y="3940359"/>
          <a:ext cx="1629537" cy="16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130" name="Graphique 129">
            <a:extLst>
              <a:ext uri="{FF2B5EF4-FFF2-40B4-BE49-F238E27FC236}">
                <a16:creationId xmlns="" xmlns:a16="http://schemas.microsoft.com/office/drawing/2014/main" id="{7E8C0BBD-C9D9-4942-AEF8-28EEFCD48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24448587"/>
              </p:ext>
            </p:extLst>
          </p:nvPr>
        </p:nvGraphicFramePr>
        <p:xfrm>
          <a:off x="5076661" y="3949256"/>
          <a:ext cx="1629537" cy="16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31" name="Graphique 130">
            <a:extLst>
              <a:ext uri="{FF2B5EF4-FFF2-40B4-BE49-F238E27FC236}">
                <a16:creationId xmlns="" xmlns:a16="http://schemas.microsoft.com/office/drawing/2014/main" id="{19E3DA0C-CFBB-4DFB-9855-91849C697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54138824"/>
              </p:ext>
            </p:extLst>
          </p:nvPr>
        </p:nvGraphicFramePr>
        <p:xfrm>
          <a:off x="7905872" y="3942446"/>
          <a:ext cx="1629537" cy="16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32" name="Graphique 131">
            <a:extLst>
              <a:ext uri="{FF2B5EF4-FFF2-40B4-BE49-F238E27FC236}">
                <a16:creationId xmlns="" xmlns:a16="http://schemas.microsoft.com/office/drawing/2014/main" id="{680F353D-C045-4992-99B2-305395E07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20547259"/>
              </p:ext>
            </p:extLst>
          </p:nvPr>
        </p:nvGraphicFramePr>
        <p:xfrm>
          <a:off x="9694875" y="3951343"/>
          <a:ext cx="1629537" cy="16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CCA6F2C8-568B-46AD-BD3E-394B2EDFA480}"/>
              </a:ext>
            </a:extLst>
          </p:cNvPr>
          <p:cNvSpPr/>
          <p:nvPr/>
        </p:nvSpPr>
        <p:spPr>
          <a:xfrm>
            <a:off x="3187819" y="3566829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18-29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4BE9D81C-3CA5-4C96-88BA-F5330B00DF2A}"/>
              </a:ext>
            </a:extLst>
          </p:cNvPr>
          <p:cNvSpPr/>
          <p:nvPr/>
        </p:nvSpPr>
        <p:spPr>
          <a:xfrm>
            <a:off x="4052414" y="3566829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30-39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9F1ACEED-50B4-4FEF-98BB-7A07CC727A6F}"/>
              </a:ext>
            </a:extLst>
          </p:cNvPr>
          <p:cNvSpPr/>
          <p:nvPr/>
        </p:nvSpPr>
        <p:spPr>
          <a:xfrm>
            <a:off x="4979457" y="3569440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40-49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8E853224-70B3-4F43-9B3B-232300C8213D}"/>
              </a:ext>
            </a:extLst>
          </p:cNvPr>
          <p:cNvSpPr/>
          <p:nvPr/>
        </p:nvSpPr>
        <p:spPr>
          <a:xfrm>
            <a:off x="5908271" y="3569079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50-59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E738D5F6-9D6F-49E0-A903-C4027B8A85EA}"/>
              </a:ext>
            </a:extLst>
          </p:cNvPr>
          <p:cNvSpPr/>
          <p:nvPr/>
        </p:nvSpPr>
        <p:spPr>
          <a:xfrm>
            <a:off x="6619023" y="3566829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60et plus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65EE703F-D988-4D37-8E38-15B94D9E4C5D}"/>
              </a:ext>
            </a:extLst>
          </p:cNvPr>
          <p:cNvSpPr/>
          <p:nvPr/>
        </p:nvSpPr>
        <p:spPr>
          <a:xfrm>
            <a:off x="7499077" y="3573213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0B7E1054-F30B-42BB-95F4-317B21B371EB}"/>
              </a:ext>
            </a:extLst>
          </p:cNvPr>
          <p:cNvSpPr/>
          <p:nvPr/>
        </p:nvSpPr>
        <p:spPr>
          <a:xfrm>
            <a:off x="8516242" y="3562466"/>
            <a:ext cx="795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C291EAFE-839F-426A-9755-5099D118D132}"/>
              </a:ext>
            </a:extLst>
          </p:cNvPr>
          <p:cNvSpPr/>
          <p:nvPr/>
        </p:nvSpPr>
        <p:spPr>
          <a:xfrm>
            <a:off x="9540195" y="3577858"/>
            <a:ext cx="6110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C445B9D7-29E4-4CF6-B728-1C1F1B078D1C}"/>
              </a:ext>
            </a:extLst>
          </p:cNvPr>
          <p:cNvSpPr/>
          <p:nvPr/>
        </p:nvSpPr>
        <p:spPr>
          <a:xfrm>
            <a:off x="10215251" y="3562466"/>
            <a:ext cx="9156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C3B81876-5E4E-40F7-A2AF-7C59D7B01CBD}"/>
              </a:ext>
            </a:extLst>
          </p:cNvPr>
          <p:cNvSpPr/>
          <p:nvPr/>
        </p:nvSpPr>
        <p:spPr>
          <a:xfrm>
            <a:off x="11249036" y="3589102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8" name="Connecteur droit 57">
            <a:extLst>
              <a:ext uri="{FF2B5EF4-FFF2-40B4-BE49-F238E27FC236}">
                <a16:creationId xmlns="" xmlns:a16="http://schemas.microsoft.com/office/drawing/2014/main" id="{D9704C90-6D85-43DE-891E-2FEEAE0A5B35}"/>
              </a:ext>
            </a:extLst>
          </p:cNvPr>
          <p:cNvCxnSpPr>
            <a:cxnSpLocks/>
          </p:cNvCxnSpPr>
          <p:nvPr/>
        </p:nvCxnSpPr>
        <p:spPr>
          <a:xfrm flipH="1">
            <a:off x="7466851" y="3407453"/>
            <a:ext cx="0" cy="2124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="" xmlns:a16="http://schemas.microsoft.com/office/drawing/2014/main" id="{A5D1A741-D1CF-4F45-89EA-6B8ED302D8F6}"/>
              </a:ext>
            </a:extLst>
          </p:cNvPr>
          <p:cNvCxnSpPr>
            <a:cxnSpLocks/>
          </p:cNvCxnSpPr>
          <p:nvPr/>
        </p:nvCxnSpPr>
        <p:spPr>
          <a:xfrm flipH="1">
            <a:off x="9125539" y="1130832"/>
            <a:ext cx="0" cy="2124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="" xmlns:a16="http://schemas.microsoft.com/office/drawing/2014/main" id="{6F840712-806C-40D3-9314-F3B71A281A9D}"/>
              </a:ext>
            </a:extLst>
          </p:cNvPr>
          <p:cNvCxnSpPr>
            <a:cxnSpLocks/>
          </p:cNvCxnSpPr>
          <p:nvPr/>
        </p:nvCxnSpPr>
        <p:spPr>
          <a:xfrm flipH="1">
            <a:off x="3014409" y="1117233"/>
            <a:ext cx="0" cy="2124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132BCEB3-C3E3-4375-B003-17009C3532B8}"/>
              </a:ext>
            </a:extLst>
          </p:cNvPr>
          <p:cNvCxnSpPr>
            <a:cxnSpLocks/>
          </p:cNvCxnSpPr>
          <p:nvPr/>
        </p:nvCxnSpPr>
        <p:spPr>
          <a:xfrm flipH="1">
            <a:off x="3009705" y="3387626"/>
            <a:ext cx="0" cy="2124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09C4B085-5860-44C2-801B-F405B4DC03F0}"/>
              </a:ext>
            </a:extLst>
          </p:cNvPr>
          <p:cNvSpPr txBox="1"/>
          <p:nvPr/>
        </p:nvSpPr>
        <p:spPr>
          <a:xfrm>
            <a:off x="5381835" y="5896648"/>
            <a:ext cx="5980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91%</a:t>
            </a:r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  de la population acceptent de consommer un produit fabriqué localement</a:t>
            </a:r>
            <a:endParaRPr lang="fr-FR" sz="12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="" xmlns:a16="http://schemas.microsoft.com/office/drawing/2014/main" id="{7907A0CC-FBAD-4A6E-87C6-BD6878A4E226}"/>
              </a:ext>
            </a:extLst>
          </p:cNvPr>
          <p:cNvSpPr/>
          <p:nvPr/>
        </p:nvSpPr>
        <p:spPr>
          <a:xfrm>
            <a:off x="2156346" y="1937983"/>
            <a:ext cx="753292" cy="300250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7" name="Graphique 76">
            <a:extLst>
              <a:ext uri="{FF2B5EF4-FFF2-40B4-BE49-F238E27FC236}">
                <a16:creationId xmlns="" xmlns:a16="http://schemas.microsoft.com/office/drawing/2014/main" id="{B6764DB7-B031-48D7-8D11-544060C90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45808021"/>
              </p:ext>
            </p:extLst>
          </p:nvPr>
        </p:nvGraphicFramePr>
        <p:xfrm>
          <a:off x="6953873" y="4008053"/>
          <a:ext cx="1629537" cy="16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98" name="Ellipse 97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14245" y="6155140"/>
            <a:ext cx="523967" cy="43391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xmlns="" val="37318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DIFFICULTÉS RENCONTRÉES DANS LA CONSOMMATION DES MÉDICAMENTS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5869462"/>
            <a:ext cx="5446059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Q16M- Quelles sont  les difficultés que vous rencontrez dans la consommation de vos médicaments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50CA3F7-FA2D-4B33-A034-DF1ED1B868F6}"/>
              </a:ext>
            </a:extLst>
          </p:cNvPr>
          <p:cNvSpPr/>
          <p:nvPr/>
        </p:nvSpPr>
        <p:spPr>
          <a:xfrm>
            <a:off x="1058537" y="795712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0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6503010D-0678-438D-9F56-EE75E5ACD25D}"/>
              </a:ext>
            </a:extLst>
          </p:cNvPr>
          <p:cNvSpPr txBox="1"/>
          <p:nvPr/>
        </p:nvSpPr>
        <p:spPr>
          <a:xfrm>
            <a:off x="4496726" y="732128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632F1A83-F587-477D-AF25-814901499EAD}"/>
              </a:ext>
            </a:extLst>
          </p:cNvPr>
          <p:cNvSpPr txBox="1"/>
          <p:nvPr/>
        </p:nvSpPr>
        <p:spPr>
          <a:xfrm>
            <a:off x="3370584" y="3264238"/>
            <a:ext cx="1900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graphicFrame>
        <p:nvGraphicFramePr>
          <p:cNvPr id="75" name="Graphique 74">
            <a:extLst>
              <a:ext uri="{FF2B5EF4-FFF2-40B4-BE49-F238E27FC236}">
                <a16:creationId xmlns="" xmlns:a16="http://schemas.microsoft.com/office/drawing/2014/main" id="{7DF849D8-477A-4CDE-9200-24B5A2F8C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49658576"/>
              </p:ext>
            </p:extLst>
          </p:nvPr>
        </p:nvGraphicFramePr>
        <p:xfrm>
          <a:off x="116931" y="1415058"/>
          <a:ext cx="2539177" cy="185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FA34C428-D1DB-4F2A-B20F-51279F71E926}"/>
              </a:ext>
            </a:extLst>
          </p:cNvPr>
          <p:cNvSpPr/>
          <p:nvPr/>
        </p:nvSpPr>
        <p:spPr>
          <a:xfrm>
            <a:off x="2853827" y="1117219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61B11D06-3E39-4887-A25F-A6E2AC75A228}"/>
              </a:ext>
            </a:extLst>
          </p:cNvPr>
          <p:cNvSpPr/>
          <p:nvPr/>
        </p:nvSpPr>
        <p:spPr>
          <a:xfrm>
            <a:off x="4176089" y="1102073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923E8C34-F71F-4805-99FB-D05896956E6E}"/>
              </a:ext>
            </a:extLst>
          </p:cNvPr>
          <p:cNvSpPr/>
          <p:nvPr/>
        </p:nvSpPr>
        <p:spPr>
          <a:xfrm>
            <a:off x="5441748" y="1117883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13A9F90E-6BCD-495E-AB01-489E6277BA02}"/>
              </a:ext>
            </a:extLst>
          </p:cNvPr>
          <p:cNvSpPr/>
          <p:nvPr/>
        </p:nvSpPr>
        <p:spPr>
          <a:xfrm>
            <a:off x="6306932" y="1105132"/>
            <a:ext cx="705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CDB45C09-41DA-441C-82C4-0C9C2026F8C6}"/>
              </a:ext>
            </a:extLst>
          </p:cNvPr>
          <p:cNvSpPr/>
          <p:nvPr/>
        </p:nvSpPr>
        <p:spPr>
          <a:xfrm>
            <a:off x="7347631" y="1105319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F123D667-2C23-44E0-8C27-734F1180BADA}"/>
              </a:ext>
            </a:extLst>
          </p:cNvPr>
          <p:cNvSpPr/>
          <p:nvPr/>
        </p:nvSpPr>
        <p:spPr>
          <a:xfrm>
            <a:off x="9377252" y="1112579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Homme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A2C780DE-2479-4AED-B91C-22449D5C9863}"/>
              </a:ext>
            </a:extLst>
          </p:cNvPr>
          <p:cNvSpPr/>
          <p:nvPr/>
        </p:nvSpPr>
        <p:spPr>
          <a:xfrm>
            <a:off x="11034312" y="1101728"/>
            <a:ext cx="6735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Femme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32B6A516-8B2A-4100-9C39-BE0973F11A91}"/>
              </a:ext>
            </a:extLst>
          </p:cNvPr>
          <p:cNvSpPr/>
          <p:nvPr/>
        </p:nvSpPr>
        <p:spPr>
          <a:xfrm>
            <a:off x="1039436" y="3731057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18-29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A3A0054D-6983-499F-9102-3978CBD9670D}"/>
              </a:ext>
            </a:extLst>
          </p:cNvPr>
          <p:cNvSpPr/>
          <p:nvPr/>
        </p:nvSpPr>
        <p:spPr>
          <a:xfrm flipH="1">
            <a:off x="2275233" y="3730676"/>
            <a:ext cx="5693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30-39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7CC627F5-F055-4B40-822F-B3ECCDB7772F}"/>
              </a:ext>
            </a:extLst>
          </p:cNvPr>
          <p:cNvSpPr/>
          <p:nvPr/>
        </p:nvSpPr>
        <p:spPr>
          <a:xfrm>
            <a:off x="3482857" y="3731057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40-49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EE48292B-C1BA-4E95-9FB7-8B0D6093CF4D}"/>
              </a:ext>
            </a:extLst>
          </p:cNvPr>
          <p:cNvSpPr/>
          <p:nvPr/>
        </p:nvSpPr>
        <p:spPr>
          <a:xfrm>
            <a:off x="4598035" y="3730676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50-59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19B259F5-AEA7-423D-A88C-D28100DE7664}"/>
              </a:ext>
            </a:extLst>
          </p:cNvPr>
          <p:cNvSpPr/>
          <p:nvPr/>
        </p:nvSpPr>
        <p:spPr>
          <a:xfrm>
            <a:off x="5872209" y="3731630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60et plus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17" name="Graphique 116">
            <a:extLst>
              <a:ext uri="{FF2B5EF4-FFF2-40B4-BE49-F238E27FC236}">
                <a16:creationId xmlns="" xmlns:a16="http://schemas.microsoft.com/office/drawing/2014/main" id="{EDF9F01D-5FB6-4E38-BDAC-672EAAA62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83571297"/>
              </p:ext>
            </p:extLst>
          </p:nvPr>
        </p:nvGraphicFramePr>
        <p:xfrm>
          <a:off x="2858283" y="1373386"/>
          <a:ext cx="1562614" cy="189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8" name="Graphique 117">
            <a:extLst>
              <a:ext uri="{FF2B5EF4-FFF2-40B4-BE49-F238E27FC236}">
                <a16:creationId xmlns="" xmlns:a16="http://schemas.microsoft.com/office/drawing/2014/main" id="{8E2262D9-5704-4A69-8FEE-B3F169A81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46099671"/>
              </p:ext>
            </p:extLst>
          </p:nvPr>
        </p:nvGraphicFramePr>
        <p:xfrm>
          <a:off x="4043963" y="1369369"/>
          <a:ext cx="1629537" cy="189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9" name="Graphique 118">
            <a:extLst>
              <a:ext uri="{FF2B5EF4-FFF2-40B4-BE49-F238E27FC236}">
                <a16:creationId xmlns="" xmlns:a16="http://schemas.microsoft.com/office/drawing/2014/main" id="{E04B9A83-AEAB-42E4-992D-B050C7344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89596968"/>
              </p:ext>
            </p:extLst>
          </p:nvPr>
        </p:nvGraphicFramePr>
        <p:xfrm>
          <a:off x="5290785" y="1359640"/>
          <a:ext cx="1481216" cy="189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0" name="Graphique 119">
            <a:extLst>
              <a:ext uri="{FF2B5EF4-FFF2-40B4-BE49-F238E27FC236}">
                <a16:creationId xmlns="" xmlns:a16="http://schemas.microsoft.com/office/drawing/2014/main" id="{734B5E21-BE44-4B56-81B7-9574C7922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06032715"/>
              </p:ext>
            </p:extLst>
          </p:nvPr>
        </p:nvGraphicFramePr>
        <p:xfrm>
          <a:off x="6366558" y="1368618"/>
          <a:ext cx="1559836" cy="189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1" name="Graphique 120">
            <a:extLst>
              <a:ext uri="{FF2B5EF4-FFF2-40B4-BE49-F238E27FC236}">
                <a16:creationId xmlns="" xmlns:a16="http://schemas.microsoft.com/office/drawing/2014/main" id="{2DA5AC82-E814-4773-AFD1-68FF78A93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41751404"/>
              </p:ext>
            </p:extLst>
          </p:nvPr>
        </p:nvGraphicFramePr>
        <p:xfrm>
          <a:off x="7438261" y="1374313"/>
          <a:ext cx="1510652" cy="189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7" name="Graphique 126">
            <a:extLst>
              <a:ext uri="{FF2B5EF4-FFF2-40B4-BE49-F238E27FC236}">
                <a16:creationId xmlns="" xmlns:a16="http://schemas.microsoft.com/office/drawing/2014/main" id="{BCECC759-DE18-40D5-A547-00AA1A386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86966436"/>
              </p:ext>
            </p:extLst>
          </p:nvPr>
        </p:nvGraphicFramePr>
        <p:xfrm>
          <a:off x="0" y="3992286"/>
          <a:ext cx="2429955" cy="1760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3" name="Graphique 142">
            <a:extLst>
              <a:ext uri="{FF2B5EF4-FFF2-40B4-BE49-F238E27FC236}">
                <a16:creationId xmlns="" xmlns:a16="http://schemas.microsoft.com/office/drawing/2014/main" id="{0653A1DB-AEF1-4054-A70C-2648DB62A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55217835"/>
              </p:ext>
            </p:extLst>
          </p:nvPr>
        </p:nvGraphicFramePr>
        <p:xfrm>
          <a:off x="2277801" y="4034282"/>
          <a:ext cx="1583854" cy="172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4" name="Graphique 143">
            <a:extLst>
              <a:ext uri="{FF2B5EF4-FFF2-40B4-BE49-F238E27FC236}">
                <a16:creationId xmlns="" xmlns:a16="http://schemas.microsoft.com/office/drawing/2014/main" id="{06CD3AEA-AAA5-4DDC-8D58-9B267EB98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3235146"/>
              </p:ext>
            </p:extLst>
          </p:nvPr>
        </p:nvGraphicFramePr>
        <p:xfrm>
          <a:off x="3439998" y="4043260"/>
          <a:ext cx="1583854" cy="172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5" name="Graphique 144">
            <a:extLst>
              <a:ext uri="{FF2B5EF4-FFF2-40B4-BE49-F238E27FC236}">
                <a16:creationId xmlns="" xmlns:a16="http://schemas.microsoft.com/office/drawing/2014/main" id="{4EC60DD3-9E90-4BEE-8673-D43A39119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37835641"/>
              </p:ext>
            </p:extLst>
          </p:nvPr>
        </p:nvGraphicFramePr>
        <p:xfrm>
          <a:off x="4598035" y="4048296"/>
          <a:ext cx="1670792" cy="172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6" name="Graphique 145">
            <a:extLst>
              <a:ext uri="{FF2B5EF4-FFF2-40B4-BE49-F238E27FC236}">
                <a16:creationId xmlns="" xmlns:a16="http://schemas.microsoft.com/office/drawing/2014/main" id="{7F6D005B-02EB-49BD-A75C-D4628D9A8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68153762"/>
              </p:ext>
            </p:extLst>
          </p:nvPr>
        </p:nvGraphicFramePr>
        <p:xfrm>
          <a:off x="5861498" y="4057774"/>
          <a:ext cx="1534257" cy="172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147" name="Connecteur droit 146">
            <a:extLst>
              <a:ext uri="{FF2B5EF4-FFF2-40B4-BE49-F238E27FC236}">
                <a16:creationId xmlns="" xmlns:a16="http://schemas.microsoft.com/office/drawing/2014/main" id="{87308EA4-320D-48A2-BF59-65E6ABD76F74}"/>
              </a:ext>
            </a:extLst>
          </p:cNvPr>
          <p:cNvCxnSpPr>
            <a:cxnSpLocks/>
          </p:cNvCxnSpPr>
          <p:nvPr/>
        </p:nvCxnSpPr>
        <p:spPr>
          <a:xfrm flipH="1">
            <a:off x="6952461" y="3802487"/>
            <a:ext cx="0" cy="1872000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ZoneTexte 148">
            <a:extLst>
              <a:ext uri="{FF2B5EF4-FFF2-40B4-BE49-F238E27FC236}">
                <a16:creationId xmlns="" xmlns:a16="http://schemas.microsoft.com/office/drawing/2014/main" id="{BE659301-3866-48E0-8A8E-552C1A064F01}"/>
              </a:ext>
            </a:extLst>
          </p:cNvPr>
          <p:cNvSpPr txBox="1"/>
          <p:nvPr/>
        </p:nvSpPr>
        <p:spPr>
          <a:xfrm>
            <a:off x="10275347" y="772296"/>
            <a:ext cx="1401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Sexe</a:t>
            </a:r>
          </a:p>
        </p:txBody>
      </p:sp>
      <p:graphicFrame>
        <p:nvGraphicFramePr>
          <p:cNvPr id="151" name="Graphique 150">
            <a:extLst>
              <a:ext uri="{FF2B5EF4-FFF2-40B4-BE49-F238E27FC236}">
                <a16:creationId xmlns="" xmlns:a16="http://schemas.microsoft.com/office/drawing/2014/main" id="{82425CD3-9802-4552-A08C-323E7151BE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59407897"/>
              </p:ext>
            </p:extLst>
          </p:nvPr>
        </p:nvGraphicFramePr>
        <p:xfrm>
          <a:off x="8816217" y="1325626"/>
          <a:ext cx="1724742" cy="196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52" name="Graphique 151">
            <a:extLst>
              <a:ext uri="{FF2B5EF4-FFF2-40B4-BE49-F238E27FC236}">
                <a16:creationId xmlns="" xmlns:a16="http://schemas.microsoft.com/office/drawing/2014/main" id="{9E2FA550-94A6-4F49-A5B8-B0F7DCB12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82731040"/>
              </p:ext>
            </p:extLst>
          </p:nvPr>
        </p:nvGraphicFramePr>
        <p:xfrm>
          <a:off x="10698089" y="1361126"/>
          <a:ext cx="1602999" cy="19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53" name="ZoneTexte 152">
            <a:extLst>
              <a:ext uri="{FF2B5EF4-FFF2-40B4-BE49-F238E27FC236}">
                <a16:creationId xmlns="" xmlns:a16="http://schemas.microsoft.com/office/drawing/2014/main" id="{1CC52001-13A4-4CE3-81AB-E4F5FCF408C0}"/>
              </a:ext>
            </a:extLst>
          </p:cNvPr>
          <p:cNvSpPr txBox="1"/>
          <p:nvPr/>
        </p:nvSpPr>
        <p:spPr>
          <a:xfrm>
            <a:off x="8754974" y="3278752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154" name="Graphique 153">
            <a:extLst>
              <a:ext uri="{FF2B5EF4-FFF2-40B4-BE49-F238E27FC236}">
                <a16:creationId xmlns="" xmlns:a16="http://schemas.microsoft.com/office/drawing/2014/main" id="{E426DFDF-E131-4580-AD72-2DCE70B21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12659131"/>
              </p:ext>
            </p:extLst>
          </p:nvPr>
        </p:nvGraphicFramePr>
        <p:xfrm>
          <a:off x="6919810" y="4130027"/>
          <a:ext cx="1562614" cy="165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55" name="Graphique 154">
            <a:extLst>
              <a:ext uri="{FF2B5EF4-FFF2-40B4-BE49-F238E27FC236}">
                <a16:creationId xmlns="" xmlns:a16="http://schemas.microsoft.com/office/drawing/2014/main" id="{64356976-C244-402A-87EA-DFAB981DA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47670276"/>
              </p:ext>
            </p:extLst>
          </p:nvPr>
        </p:nvGraphicFramePr>
        <p:xfrm>
          <a:off x="7829711" y="4126010"/>
          <a:ext cx="1629537" cy="165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56" name="Graphique 155">
            <a:extLst>
              <a:ext uri="{FF2B5EF4-FFF2-40B4-BE49-F238E27FC236}">
                <a16:creationId xmlns="" xmlns:a16="http://schemas.microsoft.com/office/drawing/2014/main" id="{D141882C-E2BA-45A8-A6D7-2E685074B3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83731854"/>
              </p:ext>
            </p:extLst>
          </p:nvPr>
        </p:nvGraphicFramePr>
        <p:xfrm>
          <a:off x="8804385" y="4116281"/>
          <a:ext cx="1593710" cy="165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57" name="Graphique 156">
            <a:extLst>
              <a:ext uri="{FF2B5EF4-FFF2-40B4-BE49-F238E27FC236}">
                <a16:creationId xmlns="" xmlns:a16="http://schemas.microsoft.com/office/drawing/2014/main" id="{03709B61-1497-4EB1-9BE4-C60D8AAF4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40294975"/>
              </p:ext>
            </p:extLst>
          </p:nvPr>
        </p:nvGraphicFramePr>
        <p:xfrm>
          <a:off x="9891054" y="4125259"/>
          <a:ext cx="1559836" cy="165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58" name="Graphique 157">
            <a:extLst>
              <a:ext uri="{FF2B5EF4-FFF2-40B4-BE49-F238E27FC236}">
                <a16:creationId xmlns="" xmlns:a16="http://schemas.microsoft.com/office/drawing/2014/main" id="{1DC48032-2444-43C2-9F4D-4085AE638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52670808"/>
              </p:ext>
            </p:extLst>
          </p:nvPr>
        </p:nvGraphicFramePr>
        <p:xfrm>
          <a:off x="10832131" y="4101926"/>
          <a:ext cx="1510652" cy="165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59" name="Rectangle 158">
            <a:extLst>
              <a:ext uri="{FF2B5EF4-FFF2-40B4-BE49-F238E27FC236}">
                <a16:creationId xmlns="" xmlns:a16="http://schemas.microsoft.com/office/drawing/2014/main" id="{16CC16A6-D146-4FCD-BB59-2353829A2366}"/>
              </a:ext>
            </a:extLst>
          </p:cNvPr>
          <p:cNvSpPr/>
          <p:nvPr/>
        </p:nvSpPr>
        <p:spPr>
          <a:xfrm>
            <a:off x="6964344" y="3723564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="" xmlns:a16="http://schemas.microsoft.com/office/drawing/2014/main" id="{F190844B-FEBD-4306-BD35-BE0DEE40EFA6}"/>
              </a:ext>
            </a:extLst>
          </p:cNvPr>
          <p:cNvSpPr/>
          <p:nvPr/>
        </p:nvSpPr>
        <p:spPr>
          <a:xfrm>
            <a:off x="7923453" y="3727331"/>
            <a:ext cx="795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38C5F81A-4EED-433A-8759-B48E438E2242}"/>
              </a:ext>
            </a:extLst>
          </p:cNvPr>
          <p:cNvSpPr/>
          <p:nvPr/>
        </p:nvSpPr>
        <p:spPr>
          <a:xfrm>
            <a:off x="8802266" y="3728209"/>
            <a:ext cx="6110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="" xmlns:a16="http://schemas.microsoft.com/office/drawing/2014/main" id="{84077C53-89BB-46B5-92A0-C95C00AFDB54}"/>
              </a:ext>
            </a:extLst>
          </p:cNvPr>
          <p:cNvSpPr/>
          <p:nvPr/>
        </p:nvSpPr>
        <p:spPr>
          <a:xfrm>
            <a:off x="9738574" y="3712817"/>
            <a:ext cx="9156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E52A8D60-286C-4D63-99E6-5C3E214C71F6}"/>
              </a:ext>
            </a:extLst>
          </p:cNvPr>
          <p:cNvSpPr/>
          <p:nvPr/>
        </p:nvSpPr>
        <p:spPr>
          <a:xfrm>
            <a:off x="10801387" y="3710425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="" xmlns:a16="http://schemas.microsoft.com/office/drawing/2014/main" id="{CA8177C7-AE9E-47D6-8052-7A764ED12FD2}"/>
              </a:ext>
            </a:extLst>
          </p:cNvPr>
          <p:cNvCxnSpPr>
            <a:cxnSpLocks/>
          </p:cNvCxnSpPr>
          <p:nvPr/>
        </p:nvCxnSpPr>
        <p:spPr>
          <a:xfrm>
            <a:off x="521069" y="2917371"/>
            <a:ext cx="1149162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="" xmlns:a16="http://schemas.microsoft.com/office/drawing/2014/main" id="{19EED460-64BA-4578-BD37-3BDDCCD88F64}"/>
              </a:ext>
            </a:extLst>
          </p:cNvPr>
          <p:cNvSpPr/>
          <p:nvPr/>
        </p:nvSpPr>
        <p:spPr>
          <a:xfrm>
            <a:off x="10780328" y="1406424"/>
            <a:ext cx="590775" cy="391384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="" xmlns:a16="http://schemas.microsoft.com/office/drawing/2014/main" id="{03C66907-856E-4B68-BA06-C97F031B67D8}"/>
              </a:ext>
            </a:extLst>
          </p:cNvPr>
          <p:cNvSpPr/>
          <p:nvPr/>
        </p:nvSpPr>
        <p:spPr>
          <a:xfrm>
            <a:off x="5960987" y="4094869"/>
            <a:ext cx="590775" cy="340644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="" xmlns:a16="http://schemas.microsoft.com/office/drawing/2014/main" id="{164EB0E8-7ED2-4F03-BEDD-E3FCD73CC5DA}"/>
              </a:ext>
            </a:extLst>
          </p:cNvPr>
          <p:cNvSpPr/>
          <p:nvPr/>
        </p:nvSpPr>
        <p:spPr>
          <a:xfrm>
            <a:off x="6180194" y="1439343"/>
            <a:ext cx="590775" cy="391384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6" name="Connecteur droit 65">
            <a:extLst>
              <a:ext uri="{FF2B5EF4-FFF2-40B4-BE49-F238E27FC236}">
                <a16:creationId xmlns="" xmlns:a16="http://schemas.microsoft.com/office/drawing/2014/main" id="{A963D6B8-2A14-4158-9B92-E5D4938A2CB7}"/>
              </a:ext>
            </a:extLst>
          </p:cNvPr>
          <p:cNvCxnSpPr>
            <a:cxnSpLocks/>
          </p:cNvCxnSpPr>
          <p:nvPr/>
        </p:nvCxnSpPr>
        <p:spPr>
          <a:xfrm flipH="1">
            <a:off x="9009600" y="1204800"/>
            <a:ext cx="0" cy="1872000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2A69229B-A2A7-4005-A067-8BF6A4E3109C}"/>
              </a:ext>
            </a:extLst>
          </p:cNvPr>
          <p:cNvSpPr txBox="1"/>
          <p:nvPr/>
        </p:nvSpPr>
        <p:spPr>
          <a:xfrm>
            <a:off x="5526741" y="5763667"/>
            <a:ext cx="64142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85%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  de la population n’ont jamais rencontré de difficultés lors de consommations des médicaments, </a:t>
            </a:r>
          </a:p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13%</a:t>
            </a:r>
            <a:r>
              <a:rPr lang="fr-FR" sz="1400" b="1" u="sng" dirty="0">
                <a:solidFill>
                  <a:srgbClr val="62A5E1"/>
                </a:solidFill>
                <a:latin typeface="Trebuchet MS" panose="020B0603020202020204" pitchFamily="34" charset="0"/>
              </a:rPr>
              <a:t>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 ont eu une mauvaise réaction aux médicaments.</a:t>
            </a:r>
            <a:endParaRPr lang="fr-FR" sz="1400" b="1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0" name="Connecteur droit 79">
            <a:extLst>
              <a:ext uri="{FF2B5EF4-FFF2-40B4-BE49-F238E27FC236}">
                <a16:creationId xmlns="" xmlns:a16="http://schemas.microsoft.com/office/drawing/2014/main" id="{1EC420B6-0ABF-4FE7-AE9F-E1AC4FD8FE02}"/>
              </a:ext>
            </a:extLst>
          </p:cNvPr>
          <p:cNvCxnSpPr>
            <a:cxnSpLocks/>
          </p:cNvCxnSpPr>
          <p:nvPr/>
        </p:nvCxnSpPr>
        <p:spPr>
          <a:xfrm>
            <a:off x="566558" y="5370285"/>
            <a:ext cx="1149162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14245" y="6155140"/>
            <a:ext cx="523967" cy="43391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xmlns="" val="18194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INTERRUPTION D’UN TRAITEMENT 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6057658"/>
            <a:ext cx="369697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Q18-Vous arrive-t-il d'interrompre un traitement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50CA3F7-FA2D-4B33-A034-DF1ED1B868F6}"/>
              </a:ext>
            </a:extLst>
          </p:cNvPr>
          <p:cNvSpPr/>
          <p:nvPr/>
        </p:nvSpPr>
        <p:spPr>
          <a:xfrm>
            <a:off x="924490" y="800909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35728" y="733206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153" name="ZoneTexte 152">
            <a:extLst>
              <a:ext uri="{FF2B5EF4-FFF2-40B4-BE49-F238E27FC236}">
                <a16:creationId xmlns="" xmlns:a16="http://schemas.microsoft.com/office/drawing/2014/main" id="{1CC52001-13A4-4CE3-81AB-E4F5FCF408C0}"/>
              </a:ext>
            </a:extLst>
          </p:cNvPr>
          <p:cNvSpPr txBox="1"/>
          <p:nvPr/>
        </p:nvSpPr>
        <p:spPr>
          <a:xfrm>
            <a:off x="7694514" y="3670350"/>
            <a:ext cx="2216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52" name="Graphique 51">
            <a:extLst>
              <a:ext uri="{FF2B5EF4-FFF2-40B4-BE49-F238E27FC236}">
                <a16:creationId xmlns="" xmlns:a16="http://schemas.microsoft.com/office/drawing/2014/main" id="{43A81FD8-74B3-4EB1-A2AD-5A55BCBC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60178130"/>
              </p:ext>
            </p:extLst>
          </p:nvPr>
        </p:nvGraphicFramePr>
        <p:xfrm>
          <a:off x="27710" y="1042895"/>
          <a:ext cx="3259177" cy="363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E5BF9A45-C449-49DD-A2E8-D37964DC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0284209" y="1402852"/>
            <a:ext cx="835563" cy="82773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0E10F5C5-7AF2-4F13-B794-D4C57A92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9220940" y="1440145"/>
            <a:ext cx="823066" cy="82773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DF08A3C5-7A27-48C0-B8D5-D33C00758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6593083" y="2246014"/>
            <a:ext cx="653745" cy="801425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F34DC42-72D4-41BA-AE50-EBC487B89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6593083" y="1454994"/>
            <a:ext cx="652800" cy="801425"/>
          </a:xfrm>
          <a:prstGeom prst="rect">
            <a:avLst/>
          </a:prstGeom>
        </p:spPr>
      </p:pic>
      <p:sp>
        <p:nvSpPr>
          <p:cNvPr id="73" name="ZoneTexte 72">
            <a:extLst>
              <a:ext uri="{FF2B5EF4-FFF2-40B4-BE49-F238E27FC236}">
                <a16:creationId xmlns="" xmlns:a16="http://schemas.microsoft.com/office/drawing/2014/main" id="{578D87A8-5D6B-4ECD-9D19-20FF673EBAB2}"/>
              </a:ext>
            </a:extLst>
          </p:cNvPr>
          <p:cNvSpPr txBox="1"/>
          <p:nvPr/>
        </p:nvSpPr>
        <p:spPr>
          <a:xfrm>
            <a:off x="8588617" y="1693643"/>
            <a:ext cx="72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AABE4"/>
                </a:solidFill>
                <a:latin typeface="Agency FB" panose="020B0503020202020204" pitchFamily="34" charset="0"/>
              </a:rPr>
              <a:t>44</a:t>
            </a:r>
            <a:r>
              <a:rPr lang="fr-FR" sz="11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44C99262-99F8-4985-BF8B-E2196A91BF74}"/>
              </a:ext>
            </a:extLst>
          </p:cNvPr>
          <p:cNvSpPr txBox="1"/>
          <p:nvPr/>
        </p:nvSpPr>
        <p:spPr>
          <a:xfrm>
            <a:off x="11275839" y="1771093"/>
            <a:ext cx="76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A6D6"/>
                </a:solidFill>
                <a:latin typeface="Agency FB" panose="020B0503020202020204" pitchFamily="34" charset="0"/>
              </a:rPr>
              <a:t>47</a:t>
            </a:r>
            <a:r>
              <a:rPr lang="fr-FR" sz="1100" b="1" dirty="0">
                <a:solidFill>
                  <a:srgbClr val="FFA6D6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FFA6D6"/>
              </a:solidFill>
              <a:latin typeface="Agency FB" panose="020B0503020202020204" pitchFamily="34" charset="0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C6D78168-8FC1-4E13-A890-AC29E0861AA5}"/>
              </a:ext>
            </a:extLst>
          </p:cNvPr>
          <p:cNvSpPr txBox="1"/>
          <p:nvPr/>
        </p:nvSpPr>
        <p:spPr>
          <a:xfrm>
            <a:off x="7496504" y="1598128"/>
            <a:ext cx="75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46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="" xmlns:a16="http://schemas.microsoft.com/office/drawing/2014/main" id="{6794AA9B-AB92-4843-91CD-2AD73F3CD921}"/>
              </a:ext>
            </a:extLst>
          </p:cNvPr>
          <p:cNvSpPr txBox="1"/>
          <p:nvPr/>
        </p:nvSpPr>
        <p:spPr>
          <a:xfrm>
            <a:off x="7509924" y="2596392"/>
            <a:ext cx="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43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="" xmlns:a16="http://schemas.microsoft.com/office/drawing/2014/main" id="{44426774-C55D-4539-BD8C-68122D5A0403}"/>
              </a:ext>
            </a:extLst>
          </p:cNvPr>
          <p:cNvSpPr txBox="1"/>
          <p:nvPr/>
        </p:nvSpPr>
        <p:spPr>
          <a:xfrm>
            <a:off x="4283941" y="869456"/>
            <a:ext cx="1143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206AFC11-D268-4041-8943-68E909556696}"/>
              </a:ext>
            </a:extLst>
          </p:cNvPr>
          <p:cNvSpPr txBox="1"/>
          <p:nvPr/>
        </p:nvSpPr>
        <p:spPr>
          <a:xfrm>
            <a:off x="6252130" y="856318"/>
            <a:ext cx="2216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466E2796-2358-4184-BBFF-7D632BB40E71}"/>
              </a:ext>
            </a:extLst>
          </p:cNvPr>
          <p:cNvSpPr txBox="1"/>
          <p:nvPr/>
        </p:nvSpPr>
        <p:spPr>
          <a:xfrm>
            <a:off x="9657285" y="886886"/>
            <a:ext cx="905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85" name="Triangle isocèle 84">
            <a:extLst>
              <a:ext uri="{FF2B5EF4-FFF2-40B4-BE49-F238E27FC236}">
                <a16:creationId xmlns="" xmlns:a16="http://schemas.microsoft.com/office/drawing/2014/main" id="{CCF57C98-FB36-440A-AB8D-620114D3D823}"/>
              </a:ext>
            </a:extLst>
          </p:cNvPr>
          <p:cNvSpPr/>
          <p:nvPr/>
        </p:nvSpPr>
        <p:spPr>
          <a:xfrm>
            <a:off x="4746183" y="4536980"/>
            <a:ext cx="2170269" cy="1127724"/>
          </a:xfrm>
          <a:prstGeom prst="triangle">
            <a:avLst>
              <a:gd name="adj" fmla="val 50000"/>
            </a:avLst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="" xmlns:a16="http://schemas.microsoft.com/office/drawing/2014/main" id="{F9CB14FB-CCC7-49B7-8F71-A303665B7718}"/>
              </a:ext>
            </a:extLst>
          </p:cNvPr>
          <p:cNvSpPr/>
          <p:nvPr/>
        </p:nvSpPr>
        <p:spPr>
          <a:xfrm>
            <a:off x="4749009" y="4516788"/>
            <a:ext cx="1092884" cy="144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="" xmlns:a16="http://schemas.microsoft.com/office/drawing/2014/main" id="{FFA6F732-BA5E-4DA5-93AD-D825B5BC44F4}"/>
              </a:ext>
            </a:extLst>
          </p:cNvPr>
          <p:cNvSpPr/>
          <p:nvPr/>
        </p:nvSpPr>
        <p:spPr>
          <a:xfrm>
            <a:off x="4749008" y="4728043"/>
            <a:ext cx="1092884" cy="144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="" xmlns:a16="http://schemas.microsoft.com/office/drawing/2014/main" id="{54E46F10-9C36-4C18-BBAE-4578D042B89D}"/>
              </a:ext>
            </a:extLst>
          </p:cNvPr>
          <p:cNvSpPr/>
          <p:nvPr/>
        </p:nvSpPr>
        <p:spPr>
          <a:xfrm>
            <a:off x="4734494" y="4938058"/>
            <a:ext cx="1092884" cy="144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="" xmlns:a16="http://schemas.microsoft.com/office/drawing/2014/main" id="{3C8F50AC-0E9C-4524-BF56-AFA704236F22}"/>
              </a:ext>
            </a:extLst>
          </p:cNvPr>
          <p:cNvSpPr/>
          <p:nvPr/>
        </p:nvSpPr>
        <p:spPr>
          <a:xfrm>
            <a:off x="4749007" y="5153648"/>
            <a:ext cx="1092884" cy="144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="" xmlns:a16="http://schemas.microsoft.com/office/drawing/2014/main" id="{CADD1C0A-9487-4A21-9F12-333C5F4C849C}"/>
              </a:ext>
            </a:extLst>
          </p:cNvPr>
          <p:cNvSpPr/>
          <p:nvPr/>
        </p:nvSpPr>
        <p:spPr>
          <a:xfrm>
            <a:off x="4749007" y="5371890"/>
            <a:ext cx="1078371" cy="18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A3449955-A81C-4DEF-A7CC-541451C4530E}"/>
              </a:ext>
            </a:extLst>
          </p:cNvPr>
          <p:cNvSpPr txBox="1"/>
          <p:nvPr/>
        </p:nvSpPr>
        <p:spPr>
          <a:xfrm>
            <a:off x="5766524" y="4444640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51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0394D22E-B65B-4730-9B57-3911F004D97F}"/>
              </a:ext>
            </a:extLst>
          </p:cNvPr>
          <p:cNvSpPr txBox="1"/>
          <p:nvPr/>
        </p:nvSpPr>
        <p:spPr>
          <a:xfrm>
            <a:off x="5768534" y="4666999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47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9D0B5FCC-F9E5-4ACF-8D22-68533ADDCE45}"/>
              </a:ext>
            </a:extLst>
          </p:cNvPr>
          <p:cNvSpPr txBox="1"/>
          <p:nvPr/>
        </p:nvSpPr>
        <p:spPr>
          <a:xfrm>
            <a:off x="5754020" y="4863015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43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="" xmlns:a16="http://schemas.microsoft.com/office/drawing/2014/main" id="{0CF4D3AB-1F10-4636-BF64-717466B656BC}"/>
              </a:ext>
            </a:extLst>
          </p:cNvPr>
          <p:cNvSpPr txBox="1"/>
          <p:nvPr/>
        </p:nvSpPr>
        <p:spPr>
          <a:xfrm>
            <a:off x="5768534" y="5074179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39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="" xmlns:a16="http://schemas.microsoft.com/office/drawing/2014/main" id="{5F782DF0-A2DA-472E-9BB8-5AB510FB643F}"/>
              </a:ext>
            </a:extLst>
          </p:cNvPr>
          <p:cNvSpPr txBox="1"/>
          <p:nvPr/>
        </p:nvSpPr>
        <p:spPr>
          <a:xfrm>
            <a:off x="5751717" y="5299704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34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A7B42E20-0F3B-45DD-9353-8E3717905BFA}"/>
              </a:ext>
            </a:extLst>
          </p:cNvPr>
          <p:cNvSpPr txBox="1"/>
          <p:nvPr/>
        </p:nvSpPr>
        <p:spPr>
          <a:xfrm>
            <a:off x="4577392" y="3687028"/>
            <a:ext cx="168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8EB66C72-3B6D-4628-8D13-44807AD47FC1}"/>
              </a:ext>
            </a:extLst>
          </p:cNvPr>
          <p:cNvGrpSpPr/>
          <p:nvPr/>
        </p:nvGrpSpPr>
        <p:grpSpPr>
          <a:xfrm>
            <a:off x="7419494" y="4616255"/>
            <a:ext cx="2976488" cy="1311291"/>
            <a:chOff x="1923297" y="5225705"/>
            <a:chExt cx="2159034" cy="1311291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A4D23889-B560-4E53-BB08-F380583CC926}"/>
                </a:ext>
              </a:extLst>
            </p:cNvPr>
            <p:cNvSpPr/>
            <p:nvPr/>
          </p:nvSpPr>
          <p:spPr>
            <a:xfrm>
              <a:off x="1937811" y="5242497"/>
              <a:ext cx="137516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Non scolarisé</a:t>
              </a:r>
              <a:endParaRPr lang="fr-FR" sz="10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27E51CAD-9A00-453F-A42F-CAED8EDA1373}"/>
                </a:ext>
              </a:extLst>
            </p:cNvPr>
            <p:cNvSpPr/>
            <p:nvPr/>
          </p:nvSpPr>
          <p:spPr>
            <a:xfrm>
              <a:off x="1949621" y="5500056"/>
              <a:ext cx="103044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Primaire </a:t>
              </a:r>
              <a:endParaRPr lang="fr-FR" sz="10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A3DA0ED5-B2BB-449B-8289-B791146CA218}"/>
                </a:ext>
              </a:extLst>
            </p:cNvPr>
            <p:cNvSpPr/>
            <p:nvPr/>
          </p:nvSpPr>
          <p:spPr>
            <a:xfrm>
              <a:off x="1945330" y="5743183"/>
              <a:ext cx="79162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Moyen</a:t>
              </a:r>
              <a:endParaRPr lang="fr-FR" sz="10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id="{0B84BD1E-AED5-4036-87C3-CCAE47795568}"/>
                </a:ext>
              </a:extLst>
            </p:cNvPr>
            <p:cNvSpPr/>
            <p:nvPr/>
          </p:nvSpPr>
          <p:spPr>
            <a:xfrm>
              <a:off x="1923297" y="6032853"/>
              <a:ext cx="118618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Secondaire</a:t>
              </a:r>
              <a:endParaRPr lang="fr-FR" sz="10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F62E5E54-0B90-4DDB-9A3C-8373393127F6}"/>
                </a:ext>
              </a:extLst>
            </p:cNvPr>
            <p:cNvSpPr/>
            <p:nvPr/>
          </p:nvSpPr>
          <p:spPr>
            <a:xfrm>
              <a:off x="1930817" y="6274154"/>
              <a:ext cx="107820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Supérieur</a:t>
              </a:r>
              <a:endParaRPr lang="fr-FR" sz="10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131" name="Graphique 130">
              <a:extLst>
                <a:ext uri="{FF2B5EF4-FFF2-40B4-BE49-F238E27FC236}">
                  <a16:creationId xmlns="" xmlns:a16="http://schemas.microsoft.com/office/drawing/2014/main" id="{210CD7F7-EC05-4B66-904E-C7DE7588BB2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786931894"/>
                </p:ext>
              </p:extLst>
            </p:nvPr>
          </p:nvGraphicFramePr>
          <p:xfrm>
            <a:off x="2397703" y="5225705"/>
            <a:ext cx="1684628" cy="13112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4C530F4D-66A3-4E57-9AA3-18ACD44A8D37}"/>
              </a:ext>
            </a:extLst>
          </p:cNvPr>
          <p:cNvSpPr/>
          <p:nvPr/>
        </p:nvSpPr>
        <p:spPr>
          <a:xfrm>
            <a:off x="2467410" y="1971176"/>
            <a:ext cx="722145" cy="937563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F92F33A0-EFA6-40A1-8C44-F66AE58AD4D6}"/>
              </a:ext>
            </a:extLst>
          </p:cNvPr>
          <p:cNvSpPr/>
          <p:nvPr/>
        </p:nvSpPr>
        <p:spPr>
          <a:xfrm>
            <a:off x="5762603" y="4372230"/>
            <a:ext cx="390892" cy="384971"/>
          </a:xfrm>
          <a:prstGeom prst="ellipse">
            <a:avLst/>
          </a:prstGeom>
          <a:noFill/>
          <a:ln w="19050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4EF32C21-AA01-4099-82A1-22131C0E5BFF}"/>
              </a:ext>
            </a:extLst>
          </p:cNvPr>
          <p:cNvSpPr/>
          <p:nvPr/>
        </p:nvSpPr>
        <p:spPr>
          <a:xfrm>
            <a:off x="5386489" y="2438986"/>
            <a:ext cx="608565" cy="469754"/>
          </a:xfrm>
          <a:prstGeom prst="ellipse">
            <a:avLst/>
          </a:prstGeom>
          <a:noFill/>
          <a:ln w="19050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3E2C277B-452E-4147-BB3B-CE59E8BB2157}"/>
              </a:ext>
            </a:extLst>
          </p:cNvPr>
          <p:cNvGrpSpPr/>
          <p:nvPr/>
        </p:nvGrpSpPr>
        <p:grpSpPr>
          <a:xfrm>
            <a:off x="3369424" y="772810"/>
            <a:ext cx="2816766" cy="2410995"/>
            <a:chOff x="3110479" y="832899"/>
            <a:chExt cx="2607532" cy="1693503"/>
          </a:xfrm>
        </p:grpSpPr>
        <p:cxnSp>
          <p:nvCxnSpPr>
            <p:cNvPr id="148" name="Connecteur droit 147">
              <a:extLst>
                <a:ext uri="{FF2B5EF4-FFF2-40B4-BE49-F238E27FC236}">
                  <a16:creationId xmlns="" xmlns:a16="http://schemas.microsoft.com/office/drawing/2014/main" id="{C1532167-A392-4DE9-B89D-692715E5D6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479" y="851261"/>
              <a:ext cx="0" cy="1620000"/>
            </a:xfrm>
            <a:prstGeom prst="line">
              <a:avLst/>
            </a:prstGeom>
            <a:ln w="3175">
              <a:solidFill>
                <a:srgbClr val="C2626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e 56">
              <a:extLst>
                <a:ext uri="{FF2B5EF4-FFF2-40B4-BE49-F238E27FC236}">
                  <a16:creationId xmlns="" xmlns:a16="http://schemas.microsoft.com/office/drawing/2014/main" id="{185300CE-938C-468D-A51B-BE19EBE573C7}"/>
                </a:ext>
              </a:extLst>
            </p:cNvPr>
            <p:cNvGrpSpPr/>
            <p:nvPr/>
          </p:nvGrpSpPr>
          <p:grpSpPr>
            <a:xfrm>
              <a:off x="3309447" y="1162974"/>
              <a:ext cx="1882994" cy="1363428"/>
              <a:chOff x="-1696609" y="677860"/>
              <a:chExt cx="7537083" cy="1517763"/>
            </a:xfrm>
          </p:grpSpPr>
          <p:pic>
            <p:nvPicPr>
              <p:cNvPr id="60" name="Picture 2" descr="Résultat de recherche d'images pour &quot;Région icône&quot;">
                <a:extLst>
                  <a:ext uri="{FF2B5EF4-FFF2-40B4-BE49-F238E27FC236}">
                    <a16:creationId xmlns="" xmlns:a16="http://schemas.microsoft.com/office/drawing/2014/main" id="{A9951061-0CF7-42B4-B649-0DD5E8E1B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7042"/>
              <a:stretch/>
            </p:blipFill>
            <p:spPr bwMode="auto">
              <a:xfrm>
                <a:off x="651504" y="684163"/>
                <a:ext cx="4302652" cy="1511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0536E469-C5C3-4E61-A442-4B205D3B7599}"/>
                  </a:ext>
                </a:extLst>
              </p:cNvPr>
              <p:cNvSpPr/>
              <p:nvPr/>
            </p:nvSpPr>
            <p:spPr>
              <a:xfrm>
                <a:off x="3685632" y="1173259"/>
                <a:ext cx="2002101" cy="23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Est : 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48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69126806-72EE-4CEB-8FF9-1EE8F008951A}"/>
                  </a:ext>
                </a:extLst>
              </p:cNvPr>
              <p:cNvSpPr/>
              <p:nvPr/>
            </p:nvSpPr>
            <p:spPr>
              <a:xfrm>
                <a:off x="-1524897" y="1153424"/>
                <a:ext cx="2428994" cy="23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Ouest : 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47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DCA0CE0-2A53-4680-BC31-5E092CF426C7}"/>
                  </a:ext>
                </a:extLst>
              </p:cNvPr>
              <p:cNvSpPr/>
              <p:nvPr/>
            </p:nvSpPr>
            <p:spPr>
              <a:xfrm>
                <a:off x="-1696609" y="1706174"/>
                <a:ext cx="3083045" cy="23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Ouest : 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38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1886D132-20F4-42DC-9E6F-1AFA0E39D92A}"/>
                  </a:ext>
                </a:extLst>
              </p:cNvPr>
              <p:cNvSpPr/>
              <p:nvPr/>
            </p:nvSpPr>
            <p:spPr>
              <a:xfrm>
                <a:off x="3184322" y="1662922"/>
                <a:ext cx="2656152" cy="23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Est : 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51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8335C41C-C08D-4AA3-AF8F-0D6AFE1A7E3E}"/>
                  </a:ext>
                </a:extLst>
              </p:cNvPr>
              <p:cNvSpPr/>
              <p:nvPr/>
            </p:nvSpPr>
            <p:spPr>
              <a:xfrm>
                <a:off x="1345268" y="677860"/>
                <a:ext cx="2628737" cy="235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Centre : 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41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</p:grpSp>
        <p:cxnSp>
          <p:nvCxnSpPr>
            <p:cNvPr id="105" name="Connecteur droit 104">
              <a:extLst>
                <a:ext uri="{FF2B5EF4-FFF2-40B4-BE49-F238E27FC236}">
                  <a16:creationId xmlns="" xmlns:a16="http://schemas.microsoft.com/office/drawing/2014/main" id="{C551D961-4624-4EAA-879A-2EEE510577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8011" y="832899"/>
              <a:ext cx="0" cy="1692000"/>
            </a:xfrm>
            <a:prstGeom prst="line">
              <a:avLst/>
            </a:prstGeom>
            <a:ln w="3175">
              <a:solidFill>
                <a:srgbClr val="C2626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Connecteur droit 109">
            <a:extLst>
              <a:ext uri="{FF2B5EF4-FFF2-40B4-BE49-F238E27FC236}">
                <a16:creationId xmlns="" xmlns:a16="http://schemas.microsoft.com/office/drawing/2014/main" id="{B0A4BBEE-2B6D-4E21-BB11-BAB943D39859}"/>
              </a:ext>
            </a:extLst>
          </p:cNvPr>
          <p:cNvCxnSpPr>
            <a:cxnSpLocks/>
          </p:cNvCxnSpPr>
          <p:nvPr/>
        </p:nvCxnSpPr>
        <p:spPr>
          <a:xfrm>
            <a:off x="8476258" y="794681"/>
            <a:ext cx="0" cy="2398508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="" xmlns:a16="http://schemas.microsoft.com/office/drawing/2014/main" id="{395D8D9E-302A-44BC-A20B-64FC0FA82896}"/>
              </a:ext>
            </a:extLst>
          </p:cNvPr>
          <p:cNvCxnSpPr>
            <a:cxnSpLocks/>
          </p:cNvCxnSpPr>
          <p:nvPr/>
        </p:nvCxnSpPr>
        <p:spPr>
          <a:xfrm>
            <a:off x="7245883" y="3679890"/>
            <a:ext cx="0" cy="2848415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e 67">
            <a:extLst>
              <a:ext uri="{FF2B5EF4-FFF2-40B4-BE49-F238E27FC236}">
                <a16:creationId xmlns="" xmlns:a16="http://schemas.microsoft.com/office/drawing/2014/main" id="{378CD219-F30A-43D9-A80C-F04DA511F0E4}"/>
              </a:ext>
            </a:extLst>
          </p:cNvPr>
          <p:cNvSpPr/>
          <p:nvPr/>
        </p:nvSpPr>
        <p:spPr>
          <a:xfrm>
            <a:off x="9369015" y="4537610"/>
            <a:ext cx="390892" cy="384971"/>
          </a:xfrm>
          <a:prstGeom prst="ellipse">
            <a:avLst/>
          </a:prstGeom>
          <a:noFill/>
          <a:ln w="19050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0000E8-4FEE-47EC-A02D-4E1127EADC58}"/>
              </a:ext>
            </a:extLst>
          </p:cNvPr>
          <p:cNvSpPr/>
          <p:nvPr/>
        </p:nvSpPr>
        <p:spPr>
          <a:xfrm>
            <a:off x="90190" y="5239492"/>
            <a:ext cx="4074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62A5E1"/>
                </a:solidFill>
                <a:latin typeface="Trebuchet MS" panose="020B0603020202020204" pitchFamily="34" charset="0"/>
              </a:rPr>
              <a:t>Presque la moitié de la population </a:t>
            </a:r>
          </a:p>
          <a:p>
            <a:r>
              <a:rPr lang="fr-FR" b="1" dirty="0">
                <a:solidFill>
                  <a:srgbClr val="62A5E1"/>
                </a:solidFill>
                <a:latin typeface="Trebuchet MS" panose="020B0603020202020204" pitchFamily="34" charset="0"/>
              </a:rPr>
              <a:t>a interrompu son traitement</a:t>
            </a:r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14245" y="6155140"/>
            <a:ext cx="523967" cy="43391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26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1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RAISONS D’INTERRUPTION D’UN TRAITEMENT 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29" name="Graphique 128">
            <a:extLst>
              <a:ext uri="{FF2B5EF4-FFF2-40B4-BE49-F238E27FC236}">
                <a16:creationId xmlns="" xmlns:a16="http://schemas.microsoft.com/office/drawing/2014/main" id="{43BAE09A-F213-4AE7-B92A-C2BDFE258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6073290"/>
              </p:ext>
            </p:extLst>
          </p:nvPr>
        </p:nvGraphicFramePr>
        <p:xfrm>
          <a:off x="27710" y="1322353"/>
          <a:ext cx="3306229" cy="411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7FA91882-6E36-4B84-A001-241C30330486}"/>
              </a:ext>
            </a:extLst>
          </p:cNvPr>
          <p:cNvSpPr/>
          <p:nvPr/>
        </p:nvSpPr>
        <p:spPr>
          <a:xfrm>
            <a:off x="0" y="5923595"/>
            <a:ext cx="54318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Q19M-S'il vous est arrivé d'interrompre un traitement, quelles sont les raisons  ?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EA422957-AAAF-4396-A56D-F080A7E963A5}"/>
              </a:ext>
            </a:extLst>
          </p:cNvPr>
          <p:cNvSpPr/>
          <p:nvPr/>
        </p:nvSpPr>
        <p:spPr>
          <a:xfrm>
            <a:off x="970707" y="826620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 983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="" xmlns:a16="http://schemas.microsoft.com/office/drawing/2014/main" id="{78911E55-F2D7-4363-800D-45A79C1B8021}"/>
              </a:ext>
            </a:extLst>
          </p:cNvPr>
          <p:cNvSpPr txBox="1"/>
          <p:nvPr/>
        </p:nvSpPr>
        <p:spPr>
          <a:xfrm>
            <a:off x="27710" y="772930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graphicFrame>
        <p:nvGraphicFramePr>
          <p:cNvPr id="77" name="Graphique 76">
            <a:extLst>
              <a:ext uri="{FF2B5EF4-FFF2-40B4-BE49-F238E27FC236}">
                <a16:creationId xmlns="" xmlns:a16="http://schemas.microsoft.com/office/drawing/2014/main" id="{14C1E0AB-37EB-448F-A43E-90074D9C2F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3020366"/>
              </p:ext>
            </p:extLst>
          </p:nvPr>
        </p:nvGraphicFramePr>
        <p:xfrm>
          <a:off x="3580105" y="956933"/>
          <a:ext cx="8611895" cy="505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Ellipse 57">
            <a:extLst>
              <a:ext uri="{FF2B5EF4-FFF2-40B4-BE49-F238E27FC236}">
                <a16:creationId xmlns="" xmlns:a16="http://schemas.microsoft.com/office/drawing/2014/main" id="{6251109D-6FEA-48AF-B53C-EF5FBF445652}"/>
              </a:ext>
            </a:extLst>
          </p:cNvPr>
          <p:cNvSpPr/>
          <p:nvPr/>
        </p:nvSpPr>
        <p:spPr>
          <a:xfrm>
            <a:off x="2647715" y="1369798"/>
            <a:ext cx="829776" cy="518797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>
            <a:extLst>
              <a:ext uri="{FF2B5EF4-FFF2-40B4-BE49-F238E27FC236}">
                <a16:creationId xmlns="" xmlns:a16="http://schemas.microsoft.com/office/drawing/2014/main" id="{41277AB8-BB47-490B-B68C-744A110DDADD}"/>
              </a:ext>
            </a:extLst>
          </p:cNvPr>
          <p:cNvSpPr txBox="1"/>
          <p:nvPr/>
        </p:nvSpPr>
        <p:spPr>
          <a:xfrm>
            <a:off x="5745707" y="5663270"/>
            <a:ext cx="55833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« le fait de guérir » est la raison d'interruption la plus citée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(52%).</a:t>
            </a:r>
            <a:endParaRPr lang="fr-FR" sz="16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809B8FBD-03A2-4ED2-966E-636083F27B2F}"/>
              </a:ext>
            </a:extLst>
          </p:cNvPr>
          <p:cNvCxnSpPr>
            <a:cxnSpLocks/>
          </p:cNvCxnSpPr>
          <p:nvPr/>
        </p:nvCxnSpPr>
        <p:spPr>
          <a:xfrm>
            <a:off x="39814" y="1891148"/>
            <a:ext cx="3294125" cy="1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lipse 78">
            <a:extLst>
              <a:ext uri="{FF2B5EF4-FFF2-40B4-BE49-F238E27FC236}">
                <a16:creationId xmlns="" xmlns:a16="http://schemas.microsoft.com/office/drawing/2014/main" id="{A4FC6FFB-3FBE-4B16-A953-CB4D0BCABE0E}"/>
              </a:ext>
            </a:extLst>
          </p:cNvPr>
          <p:cNvSpPr/>
          <p:nvPr/>
        </p:nvSpPr>
        <p:spPr>
          <a:xfrm>
            <a:off x="5514109" y="1652103"/>
            <a:ext cx="590524" cy="518797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="" xmlns:a16="http://schemas.microsoft.com/office/drawing/2014/main" id="{4BB1401C-EB0F-4998-8030-DF106241B544}"/>
              </a:ext>
            </a:extLst>
          </p:cNvPr>
          <p:cNvSpPr/>
          <p:nvPr/>
        </p:nvSpPr>
        <p:spPr>
          <a:xfrm>
            <a:off x="7884292" y="1888595"/>
            <a:ext cx="590524" cy="518797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="" xmlns:a16="http://schemas.microsoft.com/office/drawing/2014/main" id="{A694305A-AA1B-40D8-9150-FE3416873D2A}"/>
              </a:ext>
            </a:extLst>
          </p:cNvPr>
          <p:cNvSpPr/>
          <p:nvPr/>
        </p:nvSpPr>
        <p:spPr>
          <a:xfrm>
            <a:off x="8854110" y="2504611"/>
            <a:ext cx="590524" cy="518797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70B64D78-4C19-4A86-9C72-5680FF8CEB27}"/>
              </a:ext>
            </a:extLst>
          </p:cNvPr>
          <p:cNvSpPr/>
          <p:nvPr/>
        </p:nvSpPr>
        <p:spPr>
          <a:xfrm>
            <a:off x="11393658" y="1612089"/>
            <a:ext cx="590524" cy="518797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="" xmlns:a16="http://schemas.microsoft.com/office/drawing/2014/main" id="{2CF52EE8-ECE0-4BAF-AF74-D08669BE6D3C}"/>
              </a:ext>
            </a:extLst>
          </p:cNvPr>
          <p:cNvSpPr/>
          <p:nvPr/>
        </p:nvSpPr>
        <p:spPr>
          <a:xfrm>
            <a:off x="3811608" y="1995405"/>
            <a:ext cx="590524" cy="518797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14245" y="6155140"/>
            <a:ext cx="523967" cy="43391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27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2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USAGES DES MÉDICAMENTS NON CONSOMMÉS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6007584"/>
            <a:ext cx="606797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Q20M-Quels usages faites-vous des médicaments que vous n'avez pas consommés 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AC405A0-001F-4BE6-840C-31171E9D9C3C}"/>
              </a:ext>
            </a:extLst>
          </p:cNvPr>
          <p:cNvSpPr/>
          <p:nvPr/>
        </p:nvSpPr>
        <p:spPr>
          <a:xfrm>
            <a:off x="1257151" y="810134"/>
            <a:ext cx="883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:983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="" xmlns:a16="http://schemas.microsoft.com/office/drawing/2014/main" id="{34D84916-07F6-4FFE-9918-9BF75A6695E2}"/>
              </a:ext>
            </a:extLst>
          </p:cNvPr>
          <p:cNvSpPr txBox="1"/>
          <p:nvPr/>
        </p:nvSpPr>
        <p:spPr>
          <a:xfrm>
            <a:off x="4496726" y="732128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="" xmlns:a16="http://schemas.microsoft.com/office/drawing/2014/main" id="{501AEF8A-1C6A-4191-9B9E-A7314FAFD3FE}"/>
              </a:ext>
            </a:extLst>
          </p:cNvPr>
          <p:cNvSpPr txBox="1"/>
          <p:nvPr/>
        </p:nvSpPr>
        <p:spPr>
          <a:xfrm>
            <a:off x="7687414" y="776846"/>
            <a:ext cx="240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graphicFrame>
        <p:nvGraphicFramePr>
          <p:cNvPr id="101" name="Graphique 100">
            <a:extLst>
              <a:ext uri="{FF2B5EF4-FFF2-40B4-BE49-F238E27FC236}">
                <a16:creationId xmlns="" xmlns:a16="http://schemas.microsoft.com/office/drawing/2014/main" id="{16124C83-4520-40CE-9E92-98F365743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66016352"/>
              </p:ext>
            </p:extLst>
          </p:nvPr>
        </p:nvGraphicFramePr>
        <p:xfrm>
          <a:off x="35136" y="1706014"/>
          <a:ext cx="2717090" cy="395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9FC95096-4140-4961-9B06-12382EA6DE29}"/>
              </a:ext>
            </a:extLst>
          </p:cNvPr>
          <p:cNvSpPr/>
          <p:nvPr/>
        </p:nvSpPr>
        <p:spPr>
          <a:xfrm>
            <a:off x="2752225" y="1393660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9B260372-5FAE-4C94-87D5-ADF7BEEC1E1B}"/>
              </a:ext>
            </a:extLst>
          </p:cNvPr>
          <p:cNvSpPr/>
          <p:nvPr/>
        </p:nvSpPr>
        <p:spPr>
          <a:xfrm>
            <a:off x="3610026" y="1393028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F7B3D290-CE28-44C8-B4FD-02BC8AA4B7D2}"/>
              </a:ext>
            </a:extLst>
          </p:cNvPr>
          <p:cNvSpPr/>
          <p:nvPr/>
        </p:nvSpPr>
        <p:spPr>
          <a:xfrm>
            <a:off x="4832143" y="1394324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494B36A5-B1DD-42AF-A553-98E2091A577E}"/>
              </a:ext>
            </a:extLst>
          </p:cNvPr>
          <p:cNvSpPr/>
          <p:nvPr/>
        </p:nvSpPr>
        <p:spPr>
          <a:xfrm>
            <a:off x="5726355" y="1396087"/>
            <a:ext cx="705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F48A4016-1D14-4B22-B3E2-4677EDF0CB66}"/>
              </a:ext>
            </a:extLst>
          </p:cNvPr>
          <p:cNvSpPr/>
          <p:nvPr/>
        </p:nvSpPr>
        <p:spPr>
          <a:xfrm>
            <a:off x="6520318" y="1396274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E53CAB9C-3751-43EF-80A4-5650156690E4}"/>
              </a:ext>
            </a:extLst>
          </p:cNvPr>
          <p:cNvSpPr/>
          <p:nvPr/>
        </p:nvSpPr>
        <p:spPr>
          <a:xfrm>
            <a:off x="7899065" y="1401270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Urbain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ED971586-2DA9-435E-BD18-4511E53D9AB9}"/>
              </a:ext>
            </a:extLst>
          </p:cNvPr>
          <p:cNvSpPr/>
          <p:nvPr/>
        </p:nvSpPr>
        <p:spPr>
          <a:xfrm>
            <a:off x="8997589" y="1400607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Rural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A98ADFD6-3BBA-4AEE-9FE4-F2BBAB16BDA3}"/>
              </a:ext>
            </a:extLst>
          </p:cNvPr>
          <p:cNvSpPr/>
          <p:nvPr/>
        </p:nvSpPr>
        <p:spPr>
          <a:xfrm>
            <a:off x="10146506" y="1389020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Homme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FD803603-9E45-4D24-93FA-6B068E6114FF}"/>
              </a:ext>
            </a:extLst>
          </p:cNvPr>
          <p:cNvSpPr/>
          <p:nvPr/>
        </p:nvSpPr>
        <p:spPr>
          <a:xfrm>
            <a:off x="11135913" y="1407197"/>
            <a:ext cx="6735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Femme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23" name="Graphique 122">
            <a:extLst>
              <a:ext uri="{FF2B5EF4-FFF2-40B4-BE49-F238E27FC236}">
                <a16:creationId xmlns="" xmlns:a16="http://schemas.microsoft.com/office/drawing/2014/main" id="{C4904258-D3C5-4271-8588-7C64B4CCE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95682259"/>
              </p:ext>
            </p:extLst>
          </p:nvPr>
        </p:nvGraphicFramePr>
        <p:xfrm>
          <a:off x="2538971" y="1664340"/>
          <a:ext cx="1562614" cy="40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7" name="Graphique 126">
            <a:extLst>
              <a:ext uri="{FF2B5EF4-FFF2-40B4-BE49-F238E27FC236}">
                <a16:creationId xmlns="" xmlns:a16="http://schemas.microsoft.com/office/drawing/2014/main" id="{505099CE-E188-4196-B9EC-2D20E9F95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60928508"/>
              </p:ext>
            </p:extLst>
          </p:nvPr>
        </p:nvGraphicFramePr>
        <p:xfrm>
          <a:off x="3448872" y="1660323"/>
          <a:ext cx="1629537" cy="40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8" name="Graphique 127">
            <a:extLst>
              <a:ext uri="{FF2B5EF4-FFF2-40B4-BE49-F238E27FC236}">
                <a16:creationId xmlns="" xmlns:a16="http://schemas.microsoft.com/office/drawing/2014/main" id="{FCC82E54-1AA1-473F-90E9-5147D71B0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65553840"/>
              </p:ext>
            </p:extLst>
          </p:nvPr>
        </p:nvGraphicFramePr>
        <p:xfrm>
          <a:off x="4426849" y="1650594"/>
          <a:ext cx="1619435" cy="40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9" name="Graphique 128">
            <a:extLst>
              <a:ext uri="{FF2B5EF4-FFF2-40B4-BE49-F238E27FC236}">
                <a16:creationId xmlns="" xmlns:a16="http://schemas.microsoft.com/office/drawing/2014/main" id="{08375A53-8DA2-4C42-8A33-EF74C6AF5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36291680"/>
              </p:ext>
            </p:extLst>
          </p:nvPr>
        </p:nvGraphicFramePr>
        <p:xfrm>
          <a:off x="5510215" y="1659572"/>
          <a:ext cx="1559836" cy="40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0" name="Graphique 129">
            <a:extLst>
              <a:ext uri="{FF2B5EF4-FFF2-40B4-BE49-F238E27FC236}">
                <a16:creationId xmlns="" xmlns:a16="http://schemas.microsoft.com/office/drawing/2014/main" id="{D1B5308A-9F39-4454-8997-B19CB54B4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61954442"/>
              </p:ext>
            </p:extLst>
          </p:nvPr>
        </p:nvGraphicFramePr>
        <p:xfrm>
          <a:off x="6393236" y="1665267"/>
          <a:ext cx="1510652" cy="40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1" name="Graphique 130">
            <a:extLst>
              <a:ext uri="{FF2B5EF4-FFF2-40B4-BE49-F238E27FC236}">
                <a16:creationId xmlns="" xmlns:a16="http://schemas.microsoft.com/office/drawing/2014/main" id="{09E91D75-5DAA-443C-A664-E7D567C06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79585021"/>
              </p:ext>
            </p:extLst>
          </p:nvPr>
        </p:nvGraphicFramePr>
        <p:xfrm>
          <a:off x="7676675" y="1670770"/>
          <a:ext cx="1568913" cy="40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2" name="Graphique 131">
            <a:extLst>
              <a:ext uri="{FF2B5EF4-FFF2-40B4-BE49-F238E27FC236}">
                <a16:creationId xmlns="" xmlns:a16="http://schemas.microsoft.com/office/drawing/2014/main" id="{EBB2BAF3-A433-4DAD-8636-29E4A4E36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13996009"/>
              </p:ext>
            </p:extLst>
          </p:nvPr>
        </p:nvGraphicFramePr>
        <p:xfrm>
          <a:off x="8692727" y="1675806"/>
          <a:ext cx="1510652" cy="40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9" name="ZoneTexte 138">
            <a:extLst>
              <a:ext uri="{FF2B5EF4-FFF2-40B4-BE49-F238E27FC236}">
                <a16:creationId xmlns="" xmlns:a16="http://schemas.microsoft.com/office/drawing/2014/main" id="{B134FF2E-4BC4-4D49-8E26-EBC906072EF4}"/>
              </a:ext>
            </a:extLst>
          </p:cNvPr>
          <p:cNvSpPr txBox="1"/>
          <p:nvPr/>
        </p:nvSpPr>
        <p:spPr>
          <a:xfrm>
            <a:off x="10275347" y="772296"/>
            <a:ext cx="1401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Sexe</a:t>
            </a:r>
          </a:p>
        </p:txBody>
      </p:sp>
      <p:graphicFrame>
        <p:nvGraphicFramePr>
          <p:cNvPr id="140" name="Graphique 139">
            <a:extLst>
              <a:ext uri="{FF2B5EF4-FFF2-40B4-BE49-F238E27FC236}">
                <a16:creationId xmlns="" xmlns:a16="http://schemas.microsoft.com/office/drawing/2014/main" id="{744A2A24-2F97-45F7-BA31-65940A541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05502801"/>
              </p:ext>
            </p:extLst>
          </p:nvPr>
        </p:nvGraphicFramePr>
        <p:xfrm>
          <a:off x="9483873" y="1645608"/>
          <a:ext cx="1724742" cy="417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1" name="Graphique 140">
            <a:extLst>
              <a:ext uri="{FF2B5EF4-FFF2-40B4-BE49-F238E27FC236}">
                <a16:creationId xmlns="" xmlns:a16="http://schemas.microsoft.com/office/drawing/2014/main" id="{80BDA7B3-F54F-4589-843E-D689CEC56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7207674"/>
              </p:ext>
            </p:extLst>
          </p:nvPr>
        </p:nvGraphicFramePr>
        <p:xfrm>
          <a:off x="11046428" y="1652081"/>
          <a:ext cx="1602999" cy="406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56" name="Connecteur droit 155">
            <a:extLst>
              <a:ext uri="{FF2B5EF4-FFF2-40B4-BE49-F238E27FC236}">
                <a16:creationId xmlns="" xmlns:a16="http://schemas.microsoft.com/office/drawing/2014/main" id="{9182735E-3293-4376-8A0C-9BF00780CE8F}"/>
              </a:ext>
            </a:extLst>
          </p:cNvPr>
          <p:cNvCxnSpPr>
            <a:cxnSpLocks/>
          </p:cNvCxnSpPr>
          <p:nvPr/>
        </p:nvCxnSpPr>
        <p:spPr>
          <a:xfrm>
            <a:off x="7552340" y="1351795"/>
            <a:ext cx="0" cy="4699784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ZoneTexte 157">
            <a:extLst>
              <a:ext uri="{FF2B5EF4-FFF2-40B4-BE49-F238E27FC236}">
                <a16:creationId xmlns="" xmlns:a16="http://schemas.microsoft.com/office/drawing/2014/main" id="{93B7B33F-A1BB-4BE2-A6CF-0FF4227CF559}"/>
              </a:ext>
            </a:extLst>
          </p:cNvPr>
          <p:cNvSpPr txBox="1"/>
          <p:nvPr/>
        </p:nvSpPr>
        <p:spPr>
          <a:xfrm>
            <a:off x="546731" y="773851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Global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="" xmlns:a16="http://schemas.microsoft.com/office/drawing/2014/main" id="{9FC56A9B-2C02-40F2-A7D7-44E6AF395334}"/>
              </a:ext>
            </a:extLst>
          </p:cNvPr>
          <p:cNvSpPr/>
          <p:nvPr/>
        </p:nvSpPr>
        <p:spPr>
          <a:xfrm>
            <a:off x="9663658" y="2369244"/>
            <a:ext cx="370769" cy="712682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A4AB66A1-27D3-49D5-B1B1-5FDD5F9F5DB8}"/>
              </a:ext>
            </a:extLst>
          </p:cNvPr>
          <p:cNvSpPr txBox="1"/>
          <p:nvPr/>
        </p:nvSpPr>
        <p:spPr>
          <a:xfrm>
            <a:off x="6293224" y="5938541"/>
            <a:ext cx="5293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41%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 la population déclarent garder leurs médicaments non consommés à la maison, 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36%</a:t>
            </a:r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les jeter à la poubelle et 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26%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 les remettre  à la pharmacie </a:t>
            </a:r>
            <a:endParaRPr lang="fr-FR" sz="14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="" xmlns:a16="http://schemas.microsoft.com/office/drawing/2014/main" id="{F82E7776-58A6-4DCF-A3CC-807687B1036B}"/>
              </a:ext>
            </a:extLst>
          </p:cNvPr>
          <p:cNvSpPr/>
          <p:nvPr/>
        </p:nvSpPr>
        <p:spPr>
          <a:xfrm>
            <a:off x="1989420" y="1815604"/>
            <a:ext cx="644917" cy="116863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14245" y="6155140"/>
            <a:ext cx="523967" cy="43391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28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5" y="38841"/>
            <a:ext cx="1197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400" dirty="0"/>
              <a:t>INFORMATIONS SUR LES MALADIES ET LES MÉDICAMENTS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5944194"/>
            <a:ext cx="614928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Q21M-Comment vous informez-vous sur les maladies en général et les médicaments en particulier 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ZoneTexte 78">
            <a:extLst>
              <a:ext uri="{FF2B5EF4-FFF2-40B4-BE49-F238E27FC236}">
                <a16:creationId xmlns="" xmlns:a16="http://schemas.microsoft.com/office/drawing/2014/main" id="{34D84916-07F6-4FFE-9918-9BF75A6695E2}"/>
              </a:ext>
            </a:extLst>
          </p:cNvPr>
          <p:cNvSpPr txBox="1"/>
          <p:nvPr/>
        </p:nvSpPr>
        <p:spPr>
          <a:xfrm>
            <a:off x="4496726" y="732128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="" xmlns:a16="http://schemas.microsoft.com/office/drawing/2014/main" id="{501AEF8A-1C6A-4191-9B9E-A7314FAFD3FE}"/>
              </a:ext>
            </a:extLst>
          </p:cNvPr>
          <p:cNvSpPr txBox="1"/>
          <p:nvPr/>
        </p:nvSpPr>
        <p:spPr>
          <a:xfrm>
            <a:off x="7687414" y="776846"/>
            <a:ext cx="240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graphicFrame>
        <p:nvGraphicFramePr>
          <p:cNvPr id="101" name="Graphique 100">
            <a:extLst>
              <a:ext uri="{FF2B5EF4-FFF2-40B4-BE49-F238E27FC236}">
                <a16:creationId xmlns="" xmlns:a16="http://schemas.microsoft.com/office/drawing/2014/main" id="{16124C83-4520-40CE-9E92-98F365743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18922372"/>
              </p:ext>
            </p:extLst>
          </p:nvPr>
        </p:nvGraphicFramePr>
        <p:xfrm>
          <a:off x="35135" y="1384476"/>
          <a:ext cx="3007572" cy="449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9FC95096-4140-4961-9B06-12382EA6DE29}"/>
              </a:ext>
            </a:extLst>
          </p:cNvPr>
          <p:cNvSpPr/>
          <p:nvPr/>
        </p:nvSpPr>
        <p:spPr>
          <a:xfrm>
            <a:off x="3086054" y="1102705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9B260372-5FAE-4C94-87D5-ADF7BEEC1E1B}"/>
              </a:ext>
            </a:extLst>
          </p:cNvPr>
          <p:cNvSpPr/>
          <p:nvPr/>
        </p:nvSpPr>
        <p:spPr>
          <a:xfrm>
            <a:off x="3943855" y="1102073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F7B3D290-CE28-44C8-B4FD-02BC8AA4B7D2}"/>
              </a:ext>
            </a:extLst>
          </p:cNvPr>
          <p:cNvSpPr/>
          <p:nvPr/>
        </p:nvSpPr>
        <p:spPr>
          <a:xfrm>
            <a:off x="4832143" y="1103369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494B36A5-B1DD-42AF-A553-98E2091A577E}"/>
              </a:ext>
            </a:extLst>
          </p:cNvPr>
          <p:cNvSpPr/>
          <p:nvPr/>
        </p:nvSpPr>
        <p:spPr>
          <a:xfrm>
            <a:off x="5726355" y="1105132"/>
            <a:ext cx="705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F48A4016-1D14-4B22-B3E2-4677EDF0CB66}"/>
              </a:ext>
            </a:extLst>
          </p:cNvPr>
          <p:cNvSpPr/>
          <p:nvPr/>
        </p:nvSpPr>
        <p:spPr>
          <a:xfrm>
            <a:off x="6520318" y="1105319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E53CAB9C-3751-43EF-80A4-5650156690E4}"/>
              </a:ext>
            </a:extLst>
          </p:cNvPr>
          <p:cNvSpPr/>
          <p:nvPr/>
        </p:nvSpPr>
        <p:spPr>
          <a:xfrm>
            <a:off x="7811981" y="1110315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Urbain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ED971586-2DA9-435E-BD18-4511E53D9AB9}"/>
              </a:ext>
            </a:extLst>
          </p:cNvPr>
          <p:cNvSpPr/>
          <p:nvPr/>
        </p:nvSpPr>
        <p:spPr>
          <a:xfrm>
            <a:off x="8895991" y="1109652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Rural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A98ADFD6-3BBA-4AEE-9FE4-F2BBAB16BDA3}"/>
              </a:ext>
            </a:extLst>
          </p:cNvPr>
          <p:cNvSpPr/>
          <p:nvPr/>
        </p:nvSpPr>
        <p:spPr>
          <a:xfrm>
            <a:off x="10088450" y="1098065"/>
            <a:ext cx="686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Homme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FD803603-9E45-4D24-93FA-6B068E6114FF}"/>
              </a:ext>
            </a:extLst>
          </p:cNvPr>
          <p:cNvSpPr/>
          <p:nvPr/>
        </p:nvSpPr>
        <p:spPr>
          <a:xfrm>
            <a:off x="11135913" y="1116242"/>
            <a:ext cx="6735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Femme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23" name="Graphique 122">
            <a:extLst>
              <a:ext uri="{FF2B5EF4-FFF2-40B4-BE49-F238E27FC236}">
                <a16:creationId xmlns="" xmlns:a16="http://schemas.microsoft.com/office/drawing/2014/main" id="{C4904258-D3C5-4271-8588-7C64B4CCE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27854415"/>
              </p:ext>
            </p:extLst>
          </p:nvPr>
        </p:nvGraphicFramePr>
        <p:xfrm>
          <a:off x="2872800" y="1373384"/>
          <a:ext cx="1562614" cy="459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7" name="Graphique 126">
            <a:extLst>
              <a:ext uri="{FF2B5EF4-FFF2-40B4-BE49-F238E27FC236}">
                <a16:creationId xmlns="" xmlns:a16="http://schemas.microsoft.com/office/drawing/2014/main" id="{505099CE-E188-4196-B9EC-2D20E9F95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26093988"/>
              </p:ext>
            </p:extLst>
          </p:nvPr>
        </p:nvGraphicFramePr>
        <p:xfrm>
          <a:off x="3782701" y="1369367"/>
          <a:ext cx="1629537" cy="459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8" name="Graphique 127">
            <a:extLst>
              <a:ext uri="{FF2B5EF4-FFF2-40B4-BE49-F238E27FC236}">
                <a16:creationId xmlns="" xmlns:a16="http://schemas.microsoft.com/office/drawing/2014/main" id="{FCC82E54-1AA1-473F-90E9-5147D71B0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0360961"/>
              </p:ext>
            </p:extLst>
          </p:nvPr>
        </p:nvGraphicFramePr>
        <p:xfrm>
          <a:off x="4536040" y="1359638"/>
          <a:ext cx="1481216" cy="459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9" name="Graphique 128">
            <a:extLst>
              <a:ext uri="{FF2B5EF4-FFF2-40B4-BE49-F238E27FC236}">
                <a16:creationId xmlns="" xmlns:a16="http://schemas.microsoft.com/office/drawing/2014/main" id="{08375A53-8DA2-4C42-8A33-EF74C6AF5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40034541"/>
              </p:ext>
            </p:extLst>
          </p:nvPr>
        </p:nvGraphicFramePr>
        <p:xfrm>
          <a:off x="5510215" y="1368616"/>
          <a:ext cx="1559836" cy="459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0" name="Graphique 129">
            <a:extLst>
              <a:ext uri="{FF2B5EF4-FFF2-40B4-BE49-F238E27FC236}">
                <a16:creationId xmlns="" xmlns:a16="http://schemas.microsoft.com/office/drawing/2014/main" id="{D1B5308A-9F39-4454-8997-B19CB54B4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74613693"/>
              </p:ext>
            </p:extLst>
          </p:nvPr>
        </p:nvGraphicFramePr>
        <p:xfrm>
          <a:off x="6393236" y="1374311"/>
          <a:ext cx="1510652" cy="459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1" name="Graphique 130">
            <a:extLst>
              <a:ext uri="{FF2B5EF4-FFF2-40B4-BE49-F238E27FC236}">
                <a16:creationId xmlns="" xmlns:a16="http://schemas.microsoft.com/office/drawing/2014/main" id="{09E91D75-5DAA-443C-A664-E7D567C06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29696373"/>
              </p:ext>
            </p:extLst>
          </p:nvPr>
        </p:nvGraphicFramePr>
        <p:xfrm>
          <a:off x="7676675" y="1379814"/>
          <a:ext cx="1568913" cy="459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2" name="Graphique 131">
            <a:extLst>
              <a:ext uri="{FF2B5EF4-FFF2-40B4-BE49-F238E27FC236}">
                <a16:creationId xmlns="" xmlns:a16="http://schemas.microsoft.com/office/drawing/2014/main" id="{EBB2BAF3-A433-4DAD-8636-29E4A4E36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4897940"/>
              </p:ext>
            </p:extLst>
          </p:nvPr>
        </p:nvGraphicFramePr>
        <p:xfrm>
          <a:off x="8692727" y="1384850"/>
          <a:ext cx="1510652" cy="459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9" name="ZoneTexte 138">
            <a:extLst>
              <a:ext uri="{FF2B5EF4-FFF2-40B4-BE49-F238E27FC236}">
                <a16:creationId xmlns="" xmlns:a16="http://schemas.microsoft.com/office/drawing/2014/main" id="{B134FF2E-4BC4-4D49-8E26-EBC906072EF4}"/>
              </a:ext>
            </a:extLst>
          </p:cNvPr>
          <p:cNvSpPr txBox="1"/>
          <p:nvPr/>
        </p:nvSpPr>
        <p:spPr>
          <a:xfrm>
            <a:off x="10275347" y="772296"/>
            <a:ext cx="1401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Sexe</a:t>
            </a:r>
          </a:p>
        </p:txBody>
      </p:sp>
      <p:graphicFrame>
        <p:nvGraphicFramePr>
          <p:cNvPr id="140" name="Graphique 139">
            <a:extLst>
              <a:ext uri="{FF2B5EF4-FFF2-40B4-BE49-F238E27FC236}">
                <a16:creationId xmlns="" xmlns:a16="http://schemas.microsoft.com/office/drawing/2014/main" id="{744A2A24-2F97-45F7-BA31-65940A541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95104130"/>
              </p:ext>
            </p:extLst>
          </p:nvPr>
        </p:nvGraphicFramePr>
        <p:xfrm>
          <a:off x="9483873" y="1354653"/>
          <a:ext cx="1724742" cy="475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1" name="Graphique 140">
            <a:extLst>
              <a:ext uri="{FF2B5EF4-FFF2-40B4-BE49-F238E27FC236}">
                <a16:creationId xmlns="" xmlns:a16="http://schemas.microsoft.com/office/drawing/2014/main" id="{80BDA7B3-F54F-4589-843E-D689CEC56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94897574"/>
              </p:ext>
            </p:extLst>
          </p:nvPr>
        </p:nvGraphicFramePr>
        <p:xfrm>
          <a:off x="11046428" y="1361125"/>
          <a:ext cx="1602999" cy="449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56" name="Connecteur droit 155">
            <a:extLst>
              <a:ext uri="{FF2B5EF4-FFF2-40B4-BE49-F238E27FC236}">
                <a16:creationId xmlns="" xmlns:a16="http://schemas.microsoft.com/office/drawing/2014/main" id="{9182735E-3293-4376-8A0C-9BF00780CE8F}"/>
              </a:ext>
            </a:extLst>
          </p:cNvPr>
          <p:cNvCxnSpPr>
            <a:cxnSpLocks/>
          </p:cNvCxnSpPr>
          <p:nvPr/>
        </p:nvCxnSpPr>
        <p:spPr>
          <a:xfrm>
            <a:off x="7658386" y="1004522"/>
            <a:ext cx="0" cy="4824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ZoneTexte 157">
            <a:extLst>
              <a:ext uri="{FF2B5EF4-FFF2-40B4-BE49-F238E27FC236}">
                <a16:creationId xmlns="" xmlns:a16="http://schemas.microsoft.com/office/drawing/2014/main" id="{93B7B33F-A1BB-4BE2-A6CF-0FF4227CF559}"/>
              </a:ext>
            </a:extLst>
          </p:cNvPr>
          <p:cNvSpPr txBox="1"/>
          <p:nvPr/>
        </p:nvSpPr>
        <p:spPr>
          <a:xfrm>
            <a:off x="186324" y="74409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Global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520F0141-EB22-4A3A-9B4B-C88714EC0B03}"/>
              </a:ext>
            </a:extLst>
          </p:cNvPr>
          <p:cNvSpPr/>
          <p:nvPr/>
        </p:nvSpPr>
        <p:spPr>
          <a:xfrm rot="7397687">
            <a:off x="2355547" y="1378745"/>
            <a:ext cx="608442" cy="693563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="" xmlns:a16="http://schemas.microsoft.com/office/drawing/2014/main" id="{2069DF29-5D70-47AE-9019-6C821591F98D}"/>
              </a:ext>
            </a:extLst>
          </p:cNvPr>
          <p:cNvSpPr/>
          <p:nvPr/>
        </p:nvSpPr>
        <p:spPr>
          <a:xfrm rot="3162111">
            <a:off x="6962286" y="1304754"/>
            <a:ext cx="594790" cy="810121"/>
          </a:xfrm>
          <a:prstGeom prst="ellipse">
            <a:avLst/>
          </a:prstGeom>
          <a:solidFill>
            <a:srgbClr val="F8CBAD">
              <a:alpha val="38000"/>
            </a:srgbClr>
          </a:solidFill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="" xmlns:a16="http://schemas.microsoft.com/office/drawing/2014/main" id="{74035848-9F2E-479C-A3BF-2D17E17DD814}"/>
              </a:ext>
            </a:extLst>
          </p:cNvPr>
          <p:cNvSpPr/>
          <p:nvPr/>
        </p:nvSpPr>
        <p:spPr>
          <a:xfrm rot="3641072">
            <a:off x="11267551" y="2211049"/>
            <a:ext cx="590620" cy="554547"/>
          </a:xfrm>
          <a:prstGeom prst="ellipse">
            <a:avLst/>
          </a:prstGeom>
          <a:solidFill>
            <a:srgbClr val="F8CBAD">
              <a:alpha val="38000"/>
            </a:srgbClr>
          </a:solidFill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Ellipse 63">
            <a:extLst>
              <a:ext uri="{FF2B5EF4-FFF2-40B4-BE49-F238E27FC236}">
                <a16:creationId xmlns="" xmlns:a16="http://schemas.microsoft.com/office/drawing/2014/main" id="{A94A9A24-6DD5-473D-8F4F-41DA7E68071B}"/>
              </a:ext>
            </a:extLst>
          </p:cNvPr>
          <p:cNvSpPr/>
          <p:nvPr/>
        </p:nvSpPr>
        <p:spPr>
          <a:xfrm rot="3162111">
            <a:off x="10455911" y="1440717"/>
            <a:ext cx="643642" cy="555136"/>
          </a:xfrm>
          <a:prstGeom prst="ellipse">
            <a:avLst/>
          </a:prstGeom>
          <a:solidFill>
            <a:srgbClr val="F8CBAD">
              <a:alpha val="38000"/>
            </a:srgbClr>
          </a:solidFill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12C67ECB-8ABE-4A78-B24D-33F5CC66AC9A}"/>
              </a:ext>
            </a:extLst>
          </p:cNvPr>
          <p:cNvSpPr/>
          <p:nvPr/>
        </p:nvSpPr>
        <p:spPr>
          <a:xfrm>
            <a:off x="924490" y="800909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="" xmlns:a16="http://schemas.microsoft.com/office/drawing/2014/main" id="{2A0F003C-C892-4B0C-A02C-71DA36FF5759}"/>
              </a:ext>
            </a:extLst>
          </p:cNvPr>
          <p:cNvCxnSpPr>
            <a:cxnSpLocks/>
          </p:cNvCxnSpPr>
          <p:nvPr/>
        </p:nvCxnSpPr>
        <p:spPr>
          <a:xfrm>
            <a:off x="10043368" y="1003625"/>
            <a:ext cx="0" cy="4824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F031C09C-9DED-478F-9C63-192E74E61B7B}"/>
              </a:ext>
            </a:extLst>
          </p:cNvPr>
          <p:cNvCxnSpPr>
            <a:cxnSpLocks/>
          </p:cNvCxnSpPr>
          <p:nvPr/>
        </p:nvCxnSpPr>
        <p:spPr>
          <a:xfrm>
            <a:off x="3028911" y="1035635"/>
            <a:ext cx="0" cy="4824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="" xmlns:a16="http://schemas.microsoft.com/office/drawing/2014/main" id="{FC30C6CD-1D7E-4F87-B657-A5625DB60014}"/>
              </a:ext>
            </a:extLst>
          </p:cNvPr>
          <p:cNvSpPr txBox="1"/>
          <p:nvPr/>
        </p:nvSpPr>
        <p:spPr>
          <a:xfrm>
            <a:off x="6322125" y="5901425"/>
            <a:ext cx="5196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25% </a:t>
            </a:r>
            <a:r>
              <a:rPr lang="fr-FR" sz="1400" b="1" dirty="0">
                <a:solidFill>
                  <a:srgbClr val="C26269"/>
                </a:solidFill>
                <a:latin typeface="Trebuchet MS" panose="020B0603020202020204" pitchFamily="34" charset="0"/>
              </a:rPr>
              <a:t> </a:t>
            </a:r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des interrogés s’informent sur les maladies et les médicaments par la recherche sur internet, cette proportion est plus élevée chez les femmes </a:t>
            </a:r>
            <a:r>
              <a:rPr lang="fr-FR" sz="14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(31%)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="" xmlns:a16="http://schemas.microsoft.com/office/drawing/2014/main" id="{B45929BE-A703-41C7-B645-E1717D397F2F}"/>
              </a:ext>
            </a:extLst>
          </p:cNvPr>
          <p:cNvSpPr/>
          <p:nvPr/>
        </p:nvSpPr>
        <p:spPr>
          <a:xfrm rot="7397687">
            <a:off x="1942592" y="2171359"/>
            <a:ext cx="581947" cy="740158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00597" y="611419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29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3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8"/>
          <p:cNvSpPr/>
          <p:nvPr/>
        </p:nvSpPr>
        <p:spPr>
          <a:xfrm>
            <a:off x="3573193" y="-3628"/>
            <a:ext cx="8647063" cy="687251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25" name="Picture 2" descr="Immar research &amp; consulting">
            <a:extLst>
              <a:ext uri="{FF2B5EF4-FFF2-40B4-BE49-F238E27FC236}">
                <a16:creationId xmlns="" xmlns:a16="http://schemas.microsoft.com/office/drawing/2014/main" id="{D4EFF8C6-C522-4B1F-9736-3AA2F4493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70493" b="51834"/>
          <a:stretch/>
        </p:blipFill>
        <p:spPr bwMode="auto">
          <a:xfrm rot="16984346">
            <a:off x="5532645" y="94112"/>
            <a:ext cx="5864077" cy="688914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A646ED8-4BF1-4149-A7A2-E4BCE75DD816}"/>
              </a:ext>
            </a:extLst>
          </p:cNvPr>
          <p:cNvSpPr/>
          <p:nvPr/>
        </p:nvSpPr>
        <p:spPr>
          <a:xfrm>
            <a:off x="-42204" y="1034542"/>
            <a:ext cx="4670475" cy="769441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>
              <a:tabLst>
                <a:tab pos="807978" algn="l"/>
              </a:tabLst>
            </a:pPr>
            <a:r>
              <a:rPr lang="en-US" sz="4400" b="1" dirty="0">
                <a:latin typeface="Trebuchet MS" panose="020B0603020202020204" pitchFamily="34" charset="0"/>
              </a:rPr>
              <a:t>MÉTHODOLOGIE</a:t>
            </a:r>
          </a:p>
        </p:txBody>
      </p:sp>
      <p:pic>
        <p:nvPicPr>
          <p:cNvPr id="2050" name="Picture 2" descr="Image associée">
            <a:extLst>
              <a:ext uri="{FF2B5EF4-FFF2-40B4-BE49-F238E27FC236}">
                <a16:creationId xmlns="" xmlns:a16="http://schemas.microsoft.com/office/drawing/2014/main" id="{CD1FF824-8750-4520-89AA-E59C0F266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64" t="5503" r="34111" b="19594"/>
          <a:stretch/>
        </p:blipFill>
        <p:spPr bwMode="auto">
          <a:xfrm>
            <a:off x="5734275" y="814416"/>
            <a:ext cx="3409645" cy="52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85590E0A-3149-49A0-836F-C87A8A656F34}"/>
              </a:ext>
            </a:extLst>
          </p:cNvPr>
          <p:cNvSpPr txBox="1"/>
          <p:nvPr/>
        </p:nvSpPr>
        <p:spPr>
          <a:xfrm>
            <a:off x="5669199" y="2185139"/>
            <a:ext cx="18677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Algériens âgés de 18 ans et plus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758A3833-1D31-4E1E-97C5-BE2C6F534A94}"/>
              </a:ext>
            </a:extLst>
          </p:cNvPr>
          <p:cNvSpPr txBox="1"/>
          <p:nvPr/>
        </p:nvSpPr>
        <p:spPr>
          <a:xfrm>
            <a:off x="7644814" y="3063743"/>
            <a:ext cx="34286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Les enquêtes ont été réalisées par téléphone (CATI*)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F769A442-8607-4830-8521-7FF32F5AA68B}"/>
              </a:ext>
            </a:extLst>
          </p:cNvPr>
          <p:cNvSpPr txBox="1"/>
          <p:nvPr/>
        </p:nvSpPr>
        <p:spPr>
          <a:xfrm>
            <a:off x="3119681" y="4077337"/>
            <a:ext cx="43328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Le terrain s’est déroulé entre le 15 février et  le 04 mars 2018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="" xmlns:a16="http://schemas.microsoft.com/office/drawing/2014/main" id="{EA009B35-6E5A-43C6-9F00-157E0DF1368E}"/>
              </a:ext>
            </a:extLst>
          </p:cNvPr>
          <p:cNvSpPr/>
          <p:nvPr/>
        </p:nvSpPr>
        <p:spPr>
          <a:xfrm>
            <a:off x="6248246" y="1019069"/>
            <a:ext cx="1277116" cy="8276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="" xmlns:a16="http://schemas.microsoft.com/office/drawing/2014/main" id="{7277C37A-BFAE-445F-B6DA-2D09C4D437FF}"/>
              </a:ext>
            </a:extLst>
          </p:cNvPr>
          <p:cNvSpPr/>
          <p:nvPr/>
        </p:nvSpPr>
        <p:spPr>
          <a:xfrm>
            <a:off x="6170229" y="3042098"/>
            <a:ext cx="1277116" cy="745059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="" xmlns:a16="http://schemas.microsoft.com/office/drawing/2014/main" id="{E5B30F9E-5AF2-4FB1-9974-47AABA5549A1}"/>
              </a:ext>
            </a:extLst>
          </p:cNvPr>
          <p:cNvSpPr/>
          <p:nvPr/>
        </p:nvSpPr>
        <p:spPr>
          <a:xfrm>
            <a:off x="7387040" y="2023610"/>
            <a:ext cx="1277116" cy="78642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="" xmlns:a16="http://schemas.microsoft.com/office/drawing/2014/main" id="{709CBB42-6DEF-4596-9031-C09E1E4FE0EB}"/>
              </a:ext>
            </a:extLst>
          </p:cNvPr>
          <p:cNvSpPr/>
          <p:nvPr/>
        </p:nvSpPr>
        <p:spPr>
          <a:xfrm>
            <a:off x="7345261" y="4008115"/>
            <a:ext cx="1277116" cy="8276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="" xmlns:a16="http://schemas.microsoft.com/office/drawing/2014/main" id="{637E8D83-33ED-4585-80A6-79F2F88411C6}"/>
              </a:ext>
            </a:extLst>
          </p:cNvPr>
          <p:cNvSpPr/>
          <p:nvPr/>
        </p:nvSpPr>
        <p:spPr>
          <a:xfrm>
            <a:off x="6228816" y="4989454"/>
            <a:ext cx="1277116" cy="82760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="" xmlns:a16="http://schemas.microsoft.com/office/drawing/2014/main" id="{A60FE68A-8C2A-4FBC-AFA9-296954264E4E}"/>
              </a:ext>
            </a:extLst>
          </p:cNvPr>
          <p:cNvSpPr/>
          <p:nvPr/>
        </p:nvSpPr>
        <p:spPr>
          <a:xfrm>
            <a:off x="8385845" y="4896563"/>
            <a:ext cx="1277116" cy="7797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4" name="Picture 6" descr="Résultat de recherche d'images pour &quot;centre d appel&quot;">
            <a:extLst>
              <a:ext uri="{FF2B5EF4-FFF2-40B4-BE49-F238E27FC236}">
                <a16:creationId xmlns="" xmlns:a16="http://schemas.microsoft.com/office/drawing/2014/main" id="{0C2B31ED-9E68-401B-9766-050B3AFA0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370" y="2924163"/>
            <a:ext cx="1430891" cy="9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date&quot;">
            <a:extLst>
              <a:ext uri="{FF2B5EF4-FFF2-40B4-BE49-F238E27FC236}">
                <a16:creationId xmlns="" xmlns:a16="http://schemas.microsoft.com/office/drawing/2014/main" id="{B4349F10-3D9F-44A2-9851-3C79706BC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762"/>
          <a:stretch/>
        </p:blipFill>
        <p:spPr bwMode="auto">
          <a:xfrm>
            <a:off x="7453455" y="4040897"/>
            <a:ext cx="1060728" cy="67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F77339E5-A591-4930-9806-F0C7403E6604}"/>
              </a:ext>
            </a:extLst>
          </p:cNvPr>
          <p:cNvSpPr txBox="1"/>
          <p:nvPr/>
        </p:nvSpPr>
        <p:spPr>
          <a:xfrm>
            <a:off x="7381882" y="5055788"/>
            <a:ext cx="35829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La durée moyenne de l’entretien téléphonique est de 18 minutes</a:t>
            </a:r>
          </a:p>
        </p:txBody>
      </p:sp>
      <p:pic>
        <p:nvPicPr>
          <p:cNvPr id="28" name="Picture 4" descr="Résultat de recherche d'images pour &quot;Cible icône&quot;">
            <a:extLst>
              <a:ext uri="{FF2B5EF4-FFF2-40B4-BE49-F238E27FC236}">
                <a16:creationId xmlns="" xmlns:a16="http://schemas.microsoft.com/office/drawing/2014/main" id="{42976723-837B-4C75-B460-F573EA24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127" y="2050962"/>
            <a:ext cx="854708" cy="7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FC0F1A09-5DB4-4169-96FD-286BE8B0ADEF}"/>
              </a:ext>
            </a:extLst>
          </p:cNvPr>
          <p:cNvSpPr txBox="1"/>
          <p:nvPr/>
        </p:nvSpPr>
        <p:spPr>
          <a:xfrm>
            <a:off x="7461463" y="1231529"/>
            <a:ext cx="18428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2603 interviewés </a:t>
            </a:r>
          </a:p>
        </p:txBody>
      </p:sp>
      <p:pic>
        <p:nvPicPr>
          <p:cNvPr id="2062" name="Picture 14" descr="Résultat de recherche d'images pour &quot;temps icone&quot;">
            <a:extLst>
              <a:ext uri="{FF2B5EF4-FFF2-40B4-BE49-F238E27FC236}">
                <a16:creationId xmlns="" xmlns:a16="http://schemas.microsoft.com/office/drawing/2014/main" id="{91A97F96-3C8F-480A-BC7A-754A305C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125" y="4766108"/>
            <a:ext cx="1342239" cy="12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4870F58-D34A-4C9E-BDAC-AA2479FAB765}"/>
              </a:ext>
            </a:extLst>
          </p:cNvPr>
          <p:cNvSpPr/>
          <p:nvPr/>
        </p:nvSpPr>
        <p:spPr>
          <a:xfrm>
            <a:off x="7075668" y="6319841"/>
            <a:ext cx="1684336" cy="38814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="" xmlns:a16="http://schemas.microsoft.com/office/drawing/2014/main" id="{9853F0B6-AD0E-4101-B029-A4D8DD927FB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8913" y="990244"/>
            <a:ext cx="859748" cy="859748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758A3833-1D31-4E1E-97C5-BE2C6F534A94}"/>
              </a:ext>
            </a:extLst>
          </p:cNvPr>
          <p:cNvSpPr txBox="1"/>
          <p:nvPr/>
        </p:nvSpPr>
        <p:spPr>
          <a:xfrm>
            <a:off x="2821978" y="6566624"/>
            <a:ext cx="79984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* CATI = Computer </a:t>
            </a:r>
            <a:r>
              <a:rPr lang="fr-FR" sz="1400" dirty="0" err="1"/>
              <a:t>Telephone</a:t>
            </a:r>
            <a:r>
              <a:rPr lang="fr-FR" sz="1400" dirty="0"/>
              <a:t> </a:t>
            </a:r>
            <a:r>
              <a:rPr lang="fr-FR" sz="1400" dirty="0" err="1"/>
              <a:t>Assisted</a:t>
            </a:r>
            <a:r>
              <a:rPr lang="fr-FR" sz="1400" dirty="0"/>
              <a:t> </a:t>
            </a:r>
            <a:r>
              <a:rPr lang="fr-FR" sz="1400" dirty="0" err="1"/>
              <a:t>Interviewing</a:t>
            </a:r>
            <a:r>
              <a:rPr lang="fr-FR" sz="1400" dirty="0"/>
              <a:t> : plateforme dédiée aux études par téléphone 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798834" y="6306670"/>
            <a:ext cx="345141" cy="28238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5611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5" y="38841"/>
            <a:ext cx="1239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400" dirty="0"/>
              <a:t>INFORMATIONS SUR LES MALADIES ET LES MÉDICAMENTS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5784052"/>
            <a:ext cx="676387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Q21M-Comment vous informez-vous sur les maladies en général et les médicaments en particulier  ?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="" xmlns:a16="http://schemas.microsoft.com/office/drawing/2014/main" id="{0374AB15-A2E7-4FC7-A4DF-E609E425BDC2}"/>
              </a:ext>
            </a:extLst>
          </p:cNvPr>
          <p:cNvSpPr txBox="1"/>
          <p:nvPr/>
        </p:nvSpPr>
        <p:spPr>
          <a:xfrm>
            <a:off x="3427523" y="560666"/>
            <a:ext cx="1900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99E43A78-70DD-432D-8EEC-3F1F32E2AE80}"/>
              </a:ext>
            </a:extLst>
          </p:cNvPr>
          <p:cNvSpPr/>
          <p:nvPr/>
        </p:nvSpPr>
        <p:spPr>
          <a:xfrm>
            <a:off x="1634614" y="947509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18-29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36A9E6F5-3166-40F3-89FF-22E9A13D24A3}"/>
              </a:ext>
            </a:extLst>
          </p:cNvPr>
          <p:cNvSpPr/>
          <p:nvPr/>
        </p:nvSpPr>
        <p:spPr>
          <a:xfrm flipH="1">
            <a:off x="2947756" y="947802"/>
            <a:ext cx="5693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30-39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FED63E29-763A-493D-A26C-BE7F75683261}"/>
              </a:ext>
            </a:extLst>
          </p:cNvPr>
          <p:cNvSpPr/>
          <p:nvPr/>
        </p:nvSpPr>
        <p:spPr>
          <a:xfrm>
            <a:off x="4092162" y="948753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40-49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65F486F2-27D9-4445-B949-9231BB880F12}"/>
              </a:ext>
            </a:extLst>
          </p:cNvPr>
          <p:cNvSpPr/>
          <p:nvPr/>
        </p:nvSpPr>
        <p:spPr>
          <a:xfrm>
            <a:off x="4986666" y="943909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50-59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C8502C7F-7B69-4B28-9E8A-A43CD15F5731}"/>
              </a:ext>
            </a:extLst>
          </p:cNvPr>
          <p:cNvSpPr/>
          <p:nvPr/>
        </p:nvSpPr>
        <p:spPr>
          <a:xfrm>
            <a:off x="5872208" y="965114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60et plus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33" name="Graphique 132">
            <a:extLst>
              <a:ext uri="{FF2B5EF4-FFF2-40B4-BE49-F238E27FC236}">
                <a16:creationId xmlns="" xmlns:a16="http://schemas.microsoft.com/office/drawing/2014/main" id="{9458C276-D56E-482F-9BF8-C5E276218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63341809"/>
              </p:ext>
            </p:extLst>
          </p:nvPr>
        </p:nvGraphicFramePr>
        <p:xfrm>
          <a:off x="-2" y="1218658"/>
          <a:ext cx="2981025" cy="4269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4" name="Graphique 133">
            <a:extLst>
              <a:ext uri="{FF2B5EF4-FFF2-40B4-BE49-F238E27FC236}">
                <a16:creationId xmlns="" xmlns:a16="http://schemas.microsoft.com/office/drawing/2014/main" id="{E6C5C2B7-D3AC-4AEA-88BF-9D5D81FD7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17296179"/>
              </p:ext>
            </p:extLst>
          </p:nvPr>
        </p:nvGraphicFramePr>
        <p:xfrm>
          <a:off x="2800304" y="1250269"/>
          <a:ext cx="1583854" cy="418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5" name="Graphique 134">
            <a:extLst>
              <a:ext uri="{FF2B5EF4-FFF2-40B4-BE49-F238E27FC236}">
                <a16:creationId xmlns="" xmlns:a16="http://schemas.microsoft.com/office/drawing/2014/main" id="{1B4DFC65-049F-4CE9-AF57-0979338D1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97604734"/>
              </p:ext>
            </p:extLst>
          </p:nvPr>
        </p:nvGraphicFramePr>
        <p:xfrm>
          <a:off x="3846389" y="1259247"/>
          <a:ext cx="1583854" cy="418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6" name="Graphique 135">
            <a:extLst>
              <a:ext uri="{FF2B5EF4-FFF2-40B4-BE49-F238E27FC236}">
                <a16:creationId xmlns="" xmlns:a16="http://schemas.microsoft.com/office/drawing/2014/main" id="{28C515CA-A80A-4461-8493-93FD3C754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3597203"/>
              </p:ext>
            </p:extLst>
          </p:nvPr>
        </p:nvGraphicFramePr>
        <p:xfrm>
          <a:off x="4743174" y="1264283"/>
          <a:ext cx="1670792" cy="418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7" name="Graphique 136">
            <a:extLst>
              <a:ext uri="{FF2B5EF4-FFF2-40B4-BE49-F238E27FC236}">
                <a16:creationId xmlns="" xmlns:a16="http://schemas.microsoft.com/office/drawing/2014/main" id="{FA574BEC-7C4D-4C82-ADEC-5B11CF1D1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64926211"/>
              </p:ext>
            </p:extLst>
          </p:nvPr>
        </p:nvGraphicFramePr>
        <p:xfrm>
          <a:off x="5861497" y="1273761"/>
          <a:ext cx="1534257" cy="418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2" name="ZoneTexte 141">
            <a:extLst>
              <a:ext uri="{FF2B5EF4-FFF2-40B4-BE49-F238E27FC236}">
                <a16:creationId xmlns="" xmlns:a16="http://schemas.microsoft.com/office/drawing/2014/main" id="{3699CD66-5797-439B-9E01-77B06813CFEC}"/>
              </a:ext>
            </a:extLst>
          </p:cNvPr>
          <p:cNvSpPr txBox="1"/>
          <p:nvPr/>
        </p:nvSpPr>
        <p:spPr>
          <a:xfrm>
            <a:off x="8811913" y="575180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143" name="Graphique 142">
            <a:extLst>
              <a:ext uri="{FF2B5EF4-FFF2-40B4-BE49-F238E27FC236}">
                <a16:creationId xmlns="" xmlns:a16="http://schemas.microsoft.com/office/drawing/2014/main" id="{A297BC7F-3A41-4670-B982-E27CCE0BD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55805798"/>
              </p:ext>
            </p:extLst>
          </p:nvPr>
        </p:nvGraphicFramePr>
        <p:xfrm>
          <a:off x="6919809" y="1296330"/>
          <a:ext cx="1562614" cy="421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4" name="Graphique 143">
            <a:extLst>
              <a:ext uri="{FF2B5EF4-FFF2-40B4-BE49-F238E27FC236}">
                <a16:creationId xmlns="" xmlns:a16="http://schemas.microsoft.com/office/drawing/2014/main" id="{A0558C8F-FDFE-405D-9214-32B00A72A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24736826"/>
              </p:ext>
            </p:extLst>
          </p:nvPr>
        </p:nvGraphicFramePr>
        <p:xfrm>
          <a:off x="7829710" y="1292313"/>
          <a:ext cx="1629537" cy="421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5" name="Graphique 144">
            <a:extLst>
              <a:ext uri="{FF2B5EF4-FFF2-40B4-BE49-F238E27FC236}">
                <a16:creationId xmlns="" xmlns:a16="http://schemas.microsoft.com/office/drawing/2014/main" id="{F5ACC6AC-B511-4E5D-B508-7D365FA62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97118657"/>
              </p:ext>
            </p:extLst>
          </p:nvPr>
        </p:nvGraphicFramePr>
        <p:xfrm>
          <a:off x="8804384" y="1282584"/>
          <a:ext cx="1593710" cy="421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6" name="Graphique 145">
            <a:extLst>
              <a:ext uri="{FF2B5EF4-FFF2-40B4-BE49-F238E27FC236}">
                <a16:creationId xmlns="" xmlns:a16="http://schemas.microsoft.com/office/drawing/2014/main" id="{42C5B5DD-895B-455E-A6B5-E302279CE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22367413"/>
              </p:ext>
            </p:extLst>
          </p:nvPr>
        </p:nvGraphicFramePr>
        <p:xfrm>
          <a:off x="9891053" y="1262534"/>
          <a:ext cx="1559836" cy="421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7" name="Graphique 146">
            <a:extLst>
              <a:ext uri="{FF2B5EF4-FFF2-40B4-BE49-F238E27FC236}">
                <a16:creationId xmlns="" xmlns:a16="http://schemas.microsoft.com/office/drawing/2014/main" id="{07529D20-2C06-4A1C-9CE3-09BD9BA06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60531032"/>
              </p:ext>
            </p:extLst>
          </p:nvPr>
        </p:nvGraphicFramePr>
        <p:xfrm>
          <a:off x="10919214" y="1282743"/>
          <a:ext cx="1510652" cy="421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90B0AA92-1AFD-477F-81A8-3A1CEDFF5ECA}"/>
              </a:ext>
            </a:extLst>
          </p:cNvPr>
          <p:cNvSpPr/>
          <p:nvPr/>
        </p:nvSpPr>
        <p:spPr>
          <a:xfrm>
            <a:off x="6964343" y="957048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F3A8115A-ABFE-4595-BD0F-AF473EF4CE2E}"/>
              </a:ext>
            </a:extLst>
          </p:cNvPr>
          <p:cNvSpPr/>
          <p:nvPr/>
        </p:nvSpPr>
        <p:spPr>
          <a:xfrm>
            <a:off x="8054078" y="960815"/>
            <a:ext cx="795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B9F87817-398A-4DD6-AC81-8164420A9A12}"/>
              </a:ext>
            </a:extLst>
          </p:cNvPr>
          <p:cNvSpPr/>
          <p:nvPr/>
        </p:nvSpPr>
        <p:spPr>
          <a:xfrm>
            <a:off x="9063524" y="961693"/>
            <a:ext cx="6110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="" xmlns:a16="http://schemas.microsoft.com/office/drawing/2014/main" id="{FD03535C-661C-4DB8-B996-6AAB4C452351}"/>
              </a:ext>
            </a:extLst>
          </p:cNvPr>
          <p:cNvSpPr/>
          <p:nvPr/>
        </p:nvSpPr>
        <p:spPr>
          <a:xfrm>
            <a:off x="10043367" y="946301"/>
            <a:ext cx="9156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="" xmlns:a16="http://schemas.microsoft.com/office/drawing/2014/main" id="{5C70A187-4E15-4AB2-A3F2-C3994B3D4815}"/>
              </a:ext>
            </a:extLst>
          </p:cNvPr>
          <p:cNvSpPr/>
          <p:nvPr/>
        </p:nvSpPr>
        <p:spPr>
          <a:xfrm>
            <a:off x="11135215" y="943909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="" xmlns:a16="http://schemas.microsoft.com/office/drawing/2014/main" id="{B2B26DDF-3B7B-49F2-9512-FB0CF10E2C3A}"/>
              </a:ext>
            </a:extLst>
          </p:cNvPr>
          <p:cNvSpPr/>
          <p:nvPr/>
        </p:nvSpPr>
        <p:spPr>
          <a:xfrm rot="3162111">
            <a:off x="11367667" y="2071126"/>
            <a:ext cx="668459" cy="555136"/>
          </a:xfrm>
          <a:prstGeom prst="ellipse">
            <a:avLst/>
          </a:prstGeom>
          <a:solidFill>
            <a:srgbClr val="F8CBAD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0" name="Connecteur droit 69">
            <a:extLst>
              <a:ext uri="{FF2B5EF4-FFF2-40B4-BE49-F238E27FC236}">
                <a16:creationId xmlns="" xmlns:a16="http://schemas.microsoft.com/office/drawing/2014/main" id="{1C718A9D-79A4-4F1B-86E4-71DCAC0B9D4E}"/>
              </a:ext>
            </a:extLst>
          </p:cNvPr>
          <p:cNvCxnSpPr>
            <a:cxnSpLocks/>
          </p:cNvCxnSpPr>
          <p:nvPr/>
        </p:nvCxnSpPr>
        <p:spPr>
          <a:xfrm>
            <a:off x="6846369" y="950019"/>
            <a:ext cx="0" cy="454572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="" xmlns:a16="http://schemas.microsoft.com/office/drawing/2014/main" id="{FC30C6CD-1D7E-4F87-B657-A5625DB60014}"/>
              </a:ext>
            </a:extLst>
          </p:cNvPr>
          <p:cNvSpPr txBox="1"/>
          <p:nvPr/>
        </p:nvSpPr>
        <p:spPr>
          <a:xfrm>
            <a:off x="6884894" y="5713899"/>
            <a:ext cx="5051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La population de niveau d’instruction supérieur s’informe plus sur les maladies et les médicaments par la recherche sur internet </a:t>
            </a:r>
            <a:r>
              <a:rPr lang="fr-FR" sz="14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(51%)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00597" y="611419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30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7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IMPORTANCE DE L’EMBALLAGE DES MÉDICAMENTS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6010075"/>
            <a:ext cx="501010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Q22M-Accordez-vous de l'importance à l'emballage des médicaments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50CA3F7-FA2D-4B33-A034-DF1ED1B868F6}"/>
              </a:ext>
            </a:extLst>
          </p:cNvPr>
          <p:cNvSpPr/>
          <p:nvPr/>
        </p:nvSpPr>
        <p:spPr>
          <a:xfrm>
            <a:off x="30130" y="3782064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B4CFF115-1812-46A8-832D-E91ACCED6CCC}"/>
              </a:ext>
            </a:extLst>
          </p:cNvPr>
          <p:cNvCxnSpPr>
            <a:cxnSpLocks/>
          </p:cNvCxnSpPr>
          <p:nvPr/>
        </p:nvCxnSpPr>
        <p:spPr>
          <a:xfrm flipH="1">
            <a:off x="2465821" y="764085"/>
            <a:ext cx="0" cy="302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96985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cxnSp>
        <p:nvCxnSpPr>
          <p:cNvPr id="148" name="Connecteur droit 147">
            <a:extLst>
              <a:ext uri="{FF2B5EF4-FFF2-40B4-BE49-F238E27FC236}">
                <a16:creationId xmlns="" xmlns:a16="http://schemas.microsoft.com/office/drawing/2014/main" id="{C1532167-A392-4DE9-B89D-692715E5D636}"/>
              </a:ext>
            </a:extLst>
          </p:cNvPr>
          <p:cNvCxnSpPr>
            <a:cxnSpLocks/>
          </p:cNvCxnSpPr>
          <p:nvPr/>
        </p:nvCxnSpPr>
        <p:spPr>
          <a:xfrm flipH="1">
            <a:off x="5546957" y="800419"/>
            <a:ext cx="0" cy="302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="" xmlns:a16="http://schemas.microsoft.com/office/drawing/2014/main" id="{B3D70516-C8F4-4284-86B0-D8BFA93CB288}"/>
              </a:ext>
            </a:extLst>
          </p:cNvPr>
          <p:cNvCxnSpPr>
            <a:cxnSpLocks/>
          </p:cNvCxnSpPr>
          <p:nvPr/>
        </p:nvCxnSpPr>
        <p:spPr>
          <a:xfrm flipH="1">
            <a:off x="10064179" y="773912"/>
            <a:ext cx="0" cy="302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ZoneTexte 152">
            <a:extLst>
              <a:ext uri="{FF2B5EF4-FFF2-40B4-BE49-F238E27FC236}">
                <a16:creationId xmlns="" xmlns:a16="http://schemas.microsoft.com/office/drawing/2014/main" id="{1CC52001-13A4-4CE3-81AB-E4F5FCF408C0}"/>
              </a:ext>
            </a:extLst>
          </p:cNvPr>
          <p:cNvSpPr txBox="1"/>
          <p:nvPr/>
        </p:nvSpPr>
        <p:spPr>
          <a:xfrm>
            <a:off x="7359696" y="4140027"/>
            <a:ext cx="2515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Par Niveau d’instruction</a:t>
            </a:r>
          </a:p>
        </p:txBody>
      </p:sp>
      <p:graphicFrame>
        <p:nvGraphicFramePr>
          <p:cNvPr id="52" name="Graphique 51">
            <a:extLst>
              <a:ext uri="{FF2B5EF4-FFF2-40B4-BE49-F238E27FC236}">
                <a16:creationId xmlns="" xmlns:a16="http://schemas.microsoft.com/office/drawing/2014/main" id="{43A81FD8-74B3-4EB1-A2AD-5A55BCBC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22330835"/>
              </p:ext>
            </p:extLst>
          </p:nvPr>
        </p:nvGraphicFramePr>
        <p:xfrm>
          <a:off x="24530" y="1271574"/>
          <a:ext cx="2395449" cy="226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E5BF9A45-C449-49DD-A2E8-D37964DC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8397401" y="2417230"/>
            <a:ext cx="810867" cy="80326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0E10F5C5-7AF2-4F13-B794-D4C57A92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8449168" y="1291010"/>
            <a:ext cx="707937" cy="711949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DF08A3C5-7A27-48C0-B8D5-D33C00758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5958551" y="2284776"/>
            <a:ext cx="877825" cy="108722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F34DC42-72D4-41BA-AE50-EBC487B89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5949071" y="1141717"/>
            <a:ext cx="899915" cy="1104803"/>
          </a:xfrm>
          <a:prstGeom prst="rect">
            <a:avLst/>
          </a:prstGeom>
        </p:spPr>
      </p:pic>
      <p:grpSp>
        <p:nvGrpSpPr>
          <p:cNvPr id="57" name="Groupe 56">
            <a:extLst>
              <a:ext uri="{FF2B5EF4-FFF2-40B4-BE49-F238E27FC236}">
                <a16:creationId xmlns="" xmlns:a16="http://schemas.microsoft.com/office/drawing/2014/main" id="{185300CE-938C-468D-A51B-BE19EBE573C7}"/>
              </a:ext>
            </a:extLst>
          </p:cNvPr>
          <p:cNvGrpSpPr/>
          <p:nvPr/>
        </p:nvGrpSpPr>
        <p:grpSpPr>
          <a:xfrm>
            <a:off x="2449006" y="1155463"/>
            <a:ext cx="2982799" cy="2700000"/>
            <a:chOff x="-603976" y="728642"/>
            <a:chExt cx="4484635" cy="1511460"/>
          </a:xfrm>
        </p:grpSpPr>
        <p:pic>
          <p:nvPicPr>
            <p:cNvPr id="60" name="Picture 2" descr="Résultat de recherche d'images pour &quot;Région icône&quot;">
              <a:extLst>
                <a:ext uri="{FF2B5EF4-FFF2-40B4-BE49-F238E27FC236}">
                  <a16:creationId xmlns="" xmlns:a16="http://schemas.microsoft.com/office/drawing/2014/main" id="{A9951061-0CF7-42B4-B649-0DD5E8E1BF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042"/>
            <a:stretch/>
          </p:blipFill>
          <p:spPr bwMode="auto">
            <a:xfrm>
              <a:off x="313337" y="728642"/>
              <a:ext cx="2964307" cy="151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0536E469-C5C3-4E61-A442-4B205D3B7599}"/>
                </a:ext>
              </a:extLst>
            </p:cNvPr>
            <p:cNvSpPr/>
            <p:nvPr/>
          </p:nvSpPr>
          <p:spPr>
            <a:xfrm>
              <a:off x="2296090" y="1322088"/>
              <a:ext cx="1441731" cy="206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Est : 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64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2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5DCA0CE0-2A53-4680-BC31-5E092CF426C7}"/>
                </a:ext>
              </a:extLst>
            </p:cNvPr>
            <p:cNvSpPr/>
            <p:nvPr/>
          </p:nvSpPr>
          <p:spPr>
            <a:xfrm>
              <a:off x="-603976" y="1898819"/>
              <a:ext cx="2203327" cy="206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Ouest : 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62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2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1886D132-20F4-42DC-9E6F-1AFA0E39D92A}"/>
                </a:ext>
              </a:extLst>
            </p:cNvPr>
            <p:cNvSpPr/>
            <p:nvPr/>
          </p:nvSpPr>
          <p:spPr>
            <a:xfrm>
              <a:off x="2016109" y="1906558"/>
              <a:ext cx="1864550" cy="257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Est : 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63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2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C6D78168-8FC1-4E13-A890-AC29E0861AA5}"/>
              </a:ext>
            </a:extLst>
          </p:cNvPr>
          <p:cNvSpPr txBox="1"/>
          <p:nvPr/>
        </p:nvSpPr>
        <p:spPr>
          <a:xfrm>
            <a:off x="7056996" y="1406899"/>
            <a:ext cx="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65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="" xmlns:a16="http://schemas.microsoft.com/office/drawing/2014/main" id="{44426774-C55D-4539-BD8C-68122D5A0403}"/>
              </a:ext>
            </a:extLst>
          </p:cNvPr>
          <p:cNvSpPr txBox="1"/>
          <p:nvPr/>
        </p:nvSpPr>
        <p:spPr>
          <a:xfrm>
            <a:off x="3602871" y="801130"/>
            <a:ext cx="107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206AFC11-D268-4041-8943-68E909556696}"/>
              </a:ext>
            </a:extLst>
          </p:cNvPr>
          <p:cNvSpPr txBox="1"/>
          <p:nvPr/>
        </p:nvSpPr>
        <p:spPr>
          <a:xfrm>
            <a:off x="5929476" y="811469"/>
            <a:ext cx="2140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466E2796-2358-4184-BBFF-7D632BB40E71}"/>
              </a:ext>
            </a:extLst>
          </p:cNvPr>
          <p:cNvSpPr txBox="1"/>
          <p:nvPr/>
        </p:nvSpPr>
        <p:spPr>
          <a:xfrm>
            <a:off x="8665423" y="801129"/>
            <a:ext cx="905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85" name="Triangle isocèle 84">
            <a:extLst>
              <a:ext uri="{FF2B5EF4-FFF2-40B4-BE49-F238E27FC236}">
                <a16:creationId xmlns="" xmlns:a16="http://schemas.microsoft.com/office/drawing/2014/main" id="{CCF57C98-FB36-440A-AB8D-620114D3D823}"/>
              </a:ext>
            </a:extLst>
          </p:cNvPr>
          <p:cNvSpPr/>
          <p:nvPr/>
        </p:nvSpPr>
        <p:spPr>
          <a:xfrm>
            <a:off x="10360466" y="1556633"/>
            <a:ext cx="1684607" cy="1765295"/>
          </a:xfrm>
          <a:prstGeom prst="triangle">
            <a:avLst>
              <a:gd name="adj" fmla="val 50000"/>
            </a:avLst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="" xmlns:a16="http://schemas.microsoft.com/office/drawing/2014/main" id="{F9CB14FB-CCC7-49B7-8F71-A303665B7718}"/>
              </a:ext>
            </a:extLst>
          </p:cNvPr>
          <p:cNvSpPr/>
          <p:nvPr/>
        </p:nvSpPr>
        <p:spPr>
          <a:xfrm>
            <a:off x="10275293" y="1787772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="" xmlns:a16="http://schemas.microsoft.com/office/drawing/2014/main" id="{FFA6F732-BA5E-4DA5-93AD-D825B5BC44F4}"/>
              </a:ext>
            </a:extLst>
          </p:cNvPr>
          <p:cNvSpPr/>
          <p:nvPr/>
        </p:nvSpPr>
        <p:spPr>
          <a:xfrm>
            <a:off x="10275292" y="2115139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="" xmlns:a16="http://schemas.microsoft.com/office/drawing/2014/main" id="{54E46F10-9C36-4C18-BBAE-4578D042B89D}"/>
              </a:ext>
            </a:extLst>
          </p:cNvPr>
          <p:cNvSpPr/>
          <p:nvPr/>
        </p:nvSpPr>
        <p:spPr>
          <a:xfrm>
            <a:off x="10275292" y="2455780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="" xmlns:a16="http://schemas.microsoft.com/office/drawing/2014/main" id="{3C8F50AC-0E9C-4524-BF56-AFA704236F22}"/>
              </a:ext>
            </a:extLst>
          </p:cNvPr>
          <p:cNvSpPr/>
          <p:nvPr/>
        </p:nvSpPr>
        <p:spPr>
          <a:xfrm>
            <a:off x="10289805" y="2772968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="" xmlns:a16="http://schemas.microsoft.com/office/drawing/2014/main" id="{CADD1C0A-9487-4A21-9F12-333C5F4C849C}"/>
              </a:ext>
            </a:extLst>
          </p:cNvPr>
          <p:cNvSpPr/>
          <p:nvPr/>
        </p:nvSpPr>
        <p:spPr>
          <a:xfrm>
            <a:off x="10289805" y="3078294"/>
            <a:ext cx="1092884" cy="2088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A3449955-A81C-4DEF-A7CC-541451C4530E}"/>
              </a:ext>
            </a:extLst>
          </p:cNvPr>
          <p:cNvSpPr txBox="1"/>
          <p:nvPr/>
        </p:nvSpPr>
        <p:spPr>
          <a:xfrm>
            <a:off x="11420595" y="1690528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64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0394D22E-B65B-4730-9B57-3911F004D97F}"/>
              </a:ext>
            </a:extLst>
          </p:cNvPr>
          <p:cNvSpPr txBox="1"/>
          <p:nvPr/>
        </p:nvSpPr>
        <p:spPr>
          <a:xfrm>
            <a:off x="11412206" y="2015290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62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9D0B5FCC-F9E5-4ACF-8D22-68533ADDCE45}"/>
              </a:ext>
            </a:extLst>
          </p:cNvPr>
          <p:cNvSpPr txBox="1"/>
          <p:nvPr/>
        </p:nvSpPr>
        <p:spPr>
          <a:xfrm>
            <a:off x="11412206" y="2370960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67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A7B42E20-0F3B-45DD-9353-8E3717905BFA}"/>
              </a:ext>
            </a:extLst>
          </p:cNvPr>
          <p:cNvSpPr txBox="1"/>
          <p:nvPr/>
        </p:nvSpPr>
        <p:spPr>
          <a:xfrm>
            <a:off x="10284935" y="803847"/>
            <a:ext cx="168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="" xmlns:a16="http://schemas.microsoft.com/office/drawing/2014/main" id="{A9A3DB7F-8BF0-44CF-AF82-EF35A54074FB}"/>
              </a:ext>
            </a:extLst>
          </p:cNvPr>
          <p:cNvCxnSpPr>
            <a:cxnSpLocks/>
          </p:cNvCxnSpPr>
          <p:nvPr/>
        </p:nvCxnSpPr>
        <p:spPr>
          <a:xfrm flipH="1">
            <a:off x="8207670" y="800419"/>
            <a:ext cx="0" cy="302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A4D23889-B560-4E53-BB08-F380583CC926}"/>
              </a:ext>
            </a:extLst>
          </p:cNvPr>
          <p:cNvSpPr/>
          <p:nvPr/>
        </p:nvSpPr>
        <p:spPr>
          <a:xfrm>
            <a:off x="4939459" y="4742056"/>
            <a:ext cx="1455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6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27E51CAD-9A00-453F-A42F-CAED8EDA1373}"/>
              </a:ext>
            </a:extLst>
          </p:cNvPr>
          <p:cNvSpPr/>
          <p:nvPr/>
        </p:nvSpPr>
        <p:spPr>
          <a:xfrm>
            <a:off x="6812968" y="4745823"/>
            <a:ext cx="1069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6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A3DA0ED5-B2BB-449B-8289-B791146CA218}"/>
              </a:ext>
            </a:extLst>
          </p:cNvPr>
          <p:cNvSpPr/>
          <p:nvPr/>
        </p:nvSpPr>
        <p:spPr>
          <a:xfrm>
            <a:off x="8127207" y="4746701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6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0B84BD1E-AED5-4036-87C3-CCAE47795568}"/>
              </a:ext>
            </a:extLst>
          </p:cNvPr>
          <p:cNvSpPr/>
          <p:nvPr/>
        </p:nvSpPr>
        <p:spPr>
          <a:xfrm>
            <a:off x="9252201" y="4731309"/>
            <a:ext cx="1245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6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F62E5E54-0B90-4DDB-9A3C-8373393127F6}"/>
              </a:ext>
            </a:extLst>
          </p:cNvPr>
          <p:cNvSpPr/>
          <p:nvPr/>
        </p:nvSpPr>
        <p:spPr>
          <a:xfrm>
            <a:off x="10737362" y="4731308"/>
            <a:ext cx="1127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6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="" xmlns:a16="http://schemas.microsoft.com/office/drawing/2014/main" id="{6E7C5DB4-FCDE-4EED-84FA-FBF10A4B7D45}"/>
              </a:ext>
            </a:extLst>
          </p:cNvPr>
          <p:cNvSpPr txBox="1"/>
          <p:nvPr/>
        </p:nvSpPr>
        <p:spPr>
          <a:xfrm>
            <a:off x="8286115" y="5297210"/>
            <a:ext cx="67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67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="" xmlns:a16="http://schemas.microsoft.com/office/drawing/2014/main" id="{6F9501E8-1A83-4FC7-A4BC-77276689ECE4}"/>
              </a:ext>
            </a:extLst>
          </p:cNvPr>
          <p:cNvSpPr txBox="1"/>
          <p:nvPr/>
        </p:nvSpPr>
        <p:spPr>
          <a:xfrm>
            <a:off x="9685183" y="5306866"/>
            <a:ext cx="67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65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="" xmlns:a16="http://schemas.microsoft.com/office/drawing/2014/main" id="{7B890553-8BC6-4D99-84D5-242C4E1B7E16}"/>
              </a:ext>
            </a:extLst>
          </p:cNvPr>
          <p:cNvSpPr txBox="1"/>
          <p:nvPr/>
        </p:nvSpPr>
        <p:spPr>
          <a:xfrm>
            <a:off x="11093054" y="5316659"/>
            <a:ext cx="67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58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E52576B8-8400-41C3-A9AD-258856977E31}"/>
              </a:ext>
            </a:extLst>
          </p:cNvPr>
          <p:cNvSpPr/>
          <p:nvPr/>
        </p:nvSpPr>
        <p:spPr>
          <a:xfrm>
            <a:off x="5325782" y="5058595"/>
            <a:ext cx="2556709" cy="968572"/>
          </a:xfrm>
          <a:prstGeom prst="ellipse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86281467-0D34-4A97-8E59-DB6DC59C42F3}"/>
              </a:ext>
            </a:extLst>
          </p:cNvPr>
          <p:cNvSpPr txBox="1"/>
          <p:nvPr/>
        </p:nvSpPr>
        <p:spPr>
          <a:xfrm>
            <a:off x="5552539" y="5263193"/>
            <a:ext cx="67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68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A3C2B8CB-3C38-443C-9D8C-A7961E696CEC}"/>
              </a:ext>
            </a:extLst>
          </p:cNvPr>
          <p:cNvSpPr/>
          <p:nvPr/>
        </p:nvSpPr>
        <p:spPr>
          <a:xfrm>
            <a:off x="3060491" y="2025643"/>
            <a:ext cx="691194" cy="739245"/>
          </a:xfrm>
          <a:prstGeom prst="ellipse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A670DB2D-AE57-45CD-866C-AC7AC24D51C9}"/>
              </a:ext>
            </a:extLst>
          </p:cNvPr>
          <p:cNvSpPr/>
          <p:nvPr/>
        </p:nvSpPr>
        <p:spPr>
          <a:xfrm>
            <a:off x="3504386" y="1339772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: </a:t>
            </a:r>
            <a:r>
              <a:rPr lang="fr-FR" b="1" dirty="0">
                <a:solidFill>
                  <a:srgbClr val="BD392F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65</a:t>
            </a:r>
            <a:r>
              <a:rPr lang="fr-FR" sz="1600" b="1" dirty="0">
                <a:solidFill>
                  <a:srgbClr val="BD392F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%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98D66B67-E43E-4BDA-BC73-DDCA0919F73B}"/>
              </a:ext>
            </a:extLst>
          </p:cNvPr>
          <p:cNvSpPr txBox="1"/>
          <p:nvPr/>
        </p:nvSpPr>
        <p:spPr>
          <a:xfrm>
            <a:off x="7015876" y="2731879"/>
            <a:ext cx="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65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C67198F8-D0ED-4DBD-9225-199AA8D67C1F}"/>
              </a:ext>
            </a:extLst>
          </p:cNvPr>
          <p:cNvSpPr txBox="1"/>
          <p:nvPr/>
        </p:nvSpPr>
        <p:spPr>
          <a:xfrm>
            <a:off x="9323420" y="2709508"/>
            <a:ext cx="76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7DC4"/>
                </a:solidFill>
                <a:latin typeface="Agency FB" panose="020B0503020202020204" pitchFamily="34" charset="0"/>
              </a:rPr>
              <a:t>64</a:t>
            </a:r>
            <a:r>
              <a:rPr lang="fr-FR" sz="1100" b="1" dirty="0">
                <a:solidFill>
                  <a:srgbClr val="FF7DC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FF7DC4"/>
              </a:solidFill>
              <a:latin typeface="Agency FB" panose="020B0503020202020204" pitchFamily="34" charset="0"/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="" xmlns:a16="http://schemas.microsoft.com/office/drawing/2014/main" id="{8867DCD9-C5AC-413B-837C-DA162C5B2D0F}"/>
              </a:ext>
            </a:extLst>
          </p:cNvPr>
          <p:cNvSpPr/>
          <p:nvPr/>
        </p:nvSpPr>
        <p:spPr>
          <a:xfrm>
            <a:off x="11351750" y="2583494"/>
            <a:ext cx="527358" cy="494958"/>
          </a:xfrm>
          <a:prstGeom prst="ellipse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0" name="ZoneTexte 99">
            <a:extLst>
              <a:ext uri="{FF2B5EF4-FFF2-40B4-BE49-F238E27FC236}">
                <a16:creationId xmlns="" xmlns:a16="http://schemas.microsoft.com/office/drawing/2014/main" id="{2919A07D-97B2-4DC0-81B1-20ED47022F15}"/>
              </a:ext>
            </a:extLst>
          </p:cNvPr>
          <p:cNvSpPr txBox="1"/>
          <p:nvPr/>
        </p:nvSpPr>
        <p:spPr>
          <a:xfrm>
            <a:off x="11395389" y="3010845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65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A8FC93CB-D052-4684-A35F-0981F9CFE47F}"/>
              </a:ext>
            </a:extLst>
          </p:cNvPr>
          <p:cNvSpPr/>
          <p:nvPr/>
        </p:nvSpPr>
        <p:spPr>
          <a:xfrm>
            <a:off x="2500189" y="224681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: </a:t>
            </a:r>
            <a:r>
              <a:rPr lang="fr-FR" b="1" dirty="0">
                <a:solidFill>
                  <a:srgbClr val="BD392F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67</a:t>
            </a:r>
            <a:r>
              <a:rPr lang="fr-FR" sz="1600" b="1" dirty="0">
                <a:solidFill>
                  <a:srgbClr val="BD392F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%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93E04B74-E2F3-4CF0-A84F-8241A61EA4B8}"/>
              </a:ext>
            </a:extLst>
          </p:cNvPr>
          <p:cNvSpPr txBox="1"/>
          <p:nvPr/>
        </p:nvSpPr>
        <p:spPr>
          <a:xfrm>
            <a:off x="9300185" y="1462318"/>
            <a:ext cx="72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AABE4"/>
                </a:solidFill>
                <a:latin typeface="Agency FB" panose="020B0503020202020204" pitchFamily="34" charset="0"/>
              </a:rPr>
              <a:t>68</a:t>
            </a:r>
            <a:r>
              <a:rPr lang="fr-FR" sz="11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934AFD01-8076-4C92-BBC6-5A907E9A5C26}"/>
              </a:ext>
            </a:extLst>
          </p:cNvPr>
          <p:cNvSpPr txBox="1"/>
          <p:nvPr/>
        </p:nvSpPr>
        <p:spPr>
          <a:xfrm>
            <a:off x="11412206" y="2669208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69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="" xmlns:a16="http://schemas.microsoft.com/office/drawing/2014/main" id="{C7C27928-2F2B-43F8-AADF-C3FAB6A81328}"/>
              </a:ext>
            </a:extLst>
          </p:cNvPr>
          <p:cNvSpPr txBox="1"/>
          <p:nvPr/>
        </p:nvSpPr>
        <p:spPr>
          <a:xfrm>
            <a:off x="7075729" y="5277707"/>
            <a:ext cx="67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68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A06728AB-F59A-431D-9812-5034DBE14E03}"/>
              </a:ext>
            </a:extLst>
          </p:cNvPr>
          <p:cNvSpPr txBox="1"/>
          <p:nvPr/>
        </p:nvSpPr>
        <p:spPr>
          <a:xfrm>
            <a:off x="107211" y="4213846"/>
            <a:ext cx="42303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65% </a:t>
            </a:r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 la population trouvent que l’emballage des médicaments est un facteur de confiance. Toutefois, nous notons que les interrogés ayant un niveau d’instruction supérieur y accordent moins d’importance.</a:t>
            </a:r>
          </a:p>
        </p:txBody>
      </p:sp>
      <p:sp>
        <p:nvSpPr>
          <p:cNvPr id="73" name="Ellipse 72"/>
          <p:cNvSpPr/>
          <p:nvPr/>
        </p:nvSpPr>
        <p:spPr>
          <a:xfrm>
            <a:off x="9256057" y="1470211"/>
            <a:ext cx="578224" cy="48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76" name="Ellipse 7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27893" y="6073254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31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5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LECTURE DES NOTICES MÉDICALES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0" y="1143153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CB8446D7-0518-4A6C-9E6C-FACBA988C163}"/>
              </a:ext>
            </a:extLst>
          </p:cNvPr>
          <p:cNvCxnSpPr>
            <a:cxnSpLocks/>
          </p:cNvCxnSpPr>
          <p:nvPr/>
        </p:nvCxnSpPr>
        <p:spPr>
          <a:xfrm flipH="1">
            <a:off x="2577186" y="776846"/>
            <a:ext cx="0" cy="2952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0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4553029" y="730006"/>
            <a:ext cx="107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57BCA21-3F40-4CD7-847A-F45C62A5CBD4}"/>
              </a:ext>
            </a:extLst>
          </p:cNvPr>
          <p:cNvSpPr txBox="1"/>
          <p:nvPr/>
        </p:nvSpPr>
        <p:spPr>
          <a:xfrm>
            <a:off x="9258259" y="776846"/>
            <a:ext cx="2594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03489694"/>
              </p:ext>
            </p:extLst>
          </p:nvPr>
        </p:nvGraphicFramePr>
        <p:xfrm>
          <a:off x="-137359" y="1263557"/>
          <a:ext cx="2648547" cy="182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EA1EC173-19AF-45BA-A9A1-33ABEAA336F7}"/>
              </a:ext>
            </a:extLst>
          </p:cNvPr>
          <p:cNvSpPr/>
          <p:nvPr/>
        </p:nvSpPr>
        <p:spPr>
          <a:xfrm>
            <a:off x="2902673" y="1144406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BFC05AD-1576-4B99-9C3E-B6C7B51BD1BC}"/>
              </a:ext>
            </a:extLst>
          </p:cNvPr>
          <p:cNvSpPr/>
          <p:nvPr/>
        </p:nvSpPr>
        <p:spPr>
          <a:xfrm>
            <a:off x="4231182" y="1144406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40C01EB4-9EB9-4048-ACF1-0B978631C95E}"/>
              </a:ext>
            </a:extLst>
          </p:cNvPr>
          <p:cNvSpPr/>
          <p:nvPr/>
        </p:nvSpPr>
        <p:spPr>
          <a:xfrm>
            <a:off x="5569901" y="1144406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D317FBAF-C92D-41B7-8F3C-ADC6E3DC55E2}"/>
              </a:ext>
            </a:extLst>
          </p:cNvPr>
          <p:cNvSpPr/>
          <p:nvPr/>
        </p:nvSpPr>
        <p:spPr>
          <a:xfrm>
            <a:off x="6779633" y="1144590"/>
            <a:ext cx="705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B7642809-1F83-457D-816C-680FEDCB0CC7}"/>
              </a:ext>
            </a:extLst>
          </p:cNvPr>
          <p:cNvSpPr/>
          <p:nvPr/>
        </p:nvSpPr>
        <p:spPr>
          <a:xfrm>
            <a:off x="8060781" y="1116359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3B87D37E-81E6-4E71-9263-6DA4795F191A}"/>
              </a:ext>
            </a:extLst>
          </p:cNvPr>
          <p:cNvSpPr/>
          <p:nvPr/>
        </p:nvSpPr>
        <p:spPr>
          <a:xfrm>
            <a:off x="9377565" y="1110315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Urbain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BE09069-D324-4F04-BCC8-4120C86C11B0}"/>
              </a:ext>
            </a:extLst>
          </p:cNvPr>
          <p:cNvSpPr/>
          <p:nvPr/>
        </p:nvSpPr>
        <p:spPr>
          <a:xfrm>
            <a:off x="10791716" y="1110315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Rural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6028796"/>
            <a:ext cx="5679475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Q23M-Habituellement, lisez-vous les notices médicales  ?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="" xmlns:a16="http://schemas.microsoft.com/office/drawing/2014/main" id="{9F382891-D5A7-4852-BD7E-4FD88FBC8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598081" y="3295904"/>
            <a:ext cx="548750" cy="543606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="" xmlns:a16="http://schemas.microsoft.com/office/drawing/2014/main" id="{F0F3DB61-0BC7-4333-9E54-5ED6971BCD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556863" y="3340074"/>
            <a:ext cx="479093" cy="481808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="" xmlns:a16="http://schemas.microsoft.com/office/drawing/2014/main" id="{994DE918-3DF1-4F58-9C1B-04E2DC87F4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11377275" y="1003559"/>
            <a:ext cx="437194" cy="541483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="" xmlns:a16="http://schemas.microsoft.com/office/drawing/2014/main" id="{CA14D812-C01E-44AD-8193-4B1A0286AB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9980192" y="1096485"/>
            <a:ext cx="406767" cy="499377"/>
          </a:xfrm>
          <a:prstGeom prst="rect">
            <a:avLst/>
          </a:prstGeom>
        </p:spPr>
      </p:pic>
      <p:sp>
        <p:nvSpPr>
          <p:cNvPr id="114" name="ZoneTexte 113">
            <a:extLst>
              <a:ext uri="{FF2B5EF4-FFF2-40B4-BE49-F238E27FC236}">
                <a16:creationId xmlns="" xmlns:a16="http://schemas.microsoft.com/office/drawing/2014/main" id="{7BF591ED-72C5-4253-9D97-68FFB514604F}"/>
              </a:ext>
            </a:extLst>
          </p:cNvPr>
          <p:cNvSpPr txBox="1"/>
          <p:nvPr/>
        </p:nvSpPr>
        <p:spPr>
          <a:xfrm>
            <a:off x="1126584" y="3017783"/>
            <a:ext cx="905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="" xmlns:a16="http://schemas.microsoft.com/office/drawing/2014/main" id="{35B4521B-D3D2-4291-9738-59C7474E2094}"/>
              </a:ext>
            </a:extLst>
          </p:cNvPr>
          <p:cNvSpPr txBox="1"/>
          <p:nvPr/>
        </p:nvSpPr>
        <p:spPr>
          <a:xfrm>
            <a:off x="4460008" y="3102631"/>
            <a:ext cx="168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graphicFrame>
        <p:nvGraphicFramePr>
          <p:cNvPr id="80" name="Graphique 79">
            <a:extLst>
              <a:ext uri="{FF2B5EF4-FFF2-40B4-BE49-F238E27FC236}">
                <a16:creationId xmlns="" xmlns:a16="http://schemas.microsoft.com/office/drawing/2014/main" id="{73231890-40BD-4E8F-B675-7EC446CB3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9896492"/>
              </p:ext>
            </p:extLst>
          </p:nvPr>
        </p:nvGraphicFramePr>
        <p:xfrm>
          <a:off x="2295533" y="1228140"/>
          <a:ext cx="1619473" cy="18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1" name="Graphique 80">
            <a:extLst>
              <a:ext uri="{FF2B5EF4-FFF2-40B4-BE49-F238E27FC236}">
                <a16:creationId xmlns="" xmlns:a16="http://schemas.microsoft.com/office/drawing/2014/main" id="{3908F46C-9337-44F7-8E7A-E57214D00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32252369"/>
              </p:ext>
            </p:extLst>
          </p:nvPr>
        </p:nvGraphicFramePr>
        <p:xfrm>
          <a:off x="2145475" y="3866457"/>
          <a:ext cx="1619473" cy="191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2" name="Graphique 81">
            <a:extLst>
              <a:ext uri="{FF2B5EF4-FFF2-40B4-BE49-F238E27FC236}">
                <a16:creationId xmlns="" xmlns:a16="http://schemas.microsoft.com/office/drawing/2014/main" id="{B714D130-F636-4238-9DF7-C1F7ADD7D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99066839"/>
              </p:ext>
            </p:extLst>
          </p:nvPr>
        </p:nvGraphicFramePr>
        <p:xfrm>
          <a:off x="869875" y="3893453"/>
          <a:ext cx="1662825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3" name="Graphique 82">
            <a:extLst>
              <a:ext uri="{FF2B5EF4-FFF2-40B4-BE49-F238E27FC236}">
                <a16:creationId xmlns="" xmlns:a16="http://schemas.microsoft.com/office/drawing/2014/main" id="{57AD09AE-7853-47A1-BE60-8A0E242F2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94135303"/>
              </p:ext>
            </p:extLst>
          </p:nvPr>
        </p:nvGraphicFramePr>
        <p:xfrm>
          <a:off x="3579616" y="1234606"/>
          <a:ext cx="1619473" cy="18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4" name="Graphique 83">
            <a:extLst>
              <a:ext uri="{FF2B5EF4-FFF2-40B4-BE49-F238E27FC236}">
                <a16:creationId xmlns="" xmlns:a16="http://schemas.microsoft.com/office/drawing/2014/main" id="{B877D8E0-D3D0-4F07-A225-6B4D39A7C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69687189"/>
              </p:ext>
            </p:extLst>
          </p:nvPr>
        </p:nvGraphicFramePr>
        <p:xfrm>
          <a:off x="4792433" y="1226999"/>
          <a:ext cx="1619473" cy="18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5" name="Graphique 84">
            <a:extLst>
              <a:ext uri="{FF2B5EF4-FFF2-40B4-BE49-F238E27FC236}">
                <a16:creationId xmlns="" xmlns:a16="http://schemas.microsoft.com/office/drawing/2014/main" id="{B6FA982F-D17C-4035-84C1-31A4C95EA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81323998"/>
              </p:ext>
            </p:extLst>
          </p:nvPr>
        </p:nvGraphicFramePr>
        <p:xfrm>
          <a:off x="6176879" y="1236121"/>
          <a:ext cx="1619473" cy="18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5" name="Graphique 94">
            <a:extLst>
              <a:ext uri="{FF2B5EF4-FFF2-40B4-BE49-F238E27FC236}">
                <a16:creationId xmlns="" xmlns:a16="http://schemas.microsoft.com/office/drawing/2014/main" id="{4FD0F4AA-7AA1-4363-97C4-5FE36CE8D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50954586"/>
              </p:ext>
            </p:extLst>
          </p:nvPr>
        </p:nvGraphicFramePr>
        <p:xfrm>
          <a:off x="7491552" y="1254762"/>
          <a:ext cx="1619473" cy="18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6" name="Graphique 95">
            <a:extLst>
              <a:ext uri="{FF2B5EF4-FFF2-40B4-BE49-F238E27FC236}">
                <a16:creationId xmlns="" xmlns:a16="http://schemas.microsoft.com/office/drawing/2014/main" id="{77AA06C7-6B5D-4D10-AEA4-CD5A01573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59333667"/>
              </p:ext>
            </p:extLst>
          </p:nvPr>
        </p:nvGraphicFramePr>
        <p:xfrm>
          <a:off x="8706869" y="1237276"/>
          <a:ext cx="1619473" cy="18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7" name="Graphique 96">
            <a:extLst>
              <a:ext uri="{FF2B5EF4-FFF2-40B4-BE49-F238E27FC236}">
                <a16:creationId xmlns="" xmlns:a16="http://schemas.microsoft.com/office/drawing/2014/main" id="{E181C71E-4CAB-434F-BBC7-8F15B092D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10883941"/>
              </p:ext>
            </p:extLst>
          </p:nvPr>
        </p:nvGraphicFramePr>
        <p:xfrm>
          <a:off x="10215251" y="1256471"/>
          <a:ext cx="1619473" cy="18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99" name="Graphique 98">
            <a:extLst>
              <a:ext uri="{FF2B5EF4-FFF2-40B4-BE49-F238E27FC236}">
                <a16:creationId xmlns="" xmlns:a16="http://schemas.microsoft.com/office/drawing/2014/main" id="{FBF0604F-655E-4E71-8ABF-887489B28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63681855"/>
              </p:ext>
            </p:extLst>
          </p:nvPr>
        </p:nvGraphicFramePr>
        <p:xfrm>
          <a:off x="-338935" y="3893711"/>
          <a:ext cx="1645222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103" name="Connecteur droit 102">
            <a:extLst>
              <a:ext uri="{FF2B5EF4-FFF2-40B4-BE49-F238E27FC236}">
                <a16:creationId xmlns="" xmlns:a16="http://schemas.microsoft.com/office/drawing/2014/main" id="{4CE4E6A7-89C8-4320-9609-03DB9AFACE4A}"/>
              </a:ext>
            </a:extLst>
          </p:cNvPr>
          <p:cNvCxnSpPr>
            <a:cxnSpLocks/>
          </p:cNvCxnSpPr>
          <p:nvPr/>
        </p:nvCxnSpPr>
        <p:spPr>
          <a:xfrm flipH="1">
            <a:off x="7355692" y="3022198"/>
            <a:ext cx="0" cy="280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Graphique 106">
            <a:extLst>
              <a:ext uri="{FF2B5EF4-FFF2-40B4-BE49-F238E27FC236}">
                <a16:creationId xmlns="" xmlns:a16="http://schemas.microsoft.com/office/drawing/2014/main" id="{94F356F7-807B-4A07-8989-305520C59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52794523"/>
              </p:ext>
            </p:extLst>
          </p:nvPr>
        </p:nvGraphicFramePr>
        <p:xfrm>
          <a:off x="10678575" y="3893453"/>
          <a:ext cx="1629537" cy="191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cxnSp>
        <p:nvCxnSpPr>
          <p:cNvPr id="109" name="Connecteur droit 108">
            <a:extLst>
              <a:ext uri="{FF2B5EF4-FFF2-40B4-BE49-F238E27FC236}">
                <a16:creationId xmlns="" xmlns:a16="http://schemas.microsoft.com/office/drawing/2014/main" id="{ED82E587-0857-40E0-BCEF-2E0FFC83DE2B}"/>
              </a:ext>
            </a:extLst>
          </p:cNvPr>
          <p:cNvCxnSpPr>
            <a:cxnSpLocks/>
          </p:cNvCxnSpPr>
          <p:nvPr/>
        </p:nvCxnSpPr>
        <p:spPr>
          <a:xfrm flipH="1">
            <a:off x="2589733" y="3171671"/>
            <a:ext cx="0" cy="2844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="" xmlns:a16="http://schemas.microsoft.com/office/drawing/2014/main" id="{1F86B535-5BB6-488E-ACA7-306BDE21CAC2}"/>
              </a:ext>
            </a:extLst>
          </p:cNvPr>
          <p:cNvCxnSpPr>
            <a:cxnSpLocks/>
          </p:cNvCxnSpPr>
          <p:nvPr/>
        </p:nvCxnSpPr>
        <p:spPr>
          <a:xfrm flipH="1">
            <a:off x="9117385" y="735804"/>
            <a:ext cx="0" cy="2196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>
            <a:extLst>
              <a:ext uri="{FF2B5EF4-FFF2-40B4-BE49-F238E27FC236}">
                <a16:creationId xmlns="" xmlns:a16="http://schemas.microsoft.com/office/drawing/2014/main" id="{4DD09679-6EA7-454E-BB6A-834F30A6EE61}"/>
              </a:ext>
            </a:extLst>
          </p:cNvPr>
          <p:cNvSpPr txBox="1"/>
          <p:nvPr/>
        </p:nvSpPr>
        <p:spPr>
          <a:xfrm>
            <a:off x="9382676" y="3102631"/>
            <a:ext cx="2216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129" name="Graphique 128">
            <a:extLst>
              <a:ext uri="{FF2B5EF4-FFF2-40B4-BE49-F238E27FC236}">
                <a16:creationId xmlns="" xmlns:a16="http://schemas.microsoft.com/office/drawing/2014/main" id="{CF6FEF52-7762-4C52-99FE-CCA5AB67B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58370409"/>
              </p:ext>
            </p:extLst>
          </p:nvPr>
        </p:nvGraphicFramePr>
        <p:xfrm>
          <a:off x="3248692" y="3873078"/>
          <a:ext cx="1700141" cy="191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30" name="Graphique 129">
            <a:extLst>
              <a:ext uri="{FF2B5EF4-FFF2-40B4-BE49-F238E27FC236}">
                <a16:creationId xmlns="" xmlns:a16="http://schemas.microsoft.com/office/drawing/2014/main" id="{7E8C0BBD-C9D9-4942-AEF8-28EEFCD48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61877926"/>
              </p:ext>
            </p:extLst>
          </p:nvPr>
        </p:nvGraphicFramePr>
        <p:xfrm>
          <a:off x="5117811" y="3896489"/>
          <a:ext cx="1646676" cy="191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31" name="Graphique 130">
            <a:extLst>
              <a:ext uri="{FF2B5EF4-FFF2-40B4-BE49-F238E27FC236}">
                <a16:creationId xmlns="" xmlns:a16="http://schemas.microsoft.com/office/drawing/2014/main" id="{19E3DA0C-CFBB-4DFB-9855-91849C697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85082645"/>
              </p:ext>
            </p:extLst>
          </p:nvPr>
        </p:nvGraphicFramePr>
        <p:xfrm>
          <a:off x="7826584" y="3889679"/>
          <a:ext cx="1661841" cy="191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32" name="Graphique 131">
            <a:extLst>
              <a:ext uri="{FF2B5EF4-FFF2-40B4-BE49-F238E27FC236}">
                <a16:creationId xmlns="" xmlns:a16="http://schemas.microsoft.com/office/drawing/2014/main" id="{680F353D-C045-4992-99B2-305395E07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08700373"/>
              </p:ext>
            </p:extLst>
          </p:nvPr>
        </p:nvGraphicFramePr>
        <p:xfrm>
          <a:off x="9710218" y="3898576"/>
          <a:ext cx="1629537" cy="191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CCA6F2C8-568B-46AD-BD3E-394B2EDFA480}"/>
              </a:ext>
            </a:extLst>
          </p:cNvPr>
          <p:cNvSpPr/>
          <p:nvPr/>
        </p:nvSpPr>
        <p:spPr>
          <a:xfrm>
            <a:off x="2737877" y="3514062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18-29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4BE9D81C-3CA5-4C96-88BA-F5330B00DF2A}"/>
              </a:ext>
            </a:extLst>
          </p:cNvPr>
          <p:cNvSpPr/>
          <p:nvPr/>
        </p:nvSpPr>
        <p:spPr>
          <a:xfrm>
            <a:off x="3718592" y="3514062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30-39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9F1ACEED-50B4-4FEF-98BB-7A07CC727A6F}"/>
              </a:ext>
            </a:extLst>
          </p:cNvPr>
          <p:cNvSpPr/>
          <p:nvPr/>
        </p:nvSpPr>
        <p:spPr>
          <a:xfrm>
            <a:off x="4616603" y="3516673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40-49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8E853224-70B3-4F43-9B3B-232300C8213D}"/>
              </a:ext>
            </a:extLst>
          </p:cNvPr>
          <p:cNvSpPr/>
          <p:nvPr/>
        </p:nvSpPr>
        <p:spPr>
          <a:xfrm>
            <a:off x="5545417" y="3516312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50-59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E738D5F6-9D6F-49E0-A903-C4027B8A85EA}"/>
              </a:ext>
            </a:extLst>
          </p:cNvPr>
          <p:cNvSpPr/>
          <p:nvPr/>
        </p:nvSpPr>
        <p:spPr>
          <a:xfrm>
            <a:off x="6372281" y="3514062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60et plus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65EE703F-D988-4D37-8E38-15B94D9E4C5D}"/>
              </a:ext>
            </a:extLst>
          </p:cNvPr>
          <p:cNvSpPr/>
          <p:nvPr/>
        </p:nvSpPr>
        <p:spPr>
          <a:xfrm>
            <a:off x="7310395" y="3520446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0B7E1054-F30B-42BB-95F4-317B21B371EB}"/>
              </a:ext>
            </a:extLst>
          </p:cNvPr>
          <p:cNvSpPr/>
          <p:nvPr/>
        </p:nvSpPr>
        <p:spPr>
          <a:xfrm>
            <a:off x="8342074" y="3524213"/>
            <a:ext cx="795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C291EAFE-839F-426A-9755-5099D118D132}"/>
              </a:ext>
            </a:extLst>
          </p:cNvPr>
          <p:cNvSpPr/>
          <p:nvPr/>
        </p:nvSpPr>
        <p:spPr>
          <a:xfrm>
            <a:off x="9307971" y="3525091"/>
            <a:ext cx="6110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C445B9D7-29E4-4CF6-B728-1C1F1B078D1C}"/>
              </a:ext>
            </a:extLst>
          </p:cNvPr>
          <p:cNvSpPr/>
          <p:nvPr/>
        </p:nvSpPr>
        <p:spPr>
          <a:xfrm>
            <a:off x="10215251" y="3509699"/>
            <a:ext cx="9156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C3B81876-5E4E-40F7-A2AF-7C59D7B01CBD}"/>
              </a:ext>
            </a:extLst>
          </p:cNvPr>
          <p:cNvSpPr/>
          <p:nvPr/>
        </p:nvSpPr>
        <p:spPr>
          <a:xfrm>
            <a:off x="11249036" y="3521821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8" name="Graphique 57">
            <a:extLst>
              <a:ext uri="{FF2B5EF4-FFF2-40B4-BE49-F238E27FC236}">
                <a16:creationId xmlns="" xmlns:a16="http://schemas.microsoft.com/office/drawing/2014/main" id="{4E8E9224-DAA4-4E1D-A864-0E0D8E0CC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54266008"/>
              </p:ext>
            </p:extLst>
          </p:nvPr>
        </p:nvGraphicFramePr>
        <p:xfrm>
          <a:off x="4052625" y="3870113"/>
          <a:ext cx="1725019" cy="191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59" name="Graphique 58">
            <a:extLst>
              <a:ext uri="{FF2B5EF4-FFF2-40B4-BE49-F238E27FC236}">
                <a16:creationId xmlns="" xmlns:a16="http://schemas.microsoft.com/office/drawing/2014/main" id="{3B945110-4349-4959-A645-8DC3847D7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1153419"/>
              </p:ext>
            </p:extLst>
          </p:nvPr>
        </p:nvGraphicFramePr>
        <p:xfrm>
          <a:off x="5984570" y="3891366"/>
          <a:ext cx="1691989" cy="191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67" name="Graphique 66">
            <a:extLst>
              <a:ext uri="{FF2B5EF4-FFF2-40B4-BE49-F238E27FC236}">
                <a16:creationId xmlns="" xmlns:a16="http://schemas.microsoft.com/office/drawing/2014/main" id="{0EABFAD3-4EF1-4C9C-8EFD-B88868A71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67053768"/>
              </p:ext>
            </p:extLst>
          </p:nvPr>
        </p:nvGraphicFramePr>
        <p:xfrm>
          <a:off x="6998219" y="3899829"/>
          <a:ext cx="1629537" cy="191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68" name="Graphique 67">
            <a:extLst>
              <a:ext uri="{FF2B5EF4-FFF2-40B4-BE49-F238E27FC236}">
                <a16:creationId xmlns="" xmlns:a16="http://schemas.microsoft.com/office/drawing/2014/main" id="{434ED240-F43D-444F-AF38-DCF1FB5EE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71142282"/>
              </p:ext>
            </p:extLst>
          </p:nvPr>
        </p:nvGraphicFramePr>
        <p:xfrm>
          <a:off x="8717612" y="3886714"/>
          <a:ext cx="1629537" cy="191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3" name="Ellipse 2">
            <a:extLst>
              <a:ext uri="{FF2B5EF4-FFF2-40B4-BE49-F238E27FC236}">
                <a16:creationId xmlns="" xmlns:a16="http://schemas.microsoft.com/office/drawing/2014/main" id="{567139E6-A67E-493E-8B85-5A6237CC86AA}"/>
              </a:ext>
            </a:extLst>
          </p:cNvPr>
          <p:cNvSpPr/>
          <p:nvPr/>
        </p:nvSpPr>
        <p:spPr>
          <a:xfrm>
            <a:off x="6434824" y="4442471"/>
            <a:ext cx="914400" cy="449942"/>
          </a:xfrm>
          <a:prstGeom prst="ellipse">
            <a:avLst/>
          </a:prstGeom>
          <a:solidFill>
            <a:schemeClr val="accent3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="" xmlns:a16="http://schemas.microsoft.com/office/drawing/2014/main" id="{BCC56070-7305-4F51-9F19-E2E9C58A085A}"/>
              </a:ext>
            </a:extLst>
          </p:cNvPr>
          <p:cNvSpPr/>
          <p:nvPr/>
        </p:nvSpPr>
        <p:spPr>
          <a:xfrm>
            <a:off x="7306495" y="5142110"/>
            <a:ext cx="1050951" cy="449942"/>
          </a:xfrm>
          <a:prstGeom prst="ellipse">
            <a:avLst/>
          </a:prstGeom>
          <a:solidFill>
            <a:schemeClr val="accent3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A38B4593-3F77-4439-B107-3453A34160BC}"/>
              </a:ext>
            </a:extLst>
          </p:cNvPr>
          <p:cNvSpPr/>
          <p:nvPr/>
        </p:nvSpPr>
        <p:spPr>
          <a:xfrm>
            <a:off x="11122045" y="4441747"/>
            <a:ext cx="1050951" cy="449942"/>
          </a:xfrm>
          <a:prstGeom prst="ellipse">
            <a:avLst/>
          </a:prstGeom>
          <a:solidFill>
            <a:schemeClr val="accent3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Ellipse 71">
            <a:extLst>
              <a:ext uri="{FF2B5EF4-FFF2-40B4-BE49-F238E27FC236}">
                <a16:creationId xmlns="" xmlns:a16="http://schemas.microsoft.com/office/drawing/2014/main" id="{9BA5F2DD-2226-4760-973C-B8071E96CD08}"/>
              </a:ext>
            </a:extLst>
          </p:cNvPr>
          <p:cNvSpPr/>
          <p:nvPr/>
        </p:nvSpPr>
        <p:spPr>
          <a:xfrm>
            <a:off x="5831030" y="1434135"/>
            <a:ext cx="682732" cy="455571"/>
          </a:xfrm>
          <a:prstGeom prst="ellipse">
            <a:avLst/>
          </a:prstGeom>
          <a:solidFill>
            <a:schemeClr val="accent3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="" xmlns:a16="http://schemas.microsoft.com/office/drawing/2014/main" id="{9FAF476D-A1AF-4AFA-A78B-BA9EB080BD35}"/>
              </a:ext>
            </a:extLst>
          </p:cNvPr>
          <p:cNvSpPr/>
          <p:nvPr/>
        </p:nvSpPr>
        <p:spPr>
          <a:xfrm>
            <a:off x="1920529" y="1422488"/>
            <a:ext cx="682732" cy="4555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="" xmlns:a16="http://schemas.microsoft.com/office/drawing/2014/main" id="{66DC918E-0FAA-4449-AF37-62CB991F2ECA}"/>
              </a:ext>
            </a:extLst>
          </p:cNvPr>
          <p:cNvSpPr txBox="1"/>
          <p:nvPr/>
        </p:nvSpPr>
        <p:spPr>
          <a:xfrm>
            <a:off x="5768788" y="5920737"/>
            <a:ext cx="5313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76% </a:t>
            </a:r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 la population ont déclaré lire les notices médicales en arabe et </a:t>
            </a:r>
            <a:r>
              <a:rPr lang="fr-FR" sz="14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41%</a:t>
            </a:r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 en français. Les âgés de plus de 60 ans lisent les notices en français plus qu’en arabe. A relever, une proportion importante de non lecture pour les non scolarisés </a:t>
            </a:r>
            <a:r>
              <a:rPr lang="fr-FR" sz="14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(64%)</a:t>
            </a:r>
            <a:endParaRPr lang="fr-FR" sz="12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265D8ADF-BC3A-4F1A-BD39-A0AA05CA9881}"/>
              </a:ext>
            </a:extLst>
          </p:cNvPr>
          <p:cNvSpPr/>
          <p:nvPr/>
        </p:nvSpPr>
        <p:spPr>
          <a:xfrm>
            <a:off x="1998972" y="1464882"/>
            <a:ext cx="682732" cy="455571"/>
          </a:xfrm>
          <a:prstGeom prst="ellipse">
            <a:avLst/>
          </a:prstGeom>
          <a:solidFill>
            <a:schemeClr val="accent3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00597" y="611419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32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1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954348" y="-19944"/>
            <a:ext cx="924458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pPr algn="r"/>
            <a:r>
              <a:rPr lang="fr-FR" dirty="0"/>
              <a:t>CONSOMMATION DES MÉDICAMENTS(1/2)</a:t>
            </a:r>
          </a:p>
          <a:p>
            <a:pPr algn="r"/>
            <a:endParaRPr lang="fr-FR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374582" y="5836548"/>
            <a:ext cx="817418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1F9EDE2-D4DE-4DF0-B73C-AEE97135A67F}"/>
              </a:ext>
            </a:extLst>
          </p:cNvPr>
          <p:cNvSpPr/>
          <p:nvPr/>
        </p:nvSpPr>
        <p:spPr>
          <a:xfrm>
            <a:off x="3928288" y="1061187"/>
            <a:ext cx="8290606" cy="58631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52% 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de la population ont recours à l'automédication. Plus de recours dans le Sud- Est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(58%)</a:t>
            </a:r>
            <a:r>
              <a:rPr lang="fr-FR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,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l’Ouest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(55%)  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et pour le niveau d’instruction supérieur 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(61%).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Source d’achat des médicaments chez la pharmacie à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99%</a:t>
            </a:r>
            <a:endParaRPr lang="fr-FR" sz="16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  <a:p>
            <a:pPr algn="just"/>
            <a:endParaRPr lang="fr-FR" sz="20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Difficultés rencontrées lors de l’acquisition des médicaments chez le pharmacien à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37%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12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algn="just"/>
            <a:endParaRPr lang="fr-FR" sz="12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40% 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de la population ont déclaré retourner chez leur médecin en cas d’absence des médicaments prescrits en pharmacie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12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35% 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de disponibilité des médicaments prescrits chez le premier pharmacien visité et 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22%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qu’ à partir de la 4</a:t>
            </a:r>
            <a:r>
              <a:rPr lang="fr-FR" sz="1600" b="1" baseline="30000" dirty="0">
                <a:solidFill>
                  <a:srgbClr val="7B7B7B"/>
                </a:solidFill>
                <a:latin typeface="Trebuchet MS" panose="020B0603020202020204" pitchFamily="34" charset="0"/>
              </a:rPr>
              <a:t>ème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pharmacie.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71%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se procurent  des médicaments chez le même pharmacien.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9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85%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n’ont jamais rencontré de difficultés dans la consommation de leurs médicaments et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13%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ont déclaré avoir eu une mauvaise réaction aux médicaments.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RÃ©sultat de recherche d'images pour &quot;CONSOMMATION DES MÃDICAMENTS png&quot;">
            <a:extLst>
              <a:ext uri="{FF2B5EF4-FFF2-40B4-BE49-F238E27FC236}">
                <a16:creationId xmlns="" xmlns:a16="http://schemas.microsoft.com/office/drawing/2014/main" id="{7E2B274A-F1F9-4EA0-B0A0-FD7ECD15B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3908323" cy="53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00597" y="6342799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33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0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956011" y="4336"/>
            <a:ext cx="924458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pPr algn="r"/>
            <a:r>
              <a:rPr lang="fr-FR" dirty="0"/>
              <a:t>CONSOMMATION DES MÉDICAMENTS(2/2)</a:t>
            </a:r>
          </a:p>
          <a:p>
            <a:pPr algn="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374582" y="5836548"/>
            <a:ext cx="817418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RÃ©sultat de recherche d'images pour &quot;CONSOMMATION DES MÃDICAMENTS png&quot;">
            <a:extLst>
              <a:ext uri="{FF2B5EF4-FFF2-40B4-BE49-F238E27FC236}">
                <a16:creationId xmlns="" xmlns:a16="http://schemas.microsoft.com/office/drawing/2014/main" id="{D9514948-C944-461A-8104-216FEE51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3908323" cy="53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C248F46-2F97-4414-8073-8B0A99BB59B3}"/>
              </a:ext>
            </a:extLst>
          </p:cNvPr>
          <p:cNvSpPr/>
          <p:nvPr/>
        </p:nvSpPr>
        <p:spPr>
          <a:xfrm>
            <a:off x="3988219" y="576898"/>
            <a:ext cx="8203781" cy="63248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77% 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de la population ont affirmé consommer les médicaments fabriqués localement et importés; parmi eux,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28%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consomment exclusivement des produits locaux.</a:t>
            </a:r>
          </a:p>
          <a:p>
            <a:pPr algn="just"/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45% 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de la population ont interrompu leur traitement, dont « le fait de guérir » est la raison principale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(52%). </a:t>
            </a:r>
          </a:p>
          <a:p>
            <a:pPr algn="just"/>
            <a:endParaRPr lang="fr-FR" sz="10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41% 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de la population ont déclaré garder les médicaments non consommés à la maison,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36%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 les jeter à la poubelle et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26%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les remettre à la pharmacie.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105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52%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s’informent sur les maladies et les médicaments auprès d’un médecin et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25%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par la recherche sur internet, cette dernière est plus dominante chez les niveaux d’instructions supérieurs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(51%).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10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65%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trouvent que l’emballage des médicaments est un facteur de confiance. Toutefois, nous notons que les interrogés de niveaux d’instructions supérieurs y donnent moins d’importance.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105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76%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ont déclaré lire les notices médicales en arabe et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41%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en français. Les âgés de plus de 60 ans lisent les notices en français plus qu’en arabe.</a:t>
            </a:r>
          </a:p>
          <a:p>
            <a:pPr algn="just"/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algn="just"/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38313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34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2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8"/>
          <p:cNvSpPr/>
          <p:nvPr/>
        </p:nvSpPr>
        <p:spPr>
          <a:xfrm>
            <a:off x="2541494" y="-14514"/>
            <a:ext cx="9678763" cy="687251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25" name="Picture 2" descr="Immar research &amp; consulting">
            <a:extLst>
              <a:ext uri="{FF2B5EF4-FFF2-40B4-BE49-F238E27FC236}">
                <a16:creationId xmlns="" xmlns:a16="http://schemas.microsoft.com/office/drawing/2014/main" id="{D4EFF8C6-C522-4B1F-9736-3AA2F4493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70493" b="51834"/>
          <a:stretch/>
        </p:blipFill>
        <p:spPr bwMode="auto">
          <a:xfrm rot="16984346">
            <a:off x="5532645" y="-14748"/>
            <a:ext cx="5864077" cy="688914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A646ED8-4BF1-4149-A7A2-E4BCE75DD816}"/>
              </a:ext>
            </a:extLst>
          </p:cNvPr>
          <p:cNvSpPr/>
          <p:nvPr/>
        </p:nvSpPr>
        <p:spPr>
          <a:xfrm>
            <a:off x="885370" y="1978566"/>
            <a:ext cx="10974935" cy="1569660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rgbClr val="2A2A39"/>
                </a:solidFill>
                <a:latin typeface="Trebuchet MS" panose="020B0603020202020204" pitchFamily="34" charset="0"/>
              </a:rPr>
              <a:t>PATHOLOGIES ET TYPOLOGIES DES MÉDICAMENTS CONSOMMÉS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532358" y="6196084"/>
            <a:ext cx="605063" cy="479343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gency FB" panose="020B0503020202020204" pitchFamily="34" charset="0"/>
              </a:rPr>
              <a:t>35</a:t>
            </a:r>
            <a:endParaRPr lang="fr-FR" b="1" dirty="0">
              <a:latin typeface="Agency FB" panose="020B05030202020202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052EE208-5251-4A81-A63B-1BC6712C9B66}"/>
              </a:ext>
            </a:extLst>
          </p:cNvPr>
          <p:cNvSpPr/>
          <p:nvPr/>
        </p:nvSpPr>
        <p:spPr>
          <a:xfrm>
            <a:off x="11038627" y="6243427"/>
            <a:ext cx="432000" cy="432000"/>
          </a:xfrm>
          <a:prstGeom prst="ellipse">
            <a:avLst/>
          </a:prstGeom>
          <a:solidFill>
            <a:srgbClr val="535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131766C1-4B9F-4074-BCA8-2D869826FB70}"/>
              </a:ext>
            </a:extLst>
          </p:cNvPr>
          <p:cNvSpPr/>
          <p:nvPr/>
        </p:nvSpPr>
        <p:spPr>
          <a:xfrm>
            <a:off x="10363366" y="6243427"/>
            <a:ext cx="432000" cy="432000"/>
          </a:xfrm>
          <a:prstGeom prst="ellipse">
            <a:avLst/>
          </a:prstGeom>
          <a:solidFill>
            <a:srgbClr val="9E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87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LES PATHOLOGIES (1/2) 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6040363"/>
            <a:ext cx="331308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Q24M-De quelle pathologie souffrez-vous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50CA3F7-FA2D-4B33-A034-DF1ED1B868F6}"/>
              </a:ext>
            </a:extLst>
          </p:cNvPr>
          <p:cNvSpPr/>
          <p:nvPr/>
        </p:nvSpPr>
        <p:spPr>
          <a:xfrm>
            <a:off x="-7495" y="1422567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B4CFF115-1812-46A8-832D-E91ACCED6CCC}"/>
              </a:ext>
            </a:extLst>
          </p:cNvPr>
          <p:cNvCxnSpPr>
            <a:cxnSpLocks/>
          </p:cNvCxnSpPr>
          <p:nvPr/>
        </p:nvCxnSpPr>
        <p:spPr>
          <a:xfrm>
            <a:off x="2618183" y="858960"/>
            <a:ext cx="0" cy="5040000"/>
          </a:xfrm>
          <a:prstGeom prst="line">
            <a:avLst/>
          </a:prstGeom>
          <a:ln w="3175">
            <a:solidFill>
              <a:srgbClr val="D595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96985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cxnSp>
        <p:nvCxnSpPr>
          <p:cNvPr id="148" name="Connecteur droit 147">
            <a:extLst>
              <a:ext uri="{FF2B5EF4-FFF2-40B4-BE49-F238E27FC236}">
                <a16:creationId xmlns="" xmlns:a16="http://schemas.microsoft.com/office/drawing/2014/main" id="{C1532167-A392-4DE9-B89D-692715E5D636}"/>
              </a:ext>
            </a:extLst>
          </p:cNvPr>
          <p:cNvCxnSpPr>
            <a:cxnSpLocks/>
          </p:cNvCxnSpPr>
          <p:nvPr/>
        </p:nvCxnSpPr>
        <p:spPr>
          <a:xfrm flipH="1">
            <a:off x="6721951" y="737191"/>
            <a:ext cx="0" cy="3024000"/>
          </a:xfrm>
          <a:prstGeom prst="line">
            <a:avLst/>
          </a:prstGeom>
          <a:ln w="3175">
            <a:solidFill>
              <a:srgbClr val="D595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E5BF9A45-C449-49DD-A2E8-D37964DC4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9824421" y="2417230"/>
            <a:ext cx="810867" cy="80326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0E10F5C5-7AF2-4F13-B794-D4C57A92F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9876188" y="1291010"/>
            <a:ext cx="707937" cy="711949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DF08A3C5-7A27-48C0-B8D5-D33C00758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7136190" y="2395616"/>
            <a:ext cx="877825" cy="108722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F34DC42-72D4-41BA-AE50-EBC487B89D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7126710" y="1252557"/>
            <a:ext cx="899915" cy="1104803"/>
          </a:xfrm>
          <a:prstGeom prst="rect">
            <a:avLst/>
          </a:prstGeom>
        </p:spPr>
      </p:pic>
      <p:grpSp>
        <p:nvGrpSpPr>
          <p:cNvPr id="57" name="Groupe 56">
            <a:extLst>
              <a:ext uri="{FF2B5EF4-FFF2-40B4-BE49-F238E27FC236}">
                <a16:creationId xmlns="" xmlns:a16="http://schemas.microsoft.com/office/drawing/2014/main" id="{185300CE-938C-468D-A51B-BE19EBE573C7}"/>
              </a:ext>
            </a:extLst>
          </p:cNvPr>
          <p:cNvGrpSpPr/>
          <p:nvPr/>
        </p:nvGrpSpPr>
        <p:grpSpPr>
          <a:xfrm>
            <a:off x="2550220" y="1216866"/>
            <a:ext cx="3764471" cy="2695092"/>
            <a:chOff x="-629203" y="759919"/>
            <a:chExt cx="3134610" cy="1137098"/>
          </a:xfrm>
        </p:grpSpPr>
        <p:pic>
          <p:nvPicPr>
            <p:cNvPr id="60" name="Picture 2" descr="Résultat de recherche d'images pour &quot;Région icône&quot;">
              <a:extLst>
                <a:ext uri="{FF2B5EF4-FFF2-40B4-BE49-F238E27FC236}">
                  <a16:creationId xmlns="" xmlns:a16="http://schemas.microsoft.com/office/drawing/2014/main" id="{A9951061-0CF7-42B4-B649-0DD5E8E1BF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042"/>
            <a:stretch/>
          </p:blipFill>
          <p:spPr bwMode="auto">
            <a:xfrm>
              <a:off x="-17946" y="759919"/>
              <a:ext cx="2523353" cy="107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0536E469-C5C3-4E61-A442-4B205D3B7599}"/>
                </a:ext>
              </a:extLst>
            </p:cNvPr>
            <p:cNvSpPr/>
            <p:nvPr/>
          </p:nvSpPr>
          <p:spPr>
            <a:xfrm>
              <a:off x="1618103" y="1164141"/>
              <a:ext cx="477371" cy="189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Est</a:t>
              </a:r>
              <a:endParaRPr lang="fr-FR" sz="16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5DCA0CE0-2A53-4680-BC31-5E092CF426C7}"/>
                </a:ext>
              </a:extLst>
            </p:cNvPr>
            <p:cNvSpPr/>
            <p:nvPr/>
          </p:nvSpPr>
          <p:spPr>
            <a:xfrm>
              <a:off x="-629203" y="1707494"/>
              <a:ext cx="1160487" cy="189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Ouest</a:t>
              </a:r>
              <a:endParaRPr lang="fr-FR" sz="16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1886D132-20F4-42DC-9E6F-1AFA0E39D92A}"/>
                </a:ext>
              </a:extLst>
            </p:cNvPr>
            <p:cNvSpPr/>
            <p:nvPr/>
          </p:nvSpPr>
          <p:spPr>
            <a:xfrm>
              <a:off x="1268568" y="1677482"/>
              <a:ext cx="889512" cy="1895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Est</a:t>
              </a:r>
              <a:endParaRPr lang="fr-FR" sz="16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82" name="ZoneTexte 81">
            <a:extLst>
              <a:ext uri="{FF2B5EF4-FFF2-40B4-BE49-F238E27FC236}">
                <a16:creationId xmlns="" xmlns:a16="http://schemas.microsoft.com/office/drawing/2014/main" id="{44426774-C55D-4539-BD8C-68122D5A0403}"/>
              </a:ext>
            </a:extLst>
          </p:cNvPr>
          <p:cNvSpPr txBox="1"/>
          <p:nvPr/>
        </p:nvSpPr>
        <p:spPr>
          <a:xfrm>
            <a:off x="4108071" y="759461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206AFC11-D268-4041-8943-68E909556696}"/>
              </a:ext>
            </a:extLst>
          </p:cNvPr>
          <p:cNvSpPr txBox="1"/>
          <p:nvPr/>
        </p:nvSpPr>
        <p:spPr>
          <a:xfrm>
            <a:off x="7024511" y="755734"/>
            <a:ext cx="2507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466E2796-2358-4184-BBFF-7D632BB40E71}"/>
              </a:ext>
            </a:extLst>
          </p:cNvPr>
          <p:cNvSpPr txBox="1"/>
          <p:nvPr/>
        </p:nvSpPr>
        <p:spPr>
          <a:xfrm>
            <a:off x="10383392" y="801129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86" name="Rectangle : coins arrondis 85">
            <a:extLst>
              <a:ext uri="{FF2B5EF4-FFF2-40B4-BE49-F238E27FC236}">
                <a16:creationId xmlns="" xmlns:a16="http://schemas.microsoft.com/office/drawing/2014/main" id="{F9CB14FB-CCC7-49B7-8F71-A303665B7718}"/>
              </a:ext>
            </a:extLst>
          </p:cNvPr>
          <p:cNvSpPr/>
          <p:nvPr/>
        </p:nvSpPr>
        <p:spPr>
          <a:xfrm>
            <a:off x="2725399" y="4607834"/>
            <a:ext cx="1769824" cy="34792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="" xmlns:a16="http://schemas.microsoft.com/office/drawing/2014/main" id="{FFA6F732-BA5E-4DA5-93AD-D825B5BC44F4}"/>
              </a:ext>
            </a:extLst>
          </p:cNvPr>
          <p:cNvSpPr/>
          <p:nvPr/>
        </p:nvSpPr>
        <p:spPr>
          <a:xfrm>
            <a:off x="4598663" y="4607790"/>
            <a:ext cx="1769824" cy="36541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="" xmlns:a16="http://schemas.microsoft.com/office/drawing/2014/main" id="{54E46F10-9C36-4C18-BBAE-4578D042B89D}"/>
              </a:ext>
            </a:extLst>
          </p:cNvPr>
          <p:cNvSpPr/>
          <p:nvPr/>
        </p:nvSpPr>
        <p:spPr>
          <a:xfrm>
            <a:off x="6446833" y="4607790"/>
            <a:ext cx="1769824" cy="3501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="" xmlns:a16="http://schemas.microsoft.com/office/drawing/2014/main" id="{3C8F50AC-0E9C-4524-BF56-AFA704236F22}"/>
              </a:ext>
            </a:extLst>
          </p:cNvPr>
          <p:cNvSpPr/>
          <p:nvPr/>
        </p:nvSpPr>
        <p:spPr>
          <a:xfrm>
            <a:off x="8395027" y="4606711"/>
            <a:ext cx="1769824" cy="3501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="" xmlns:a16="http://schemas.microsoft.com/office/drawing/2014/main" id="{CADD1C0A-9487-4A21-9F12-333C5F4C849C}"/>
              </a:ext>
            </a:extLst>
          </p:cNvPr>
          <p:cNvSpPr/>
          <p:nvPr/>
        </p:nvSpPr>
        <p:spPr>
          <a:xfrm>
            <a:off x="10254738" y="4605632"/>
            <a:ext cx="1769824" cy="35013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A7B42E20-0F3B-45DD-9353-8E3717905BFA}"/>
              </a:ext>
            </a:extLst>
          </p:cNvPr>
          <p:cNvSpPr txBox="1"/>
          <p:nvPr/>
        </p:nvSpPr>
        <p:spPr>
          <a:xfrm>
            <a:off x="6696896" y="4209184"/>
            <a:ext cx="1900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="" xmlns:a16="http://schemas.microsoft.com/office/drawing/2014/main" id="{A9A3DB7F-8BF0-44CF-AF82-EF35A54074FB}"/>
              </a:ext>
            </a:extLst>
          </p:cNvPr>
          <p:cNvCxnSpPr>
            <a:cxnSpLocks/>
          </p:cNvCxnSpPr>
          <p:nvPr/>
        </p:nvCxnSpPr>
        <p:spPr>
          <a:xfrm flipH="1">
            <a:off x="9703956" y="744999"/>
            <a:ext cx="0" cy="3024000"/>
          </a:xfrm>
          <a:prstGeom prst="line">
            <a:avLst/>
          </a:prstGeom>
          <a:ln w="3175">
            <a:solidFill>
              <a:srgbClr val="D595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A670DB2D-AE57-45CD-866C-AC7AC24D51C9}"/>
              </a:ext>
            </a:extLst>
          </p:cNvPr>
          <p:cNvSpPr/>
          <p:nvPr/>
        </p:nvSpPr>
        <p:spPr>
          <a:xfrm>
            <a:off x="3727283" y="1255249"/>
            <a:ext cx="838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</a:t>
            </a:r>
            <a:endParaRPr lang="fr-FR" sz="16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A8FC93CB-D052-4684-A35F-0981F9CFE47F}"/>
              </a:ext>
            </a:extLst>
          </p:cNvPr>
          <p:cNvSpPr/>
          <p:nvPr/>
        </p:nvSpPr>
        <p:spPr>
          <a:xfrm>
            <a:off x="2542725" y="2093399"/>
            <a:ext cx="7393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</a:t>
            </a:r>
            <a:endParaRPr lang="fr-FR" sz="16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3" name="Graphique 62">
            <a:extLst>
              <a:ext uri="{FF2B5EF4-FFF2-40B4-BE49-F238E27FC236}">
                <a16:creationId xmlns="" xmlns:a16="http://schemas.microsoft.com/office/drawing/2014/main" id="{6F3B0EC5-E3C5-4FB7-80CD-CED4C649A0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90547628"/>
              </p:ext>
            </p:extLst>
          </p:nvPr>
        </p:nvGraphicFramePr>
        <p:xfrm>
          <a:off x="4403278" y="1051782"/>
          <a:ext cx="1753392" cy="94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7" name="Graphique 96">
            <a:extLst>
              <a:ext uri="{FF2B5EF4-FFF2-40B4-BE49-F238E27FC236}">
                <a16:creationId xmlns="" xmlns:a16="http://schemas.microsoft.com/office/drawing/2014/main" id="{95DCD48F-124D-41FA-8D2B-341E7568D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16736925"/>
              </p:ext>
            </p:extLst>
          </p:nvPr>
        </p:nvGraphicFramePr>
        <p:xfrm>
          <a:off x="3115155" y="1926876"/>
          <a:ext cx="1753392" cy="94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1" name="Graphique 100">
            <a:extLst>
              <a:ext uri="{FF2B5EF4-FFF2-40B4-BE49-F238E27FC236}">
                <a16:creationId xmlns="" xmlns:a16="http://schemas.microsoft.com/office/drawing/2014/main" id="{29E301EF-4FC7-4AB8-A1F5-ABE4BAAC5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07870948"/>
              </p:ext>
            </p:extLst>
          </p:nvPr>
        </p:nvGraphicFramePr>
        <p:xfrm>
          <a:off x="5513506" y="1977184"/>
          <a:ext cx="1753392" cy="88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4" name="Graphique 103">
            <a:extLst>
              <a:ext uri="{FF2B5EF4-FFF2-40B4-BE49-F238E27FC236}">
                <a16:creationId xmlns="" xmlns:a16="http://schemas.microsoft.com/office/drawing/2014/main" id="{5FCA2967-827A-4F49-886B-C6FAEC037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67386716"/>
              </p:ext>
            </p:extLst>
          </p:nvPr>
        </p:nvGraphicFramePr>
        <p:xfrm>
          <a:off x="5479636" y="3194019"/>
          <a:ext cx="1753392" cy="89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5" name="Graphique 104">
            <a:extLst>
              <a:ext uri="{FF2B5EF4-FFF2-40B4-BE49-F238E27FC236}">
                <a16:creationId xmlns="" xmlns:a16="http://schemas.microsoft.com/office/drawing/2014/main" id="{7D04FBC2-4B32-47B3-B731-27B9B3060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12148424"/>
              </p:ext>
            </p:extLst>
          </p:nvPr>
        </p:nvGraphicFramePr>
        <p:xfrm>
          <a:off x="3486371" y="3235928"/>
          <a:ext cx="1753392" cy="93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5" name="Graphique 114">
            <a:extLst>
              <a:ext uri="{FF2B5EF4-FFF2-40B4-BE49-F238E27FC236}">
                <a16:creationId xmlns="" xmlns:a16="http://schemas.microsoft.com/office/drawing/2014/main" id="{5B2C0373-E34C-449B-AC35-E574242CB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11697717"/>
              </p:ext>
            </p:extLst>
          </p:nvPr>
        </p:nvGraphicFramePr>
        <p:xfrm>
          <a:off x="8235462" y="2432444"/>
          <a:ext cx="1753392" cy="106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6" name="Graphique 115">
            <a:extLst>
              <a:ext uri="{FF2B5EF4-FFF2-40B4-BE49-F238E27FC236}">
                <a16:creationId xmlns="" xmlns:a16="http://schemas.microsoft.com/office/drawing/2014/main" id="{280EFD40-5BE3-46E4-AEF1-D6559993D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24168705"/>
              </p:ext>
            </p:extLst>
          </p:nvPr>
        </p:nvGraphicFramePr>
        <p:xfrm>
          <a:off x="8226677" y="1312121"/>
          <a:ext cx="1753392" cy="106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7" name="Graphique 116">
            <a:extLst>
              <a:ext uri="{FF2B5EF4-FFF2-40B4-BE49-F238E27FC236}">
                <a16:creationId xmlns="" xmlns:a16="http://schemas.microsoft.com/office/drawing/2014/main" id="{9A066300-6AB5-4E75-B244-6E86D93D7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14605461"/>
              </p:ext>
            </p:extLst>
          </p:nvPr>
        </p:nvGraphicFramePr>
        <p:xfrm>
          <a:off x="10614129" y="2443719"/>
          <a:ext cx="1753392" cy="106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18" name="Graphique 117">
            <a:extLst>
              <a:ext uri="{FF2B5EF4-FFF2-40B4-BE49-F238E27FC236}">
                <a16:creationId xmlns="" xmlns:a16="http://schemas.microsoft.com/office/drawing/2014/main" id="{4B210A73-B857-4C66-BC83-B0B2BB710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49600465"/>
              </p:ext>
            </p:extLst>
          </p:nvPr>
        </p:nvGraphicFramePr>
        <p:xfrm>
          <a:off x="10608551" y="1284776"/>
          <a:ext cx="1753392" cy="106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20" name="Graphique 119">
            <a:extLst>
              <a:ext uri="{FF2B5EF4-FFF2-40B4-BE49-F238E27FC236}">
                <a16:creationId xmlns="" xmlns:a16="http://schemas.microsoft.com/office/drawing/2014/main" id="{E08F4106-1B07-4AB5-BB6E-390451E52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42303474"/>
              </p:ext>
            </p:extLst>
          </p:nvPr>
        </p:nvGraphicFramePr>
        <p:xfrm>
          <a:off x="6926966" y="5026382"/>
          <a:ext cx="1753392" cy="97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21" name="Graphique 120">
            <a:extLst>
              <a:ext uri="{FF2B5EF4-FFF2-40B4-BE49-F238E27FC236}">
                <a16:creationId xmlns="" xmlns:a16="http://schemas.microsoft.com/office/drawing/2014/main" id="{7B28B6E0-E6CF-4F02-96E6-6A77EFE27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57022331"/>
              </p:ext>
            </p:extLst>
          </p:nvPr>
        </p:nvGraphicFramePr>
        <p:xfrm>
          <a:off x="9004751" y="5024768"/>
          <a:ext cx="1753392" cy="97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22" name="Graphique 121">
            <a:extLst>
              <a:ext uri="{FF2B5EF4-FFF2-40B4-BE49-F238E27FC236}">
                <a16:creationId xmlns="" xmlns:a16="http://schemas.microsoft.com/office/drawing/2014/main" id="{6187983B-D00E-448D-B0BC-0423FC50A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50649097"/>
              </p:ext>
            </p:extLst>
          </p:nvPr>
        </p:nvGraphicFramePr>
        <p:xfrm>
          <a:off x="10614019" y="4895962"/>
          <a:ext cx="1753392" cy="97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23" name="Graphique 122">
            <a:extLst>
              <a:ext uri="{FF2B5EF4-FFF2-40B4-BE49-F238E27FC236}">
                <a16:creationId xmlns="" xmlns:a16="http://schemas.microsoft.com/office/drawing/2014/main" id="{5D0D03D7-F6B5-406A-B1EE-34289A233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53501298"/>
              </p:ext>
            </p:extLst>
          </p:nvPr>
        </p:nvGraphicFramePr>
        <p:xfrm>
          <a:off x="5006353" y="5092061"/>
          <a:ext cx="1753392" cy="97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27" name="Graphique 126">
            <a:extLst>
              <a:ext uri="{FF2B5EF4-FFF2-40B4-BE49-F238E27FC236}">
                <a16:creationId xmlns="" xmlns:a16="http://schemas.microsoft.com/office/drawing/2014/main" id="{1D3B45EB-3557-4E72-810C-ABC7701B3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67679519"/>
              </p:ext>
            </p:extLst>
          </p:nvPr>
        </p:nvGraphicFramePr>
        <p:xfrm>
          <a:off x="3167348" y="5100562"/>
          <a:ext cx="1753392" cy="97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8" name="Graphique 127">
            <a:extLst>
              <a:ext uri="{FF2B5EF4-FFF2-40B4-BE49-F238E27FC236}">
                <a16:creationId xmlns="" xmlns:a16="http://schemas.microsoft.com/office/drawing/2014/main" id="{A1F0819E-D888-427F-A3D4-F95765D02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50975646"/>
              </p:ext>
            </p:extLst>
          </p:nvPr>
        </p:nvGraphicFramePr>
        <p:xfrm>
          <a:off x="39755" y="4531566"/>
          <a:ext cx="2391858" cy="143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1343C063-202F-4372-839A-C849408512A0}"/>
              </a:ext>
            </a:extLst>
          </p:cNvPr>
          <p:cNvSpPr txBox="1"/>
          <p:nvPr/>
        </p:nvSpPr>
        <p:spPr>
          <a:xfrm>
            <a:off x="3462114" y="6044982"/>
            <a:ext cx="7926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75%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 la population souffrent de pathologies aigues (transitoires) et 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29%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 de pathologies chroniques. </a:t>
            </a:r>
            <a:endParaRPr lang="fr-FR" sz="14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9" name="Graphique 48">
            <a:extLst>
              <a:ext uri="{FF2B5EF4-FFF2-40B4-BE49-F238E27FC236}">
                <a16:creationId xmlns="" xmlns:a16="http://schemas.microsoft.com/office/drawing/2014/main" id="{7359C2E1-2D4A-4697-9338-A8771B254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40155076"/>
              </p:ext>
            </p:extLst>
          </p:nvPr>
        </p:nvGraphicFramePr>
        <p:xfrm>
          <a:off x="-15064" y="1734557"/>
          <a:ext cx="2606503" cy="247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" name="Parenthèse ouvrante 1">
            <a:extLst>
              <a:ext uri="{FF2B5EF4-FFF2-40B4-BE49-F238E27FC236}">
                <a16:creationId xmlns="" xmlns:a16="http://schemas.microsoft.com/office/drawing/2014/main" id="{D0F6A855-E527-4448-8870-C078B0F21198}"/>
              </a:ext>
            </a:extLst>
          </p:cNvPr>
          <p:cNvSpPr/>
          <p:nvPr/>
        </p:nvSpPr>
        <p:spPr>
          <a:xfrm>
            <a:off x="4499771" y="1178207"/>
            <a:ext cx="91945" cy="576000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Parenthèse ouvrante 50">
            <a:extLst>
              <a:ext uri="{FF2B5EF4-FFF2-40B4-BE49-F238E27FC236}">
                <a16:creationId xmlns="" xmlns:a16="http://schemas.microsoft.com/office/drawing/2014/main" id="{85642E64-3E54-4C94-9747-8631F7BA0CF4}"/>
              </a:ext>
            </a:extLst>
          </p:cNvPr>
          <p:cNvSpPr/>
          <p:nvPr/>
        </p:nvSpPr>
        <p:spPr>
          <a:xfrm>
            <a:off x="3211882" y="2067252"/>
            <a:ext cx="91945" cy="576000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Parenthèse ouvrante 69">
            <a:extLst>
              <a:ext uri="{FF2B5EF4-FFF2-40B4-BE49-F238E27FC236}">
                <a16:creationId xmlns="" xmlns:a16="http://schemas.microsoft.com/office/drawing/2014/main" id="{9FF8752A-8B49-40FD-A107-7E3FC6250259}"/>
              </a:ext>
            </a:extLst>
          </p:cNvPr>
          <p:cNvSpPr/>
          <p:nvPr/>
        </p:nvSpPr>
        <p:spPr>
          <a:xfrm>
            <a:off x="5662795" y="2066579"/>
            <a:ext cx="91945" cy="576000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Parenthèse ouvrante 70">
            <a:extLst>
              <a:ext uri="{FF2B5EF4-FFF2-40B4-BE49-F238E27FC236}">
                <a16:creationId xmlns="" xmlns:a16="http://schemas.microsoft.com/office/drawing/2014/main" id="{F9FFCA2B-BAD0-4265-9F61-6F05B0D309CC}"/>
              </a:ext>
            </a:extLst>
          </p:cNvPr>
          <p:cNvSpPr/>
          <p:nvPr/>
        </p:nvSpPr>
        <p:spPr>
          <a:xfrm>
            <a:off x="3625890" y="3368190"/>
            <a:ext cx="91945" cy="576000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Parenthèse ouvrante 72">
            <a:extLst>
              <a:ext uri="{FF2B5EF4-FFF2-40B4-BE49-F238E27FC236}">
                <a16:creationId xmlns="" xmlns:a16="http://schemas.microsoft.com/office/drawing/2014/main" id="{EF35DF33-A8A9-4490-8E31-B18AF612280E}"/>
              </a:ext>
            </a:extLst>
          </p:cNvPr>
          <p:cNvSpPr/>
          <p:nvPr/>
        </p:nvSpPr>
        <p:spPr>
          <a:xfrm>
            <a:off x="5644374" y="3297609"/>
            <a:ext cx="91945" cy="576000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Parenthèse ouvrante 73">
            <a:extLst>
              <a:ext uri="{FF2B5EF4-FFF2-40B4-BE49-F238E27FC236}">
                <a16:creationId xmlns="" xmlns:a16="http://schemas.microsoft.com/office/drawing/2014/main" id="{77AB7AD2-A10F-4628-84E4-838DD5BB491E}"/>
              </a:ext>
            </a:extLst>
          </p:cNvPr>
          <p:cNvSpPr/>
          <p:nvPr/>
        </p:nvSpPr>
        <p:spPr>
          <a:xfrm>
            <a:off x="8298071" y="1398302"/>
            <a:ext cx="188730" cy="775315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Parenthèse ouvrante 75">
            <a:extLst>
              <a:ext uri="{FF2B5EF4-FFF2-40B4-BE49-F238E27FC236}">
                <a16:creationId xmlns="" xmlns:a16="http://schemas.microsoft.com/office/drawing/2014/main" id="{534E0E63-3FC7-42AB-B3C0-9947FA8B65C9}"/>
              </a:ext>
            </a:extLst>
          </p:cNvPr>
          <p:cNvSpPr/>
          <p:nvPr/>
        </p:nvSpPr>
        <p:spPr>
          <a:xfrm>
            <a:off x="8296697" y="2521883"/>
            <a:ext cx="188730" cy="775315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Parenthèse ouvrante 76">
            <a:extLst>
              <a:ext uri="{FF2B5EF4-FFF2-40B4-BE49-F238E27FC236}">
                <a16:creationId xmlns="" xmlns:a16="http://schemas.microsoft.com/office/drawing/2014/main" id="{86F655E2-1A23-4D17-992C-C9D35437026D}"/>
              </a:ext>
            </a:extLst>
          </p:cNvPr>
          <p:cNvSpPr/>
          <p:nvPr/>
        </p:nvSpPr>
        <p:spPr>
          <a:xfrm>
            <a:off x="10661991" y="1385727"/>
            <a:ext cx="188730" cy="775315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Parenthèse ouvrante 77">
            <a:extLst>
              <a:ext uri="{FF2B5EF4-FFF2-40B4-BE49-F238E27FC236}">
                <a16:creationId xmlns="" xmlns:a16="http://schemas.microsoft.com/office/drawing/2014/main" id="{72106E7C-9D98-413B-A7CE-748829CF62D9}"/>
              </a:ext>
            </a:extLst>
          </p:cNvPr>
          <p:cNvSpPr/>
          <p:nvPr/>
        </p:nvSpPr>
        <p:spPr>
          <a:xfrm>
            <a:off x="10683761" y="2554127"/>
            <a:ext cx="188730" cy="775315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Parenthèse ouvrante 78">
            <a:extLst>
              <a:ext uri="{FF2B5EF4-FFF2-40B4-BE49-F238E27FC236}">
                <a16:creationId xmlns="" xmlns:a16="http://schemas.microsoft.com/office/drawing/2014/main" id="{C8D5EC40-4A2C-4CC6-A0DF-601B62261BBD}"/>
              </a:ext>
            </a:extLst>
          </p:cNvPr>
          <p:cNvSpPr/>
          <p:nvPr/>
        </p:nvSpPr>
        <p:spPr>
          <a:xfrm>
            <a:off x="10683761" y="5093666"/>
            <a:ext cx="188730" cy="775315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Parenthèse ouvrante 79">
            <a:extLst>
              <a:ext uri="{FF2B5EF4-FFF2-40B4-BE49-F238E27FC236}">
                <a16:creationId xmlns="" xmlns:a16="http://schemas.microsoft.com/office/drawing/2014/main" id="{8563CE13-CD3C-48FA-8DA3-807E33D57C02}"/>
              </a:ext>
            </a:extLst>
          </p:cNvPr>
          <p:cNvSpPr/>
          <p:nvPr/>
        </p:nvSpPr>
        <p:spPr>
          <a:xfrm>
            <a:off x="8980128" y="5093666"/>
            <a:ext cx="188730" cy="775315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Parenthèse ouvrante 80">
            <a:extLst>
              <a:ext uri="{FF2B5EF4-FFF2-40B4-BE49-F238E27FC236}">
                <a16:creationId xmlns="" xmlns:a16="http://schemas.microsoft.com/office/drawing/2014/main" id="{8202647E-F85C-403E-93B7-793A34890542}"/>
              </a:ext>
            </a:extLst>
          </p:cNvPr>
          <p:cNvSpPr/>
          <p:nvPr/>
        </p:nvSpPr>
        <p:spPr>
          <a:xfrm>
            <a:off x="6845358" y="5100562"/>
            <a:ext cx="188730" cy="775315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Parenthèse ouvrante 84">
            <a:extLst>
              <a:ext uri="{FF2B5EF4-FFF2-40B4-BE49-F238E27FC236}">
                <a16:creationId xmlns="" xmlns:a16="http://schemas.microsoft.com/office/drawing/2014/main" id="{AEE4DB36-BA9A-42E8-B3F8-EF716A0CA996}"/>
              </a:ext>
            </a:extLst>
          </p:cNvPr>
          <p:cNvSpPr/>
          <p:nvPr/>
        </p:nvSpPr>
        <p:spPr>
          <a:xfrm>
            <a:off x="5002348" y="5110296"/>
            <a:ext cx="188730" cy="775315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Parenthèse ouvrante 90">
            <a:extLst>
              <a:ext uri="{FF2B5EF4-FFF2-40B4-BE49-F238E27FC236}">
                <a16:creationId xmlns="" xmlns:a16="http://schemas.microsoft.com/office/drawing/2014/main" id="{094160FE-0CA2-408C-A318-4A393B38C759}"/>
              </a:ext>
            </a:extLst>
          </p:cNvPr>
          <p:cNvSpPr/>
          <p:nvPr/>
        </p:nvSpPr>
        <p:spPr>
          <a:xfrm>
            <a:off x="3187665" y="5110296"/>
            <a:ext cx="188730" cy="775315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Parenthèse ouvrante 91">
            <a:extLst>
              <a:ext uri="{FF2B5EF4-FFF2-40B4-BE49-F238E27FC236}">
                <a16:creationId xmlns="" xmlns:a16="http://schemas.microsoft.com/office/drawing/2014/main" id="{755D4ACA-0ED6-4898-BBC2-C5869CF688BF}"/>
              </a:ext>
            </a:extLst>
          </p:cNvPr>
          <p:cNvSpPr/>
          <p:nvPr/>
        </p:nvSpPr>
        <p:spPr>
          <a:xfrm>
            <a:off x="1214293" y="2153612"/>
            <a:ext cx="264105" cy="1403111"/>
          </a:xfrm>
          <a:prstGeom prst="leftBracket">
            <a:avLst/>
          </a:prstGeom>
          <a:ln>
            <a:solidFill>
              <a:srgbClr val="D5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00597" y="611419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36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0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LES PATHOLOGIES (2/2)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6067662"/>
            <a:ext cx="5010109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Q24M-De quelle pathologie souffrez-vous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1343C063-202F-4372-839A-C849408512A0}"/>
              </a:ext>
            </a:extLst>
          </p:cNvPr>
          <p:cNvSpPr txBox="1"/>
          <p:nvPr/>
        </p:nvSpPr>
        <p:spPr>
          <a:xfrm>
            <a:off x="5103460" y="5662741"/>
            <a:ext cx="5828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Hypertension et diabète représentent plus de 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60%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des pathologies chroniques.</a:t>
            </a:r>
          </a:p>
          <a:p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Pour les pathologies aigues , la grippe domine avec 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52% 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(liée à la période de l’enquête).</a:t>
            </a:r>
          </a:p>
        </p:txBody>
      </p:sp>
      <p:graphicFrame>
        <p:nvGraphicFramePr>
          <p:cNvPr id="50" name="Graphique 49">
            <a:extLst>
              <a:ext uri="{FF2B5EF4-FFF2-40B4-BE49-F238E27FC236}">
                <a16:creationId xmlns="" xmlns:a16="http://schemas.microsoft.com/office/drawing/2014/main" id="{6A551494-538E-44A3-8CBF-4C6DECC5A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92893188"/>
              </p:ext>
            </p:extLst>
          </p:nvPr>
        </p:nvGraphicFramePr>
        <p:xfrm>
          <a:off x="493486" y="719666"/>
          <a:ext cx="5399314" cy="479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1" name="Graphique 50">
            <a:extLst>
              <a:ext uri="{FF2B5EF4-FFF2-40B4-BE49-F238E27FC236}">
                <a16:creationId xmlns="" xmlns:a16="http://schemas.microsoft.com/office/drawing/2014/main" id="{A1BA1559-2A35-417F-A223-86A7384A7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6534072"/>
              </p:ext>
            </p:extLst>
          </p:nvPr>
        </p:nvGraphicFramePr>
        <p:xfrm>
          <a:off x="5740400" y="726923"/>
          <a:ext cx="5754914" cy="479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0BD0435B-158F-456D-B6DF-4600AAE1B118}"/>
              </a:ext>
            </a:extLst>
          </p:cNvPr>
          <p:cNvSpPr/>
          <p:nvPr/>
        </p:nvSpPr>
        <p:spPr>
          <a:xfrm rot="1697491">
            <a:off x="4333159" y="863380"/>
            <a:ext cx="921444" cy="1490519"/>
          </a:xfrm>
          <a:prstGeom prst="ellipse">
            <a:avLst/>
          </a:prstGeom>
          <a:solidFill>
            <a:srgbClr val="D59598">
              <a:alpha val="11000"/>
            </a:srgbClr>
          </a:solidFill>
          <a:ln>
            <a:solidFill>
              <a:srgbClr val="D5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="" xmlns:a16="http://schemas.microsoft.com/office/drawing/2014/main" id="{222AD857-D63D-4102-8222-A984995D0BC9}"/>
              </a:ext>
            </a:extLst>
          </p:cNvPr>
          <p:cNvSpPr/>
          <p:nvPr/>
        </p:nvSpPr>
        <p:spPr>
          <a:xfrm rot="1697491">
            <a:off x="10655740" y="1065521"/>
            <a:ext cx="921444" cy="1213972"/>
          </a:xfrm>
          <a:prstGeom prst="ellipse">
            <a:avLst/>
          </a:prstGeom>
          <a:solidFill>
            <a:srgbClr val="D59598">
              <a:alpha val="11000"/>
            </a:srgbClr>
          </a:solidFill>
          <a:ln>
            <a:solidFill>
              <a:srgbClr val="D5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00597" y="611419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37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1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PERCEPTION DE LA DIFFÉRENCE ENTRE PRINCEPS ET GÉNÉRIQUES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5940801"/>
            <a:ext cx="551329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Q27-Faites-vous la différence entre les médicaments princeps (d'origine) et les médicaments génériques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50CA3F7-FA2D-4B33-A034-DF1ED1B868F6}"/>
              </a:ext>
            </a:extLst>
          </p:cNvPr>
          <p:cNvSpPr/>
          <p:nvPr/>
        </p:nvSpPr>
        <p:spPr>
          <a:xfrm>
            <a:off x="1022241" y="799261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B4CFF115-1812-46A8-832D-E91ACCED6CCC}"/>
              </a:ext>
            </a:extLst>
          </p:cNvPr>
          <p:cNvCxnSpPr>
            <a:cxnSpLocks/>
          </p:cNvCxnSpPr>
          <p:nvPr/>
        </p:nvCxnSpPr>
        <p:spPr>
          <a:xfrm flipH="1">
            <a:off x="3385509" y="831464"/>
            <a:ext cx="0" cy="3024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96985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cxnSp>
        <p:nvCxnSpPr>
          <p:cNvPr id="148" name="Connecteur droit 147">
            <a:extLst>
              <a:ext uri="{FF2B5EF4-FFF2-40B4-BE49-F238E27FC236}">
                <a16:creationId xmlns="" xmlns:a16="http://schemas.microsoft.com/office/drawing/2014/main" id="{C1532167-A392-4DE9-B89D-692715E5D636}"/>
              </a:ext>
            </a:extLst>
          </p:cNvPr>
          <p:cNvCxnSpPr>
            <a:cxnSpLocks/>
          </p:cNvCxnSpPr>
          <p:nvPr/>
        </p:nvCxnSpPr>
        <p:spPr>
          <a:xfrm>
            <a:off x="8179322" y="800419"/>
            <a:ext cx="1575" cy="2628581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="" xmlns:a16="http://schemas.microsoft.com/office/drawing/2014/main" id="{B3D70516-C8F4-4284-86B0-D8BFA93CB288}"/>
              </a:ext>
            </a:extLst>
          </p:cNvPr>
          <p:cNvCxnSpPr>
            <a:cxnSpLocks/>
          </p:cNvCxnSpPr>
          <p:nvPr/>
        </p:nvCxnSpPr>
        <p:spPr>
          <a:xfrm flipH="1">
            <a:off x="8180897" y="3768318"/>
            <a:ext cx="0" cy="2520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Graphique 51">
            <a:extLst>
              <a:ext uri="{FF2B5EF4-FFF2-40B4-BE49-F238E27FC236}">
                <a16:creationId xmlns="" xmlns:a16="http://schemas.microsoft.com/office/drawing/2014/main" id="{43A81FD8-74B3-4EB1-A2AD-5A55BCBC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21415517"/>
              </p:ext>
            </p:extLst>
          </p:nvPr>
        </p:nvGraphicFramePr>
        <p:xfrm>
          <a:off x="48285" y="1257059"/>
          <a:ext cx="3212177" cy="311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E5BF9A45-C449-49DD-A2E8-D37964DC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6195462" y="5231524"/>
            <a:ext cx="810867" cy="80326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0E10F5C5-7AF2-4F13-B794-D4C57A92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6247229" y="4340833"/>
            <a:ext cx="707937" cy="711949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DF08A3C5-7A27-48C0-B8D5-D33C00758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8895719" y="2284776"/>
            <a:ext cx="877825" cy="108722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F34DC42-72D4-41BA-AE50-EBC487B89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8886239" y="1141717"/>
            <a:ext cx="899915" cy="1104803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C6D78168-8FC1-4E13-A890-AC29E0861AA5}"/>
              </a:ext>
            </a:extLst>
          </p:cNvPr>
          <p:cNvSpPr txBox="1"/>
          <p:nvPr/>
        </p:nvSpPr>
        <p:spPr>
          <a:xfrm>
            <a:off x="9994164" y="1406899"/>
            <a:ext cx="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40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="" xmlns:a16="http://schemas.microsoft.com/office/drawing/2014/main" id="{44426774-C55D-4539-BD8C-68122D5A0403}"/>
              </a:ext>
            </a:extLst>
          </p:cNvPr>
          <p:cNvSpPr txBox="1"/>
          <p:nvPr/>
        </p:nvSpPr>
        <p:spPr>
          <a:xfrm>
            <a:off x="5362400" y="801130"/>
            <a:ext cx="107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206AFC11-D268-4041-8943-68E909556696}"/>
              </a:ext>
            </a:extLst>
          </p:cNvPr>
          <p:cNvSpPr txBox="1"/>
          <p:nvPr/>
        </p:nvSpPr>
        <p:spPr>
          <a:xfrm>
            <a:off x="8866644" y="811469"/>
            <a:ext cx="2140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466E2796-2358-4184-BBFF-7D632BB40E71}"/>
              </a:ext>
            </a:extLst>
          </p:cNvPr>
          <p:cNvSpPr txBox="1"/>
          <p:nvPr/>
        </p:nvSpPr>
        <p:spPr>
          <a:xfrm>
            <a:off x="6432275" y="3725630"/>
            <a:ext cx="905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85" name="Triangle isocèle 84">
            <a:extLst>
              <a:ext uri="{FF2B5EF4-FFF2-40B4-BE49-F238E27FC236}">
                <a16:creationId xmlns="" xmlns:a16="http://schemas.microsoft.com/office/drawing/2014/main" id="{CCF57C98-FB36-440A-AB8D-620114D3D823}"/>
              </a:ext>
            </a:extLst>
          </p:cNvPr>
          <p:cNvSpPr/>
          <p:nvPr/>
        </p:nvSpPr>
        <p:spPr>
          <a:xfrm>
            <a:off x="8477184" y="4370927"/>
            <a:ext cx="1684607" cy="1765295"/>
          </a:xfrm>
          <a:prstGeom prst="triangle">
            <a:avLst>
              <a:gd name="adj" fmla="val 50000"/>
            </a:avLst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="" xmlns:a16="http://schemas.microsoft.com/office/drawing/2014/main" id="{F9CB14FB-CCC7-49B7-8F71-A303665B7718}"/>
              </a:ext>
            </a:extLst>
          </p:cNvPr>
          <p:cNvSpPr/>
          <p:nvPr/>
        </p:nvSpPr>
        <p:spPr>
          <a:xfrm>
            <a:off x="8392011" y="4602066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="" xmlns:a16="http://schemas.microsoft.com/office/drawing/2014/main" id="{FFA6F732-BA5E-4DA5-93AD-D825B5BC44F4}"/>
              </a:ext>
            </a:extLst>
          </p:cNvPr>
          <p:cNvSpPr/>
          <p:nvPr/>
        </p:nvSpPr>
        <p:spPr>
          <a:xfrm>
            <a:off x="8392010" y="4929433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="" xmlns:a16="http://schemas.microsoft.com/office/drawing/2014/main" id="{54E46F10-9C36-4C18-BBAE-4578D042B89D}"/>
              </a:ext>
            </a:extLst>
          </p:cNvPr>
          <p:cNvSpPr/>
          <p:nvPr/>
        </p:nvSpPr>
        <p:spPr>
          <a:xfrm>
            <a:off x="8392010" y="5270074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="" xmlns:a16="http://schemas.microsoft.com/office/drawing/2014/main" id="{3C8F50AC-0E9C-4524-BF56-AFA704236F22}"/>
              </a:ext>
            </a:extLst>
          </p:cNvPr>
          <p:cNvSpPr/>
          <p:nvPr/>
        </p:nvSpPr>
        <p:spPr>
          <a:xfrm>
            <a:off x="8406523" y="5587262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="" xmlns:a16="http://schemas.microsoft.com/office/drawing/2014/main" id="{CADD1C0A-9487-4A21-9F12-333C5F4C849C}"/>
              </a:ext>
            </a:extLst>
          </p:cNvPr>
          <p:cNvSpPr/>
          <p:nvPr/>
        </p:nvSpPr>
        <p:spPr>
          <a:xfrm>
            <a:off x="8406523" y="5892588"/>
            <a:ext cx="1092884" cy="2088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A3449955-A81C-4DEF-A7CC-541451C4530E}"/>
              </a:ext>
            </a:extLst>
          </p:cNvPr>
          <p:cNvSpPr txBox="1"/>
          <p:nvPr/>
        </p:nvSpPr>
        <p:spPr>
          <a:xfrm>
            <a:off x="9537313" y="4504822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29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0394D22E-B65B-4730-9B57-3911F004D97F}"/>
              </a:ext>
            </a:extLst>
          </p:cNvPr>
          <p:cNvSpPr txBox="1"/>
          <p:nvPr/>
        </p:nvSpPr>
        <p:spPr>
          <a:xfrm>
            <a:off x="9528924" y="4829584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40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9D0B5FCC-F9E5-4ACF-8D22-68533ADDCE45}"/>
              </a:ext>
            </a:extLst>
          </p:cNvPr>
          <p:cNvSpPr txBox="1"/>
          <p:nvPr/>
        </p:nvSpPr>
        <p:spPr>
          <a:xfrm>
            <a:off x="9528924" y="5185254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49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A7B42E20-0F3B-45DD-9353-8E3717905BFA}"/>
              </a:ext>
            </a:extLst>
          </p:cNvPr>
          <p:cNvSpPr txBox="1"/>
          <p:nvPr/>
        </p:nvSpPr>
        <p:spPr>
          <a:xfrm>
            <a:off x="8521362" y="3728128"/>
            <a:ext cx="168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98D66B67-E43E-4BDA-BC73-DDCA0919F73B}"/>
              </a:ext>
            </a:extLst>
          </p:cNvPr>
          <p:cNvSpPr txBox="1"/>
          <p:nvPr/>
        </p:nvSpPr>
        <p:spPr>
          <a:xfrm>
            <a:off x="9953044" y="2731879"/>
            <a:ext cx="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35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C67198F8-D0ED-4DBD-9225-199AA8D67C1F}"/>
              </a:ext>
            </a:extLst>
          </p:cNvPr>
          <p:cNvSpPr txBox="1"/>
          <p:nvPr/>
        </p:nvSpPr>
        <p:spPr>
          <a:xfrm>
            <a:off x="7121481" y="5523802"/>
            <a:ext cx="76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7DC4"/>
                </a:solidFill>
                <a:latin typeface="Agency FB" panose="020B0503020202020204" pitchFamily="34" charset="0"/>
              </a:rPr>
              <a:t>42</a:t>
            </a:r>
            <a:r>
              <a:rPr lang="fr-FR" sz="1100" b="1" dirty="0">
                <a:solidFill>
                  <a:srgbClr val="FF7DC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FF7DC4"/>
              </a:solidFill>
              <a:latin typeface="Agency FB" panose="020B0503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="" xmlns:a16="http://schemas.microsoft.com/office/drawing/2014/main" id="{2919A07D-97B2-4DC0-81B1-20ED47022F15}"/>
              </a:ext>
            </a:extLst>
          </p:cNvPr>
          <p:cNvSpPr txBox="1"/>
          <p:nvPr/>
        </p:nvSpPr>
        <p:spPr>
          <a:xfrm>
            <a:off x="9512107" y="5825139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42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93E04B74-E2F3-4CF0-A84F-8241A61EA4B8}"/>
              </a:ext>
            </a:extLst>
          </p:cNvPr>
          <p:cNvSpPr txBox="1"/>
          <p:nvPr/>
        </p:nvSpPr>
        <p:spPr>
          <a:xfrm>
            <a:off x="7098246" y="4512141"/>
            <a:ext cx="72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AABE4"/>
                </a:solidFill>
                <a:latin typeface="Agency FB" panose="020B0503020202020204" pitchFamily="34" charset="0"/>
              </a:rPr>
              <a:t>36</a:t>
            </a:r>
            <a:r>
              <a:rPr lang="fr-FR" sz="11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934AFD01-8076-4C92-BBC6-5A907E9A5C26}"/>
              </a:ext>
            </a:extLst>
          </p:cNvPr>
          <p:cNvSpPr txBox="1"/>
          <p:nvPr/>
        </p:nvSpPr>
        <p:spPr>
          <a:xfrm>
            <a:off x="9528924" y="5483502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49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4D3507A1-C6D5-4208-A80A-968C2FD5F37A}"/>
              </a:ext>
            </a:extLst>
          </p:cNvPr>
          <p:cNvSpPr txBox="1"/>
          <p:nvPr/>
        </p:nvSpPr>
        <p:spPr>
          <a:xfrm>
            <a:off x="0" y="4582120"/>
            <a:ext cx="42180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39%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 la population font la différence entre les médicaments princeps et génériques, le taux est plus élevé dans le milieu urbain 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(40%)</a:t>
            </a:r>
            <a:endParaRPr lang="fr-FR" sz="14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5FDE1DAA-C430-462E-8D20-A57821D537B0}"/>
              </a:ext>
            </a:extLst>
          </p:cNvPr>
          <p:cNvSpPr/>
          <p:nvPr/>
        </p:nvSpPr>
        <p:spPr>
          <a:xfrm>
            <a:off x="2169994" y="1585293"/>
            <a:ext cx="1097863" cy="941213"/>
          </a:xfrm>
          <a:prstGeom prst="ellipse">
            <a:avLst/>
          </a:prstGeom>
          <a:noFill/>
          <a:ln w="28575"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70BA2A3C-5789-4EC0-9DD0-4CDCB02893E2}"/>
              </a:ext>
            </a:extLst>
          </p:cNvPr>
          <p:cNvGrpSpPr/>
          <p:nvPr/>
        </p:nvGrpSpPr>
        <p:grpSpPr>
          <a:xfrm>
            <a:off x="3547113" y="956934"/>
            <a:ext cx="3669172" cy="2318659"/>
            <a:chOff x="4194391" y="1032848"/>
            <a:chExt cx="3021893" cy="2822615"/>
          </a:xfrm>
        </p:grpSpPr>
        <p:grpSp>
          <p:nvGrpSpPr>
            <p:cNvPr id="57" name="Groupe 56">
              <a:extLst>
                <a:ext uri="{FF2B5EF4-FFF2-40B4-BE49-F238E27FC236}">
                  <a16:creationId xmlns="" xmlns:a16="http://schemas.microsoft.com/office/drawing/2014/main" id="{185300CE-938C-468D-A51B-BE19EBE573C7}"/>
                </a:ext>
              </a:extLst>
            </p:cNvPr>
            <p:cNvGrpSpPr/>
            <p:nvPr/>
          </p:nvGrpSpPr>
          <p:grpSpPr>
            <a:xfrm>
              <a:off x="4194391" y="1032848"/>
              <a:ext cx="3021893" cy="2822615"/>
              <a:chOff x="-603976" y="728642"/>
              <a:chExt cx="4522147" cy="1511460"/>
            </a:xfrm>
          </p:grpSpPr>
          <p:pic>
            <p:nvPicPr>
              <p:cNvPr id="60" name="Picture 2" descr="Résultat de recherche d'images pour &quot;Région icône&quot;">
                <a:extLst>
                  <a:ext uri="{FF2B5EF4-FFF2-40B4-BE49-F238E27FC236}">
                    <a16:creationId xmlns="" xmlns:a16="http://schemas.microsoft.com/office/drawing/2014/main" id="{A9951061-0CF7-42B4-B649-0DD5E8E1B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7042"/>
              <a:stretch/>
            </p:blipFill>
            <p:spPr bwMode="auto">
              <a:xfrm>
                <a:off x="313337" y="728642"/>
                <a:ext cx="2964307" cy="1511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0536E469-C5C3-4E61-A442-4B205D3B7599}"/>
                  </a:ext>
                </a:extLst>
              </p:cNvPr>
              <p:cNvSpPr/>
              <p:nvPr/>
            </p:nvSpPr>
            <p:spPr>
              <a:xfrm>
                <a:off x="2296090" y="1322088"/>
                <a:ext cx="1441731" cy="206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Est : </a:t>
                </a:r>
                <a:r>
                  <a:rPr lang="fr-FR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38</a:t>
                </a:r>
                <a:r>
                  <a:rPr lang="fr-FR" sz="16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20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DCA0CE0-2A53-4680-BC31-5E092CF426C7}"/>
                  </a:ext>
                </a:extLst>
              </p:cNvPr>
              <p:cNvSpPr/>
              <p:nvPr/>
            </p:nvSpPr>
            <p:spPr>
              <a:xfrm>
                <a:off x="-603976" y="1898819"/>
                <a:ext cx="2203327" cy="206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Ouest : </a:t>
                </a:r>
                <a:r>
                  <a:rPr lang="fr-FR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42</a:t>
                </a:r>
                <a:r>
                  <a:rPr lang="fr-FR" sz="16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20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1886D132-20F4-42DC-9E6F-1AFA0E39D92A}"/>
                  </a:ext>
                </a:extLst>
              </p:cNvPr>
              <p:cNvSpPr/>
              <p:nvPr/>
            </p:nvSpPr>
            <p:spPr>
              <a:xfrm>
                <a:off x="2016109" y="1906558"/>
                <a:ext cx="1902062" cy="206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Est : </a:t>
                </a:r>
                <a:r>
                  <a:rPr lang="fr-FR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39</a:t>
                </a:r>
                <a:r>
                  <a:rPr lang="fr-FR" sz="16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20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A670DB2D-AE57-45CD-866C-AC7AC24D51C9}"/>
                </a:ext>
              </a:extLst>
            </p:cNvPr>
            <p:cNvSpPr/>
            <p:nvPr/>
          </p:nvSpPr>
          <p:spPr>
            <a:xfrm>
              <a:off x="5263915" y="1339772"/>
              <a:ext cx="12330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Centre : 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38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2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A8FC93CB-D052-4684-A35F-0981F9CFE47F}"/>
                </a:ext>
              </a:extLst>
            </p:cNvPr>
            <p:cNvSpPr/>
            <p:nvPr/>
          </p:nvSpPr>
          <p:spPr>
            <a:xfrm>
              <a:off x="4259718" y="2246812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Ouest : 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41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2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Ellipse 57">
              <a:extLst>
                <a:ext uri="{FF2B5EF4-FFF2-40B4-BE49-F238E27FC236}">
                  <a16:creationId xmlns="" xmlns:a16="http://schemas.microsoft.com/office/drawing/2014/main" id="{97F604FB-9691-42EC-8B61-B0B4ADFC4AEB}"/>
                </a:ext>
              </a:extLst>
            </p:cNvPr>
            <p:cNvSpPr/>
            <p:nvPr/>
          </p:nvSpPr>
          <p:spPr>
            <a:xfrm>
              <a:off x="4736906" y="1965686"/>
              <a:ext cx="449033" cy="921235"/>
            </a:xfrm>
            <a:prstGeom prst="ellipse">
              <a:avLst/>
            </a:prstGeom>
            <a:noFill/>
            <a:ln w="28575">
              <a:solidFill>
                <a:srgbClr val="C262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1778614C-EA48-490D-BAAF-E15EFF8E84CD}"/>
              </a:ext>
            </a:extLst>
          </p:cNvPr>
          <p:cNvSpPr/>
          <p:nvPr/>
        </p:nvSpPr>
        <p:spPr>
          <a:xfrm>
            <a:off x="4449949" y="2570868"/>
            <a:ext cx="559446" cy="78368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="" xmlns:a16="http://schemas.microsoft.com/office/drawing/2014/main" id="{1047DBAF-FBBB-402E-8E6B-62B37D27A44F}"/>
              </a:ext>
            </a:extLst>
          </p:cNvPr>
          <p:cNvSpPr/>
          <p:nvPr/>
        </p:nvSpPr>
        <p:spPr>
          <a:xfrm>
            <a:off x="10008295" y="1265689"/>
            <a:ext cx="559446" cy="78368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="" xmlns:a16="http://schemas.microsoft.com/office/drawing/2014/main" id="{E5552B40-E121-4C75-9508-C26F321BA231}"/>
              </a:ext>
            </a:extLst>
          </p:cNvPr>
          <p:cNvSpPr/>
          <p:nvPr/>
        </p:nvSpPr>
        <p:spPr>
          <a:xfrm>
            <a:off x="7100554" y="5380008"/>
            <a:ext cx="559446" cy="78368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="" xmlns:a16="http://schemas.microsoft.com/office/drawing/2014/main" id="{2CB6EF15-337B-4D0B-AC84-06EEC2265525}"/>
              </a:ext>
            </a:extLst>
          </p:cNvPr>
          <p:cNvSpPr/>
          <p:nvPr/>
        </p:nvSpPr>
        <p:spPr>
          <a:xfrm>
            <a:off x="9445437" y="4866919"/>
            <a:ext cx="613416" cy="1403198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00597" y="611419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38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070746" y="1678675"/>
            <a:ext cx="736979" cy="0"/>
          </a:xfrm>
          <a:prstGeom prst="straightConnector1">
            <a:avLst/>
          </a:prstGeom>
          <a:ln w="57150"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60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4847" y="162500"/>
            <a:ext cx="1200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SOUHAIT DES MÉDICAMENTS À CONSOMMER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940155" y="780485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CB8446D7-0518-4A6C-9E6C-FACBA988C163}"/>
              </a:ext>
            </a:extLst>
          </p:cNvPr>
          <p:cNvCxnSpPr>
            <a:cxnSpLocks/>
          </p:cNvCxnSpPr>
          <p:nvPr/>
        </p:nvCxnSpPr>
        <p:spPr>
          <a:xfrm>
            <a:off x="2767234" y="1553348"/>
            <a:ext cx="9612" cy="148856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0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5661396" y="716151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57BCA21-3F40-4CD7-847A-F45C62A5CBD4}"/>
              </a:ext>
            </a:extLst>
          </p:cNvPr>
          <p:cNvSpPr txBox="1"/>
          <p:nvPr/>
        </p:nvSpPr>
        <p:spPr>
          <a:xfrm>
            <a:off x="9208125" y="721426"/>
            <a:ext cx="2594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78367025"/>
              </p:ext>
            </p:extLst>
          </p:nvPr>
        </p:nvGraphicFramePr>
        <p:xfrm>
          <a:off x="73865" y="1553837"/>
          <a:ext cx="2595233" cy="153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EA1EC173-19AF-45BA-A9A1-33ABEAA336F7}"/>
              </a:ext>
            </a:extLst>
          </p:cNvPr>
          <p:cNvSpPr/>
          <p:nvPr/>
        </p:nvSpPr>
        <p:spPr>
          <a:xfrm>
            <a:off x="3120383" y="1144406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BFC05AD-1576-4B99-9C3E-B6C7B51BD1BC}"/>
              </a:ext>
            </a:extLst>
          </p:cNvPr>
          <p:cNvSpPr/>
          <p:nvPr/>
        </p:nvSpPr>
        <p:spPr>
          <a:xfrm>
            <a:off x="4361808" y="1144406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40C01EB4-9EB9-4048-ACF1-0B978631C95E}"/>
              </a:ext>
            </a:extLst>
          </p:cNvPr>
          <p:cNvSpPr/>
          <p:nvPr/>
        </p:nvSpPr>
        <p:spPr>
          <a:xfrm>
            <a:off x="5656985" y="1144406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D317FBAF-C92D-41B7-8F3C-ADC6E3DC55E2}"/>
              </a:ext>
            </a:extLst>
          </p:cNvPr>
          <p:cNvSpPr/>
          <p:nvPr/>
        </p:nvSpPr>
        <p:spPr>
          <a:xfrm>
            <a:off x="6866717" y="1144590"/>
            <a:ext cx="705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B7642809-1F83-457D-816C-680FEDCB0CC7}"/>
              </a:ext>
            </a:extLst>
          </p:cNvPr>
          <p:cNvSpPr/>
          <p:nvPr/>
        </p:nvSpPr>
        <p:spPr>
          <a:xfrm>
            <a:off x="8060781" y="1116359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3B87D37E-81E6-4E71-9263-6DA4795F191A}"/>
              </a:ext>
            </a:extLst>
          </p:cNvPr>
          <p:cNvSpPr/>
          <p:nvPr/>
        </p:nvSpPr>
        <p:spPr>
          <a:xfrm>
            <a:off x="9377565" y="1110315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Urbain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BE09069-D324-4F04-BCC8-4120C86C11B0}"/>
              </a:ext>
            </a:extLst>
          </p:cNvPr>
          <p:cNvSpPr/>
          <p:nvPr/>
        </p:nvSpPr>
        <p:spPr>
          <a:xfrm>
            <a:off x="11038457" y="1110315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Rural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5878839"/>
            <a:ext cx="615875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Q28-Demandez-vous des médicaments princeps ou consommez-vous ce que vous dispense votre pharmacien  ?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="" xmlns:a16="http://schemas.microsoft.com/office/drawing/2014/main" id="{9F382891-D5A7-4852-BD7E-4FD88FBC8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2175355" y="3408031"/>
            <a:ext cx="548750" cy="543606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="" xmlns:a16="http://schemas.microsoft.com/office/drawing/2014/main" id="{F0F3DB61-0BC7-4333-9E54-5ED6971BCD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1279275" y="3452201"/>
            <a:ext cx="479093" cy="481808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="" xmlns:a16="http://schemas.microsoft.com/office/drawing/2014/main" id="{994DE918-3DF1-4F58-9C1B-04E2DC87F4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11680940" y="1031060"/>
            <a:ext cx="437194" cy="541483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="" xmlns:a16="http://schemas.microsoft.com/office/drawing/2014/main" id="{CA14D812-C01E-44AD-8193-4B1A0286AB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10034310" y="1095536"/>
            <a:ext cx="406767" cy="499377"/>
          </a:xfrm>
          <a:prstGeom prst="rect">
            <a:avLst/>
          </a:prstGeom>
        </p:spPr>
      </p:pic>
      <p:sp>
        <p:nvSpPr>
          <p:cNvPr id="114" name="ZoneTexte 113">
            <a:extLst>
              <a:ext uri="{FF2B5EF4-FFF2-40B4-BE49-F238E27FC236}">
                <a16:creationId xmlns="" xmlns:a16="http://schemas.microsoft.com/office/drawing/2014/main" id="{7BF591ED-72C5-4253-9D97-68FFB514604F}"/>
              </a:ext>
            </a:extLst>
          </p:cNvPr>
          <p:cNvSpPr txBox="1"/>
          <p:nvPr/>
        </p:nvSpPr>
        <p:spPr>
          <a:xfrm>
            <a:off x="1427639" y="3115824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="" xmlns:a16="http://schemas.microsoft.com/office/drawing/2014/main" id="{35B4521B-D3D2-4291-9738-59C7474E2094}"/>
              </a:ext>
            </a:extLst>
          </p:cNvPr>
          <p:cNvSpPr txBox="1"/>
          <p:nvPr/>
        </p:nvSpPr>
        <p:spPr>
          <a:xfrm>
            <a:off x="4363079" y="3118335"/>
            <a:ext cx="188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graphicFrame>
        <p:nvGraphicFramePr>
          <p:cNvPr id="80" name="Graphique 79">
            <a:extLst>
              <a:ext uri="{FF2B5EF4-FFF2-40B4-BE49-F238E27FC236}">
                <a16:creationId xmlns="" xmlns:a16="http://schemas.microsoft.com/office/drawing/2014/main" id="{73231890-40BD-4E8F-B675-7EC446CB3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38754149"/>
              </p:ext>
            </p:extLst>
          </p:nvPr>
        </p:nvGraphicFramePr>
        <p:xfrm>
          <a:off x="2411645" y="1518421"/>
          <a:ext cx="1619473" cy="15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2" name="Graphique 81">
            <a:extLst>
              <a:ext uri="{FF2B5EF4-FFF2-40B4-BE49-F238E27FC236}">
                <a16:creationId xmlns="" xmlns:a16="http://schemas.microsoft.com/office/drawing/2014/main" id="{B714D130-F636-4238-9DF7-C1F7ADD7D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7313857"/>
              </p:ext>
            </p:extLst>
          </p:nvPr>
        </p:nvGraphicFramePr>
        <p:xfrm>
          <a:off x="1353266" y="4005580"/>
          <a:ext cx="1685398" cy="157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3" name="Graphique 82">
            <a:extLst>
              <a:ext uri="{FF2B5EF4-FFF2-40B4-BE49-F238E27FC236}">
                <a16:creationId xmlns="" xmlns:a16="http://schemas.microsoft.com/office/drawing/2014/main" id="{57AD09AE-7853-47A1-BE60-8A0E242F2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63848002"/>
              </p:ext>
            </p:extLst>
          </p:nvPr>
        </p:nvGraphicFramePr>
        <p:xfrm>
          <a:off x="3579616" y="1524887"/>
          <a:ext cx="1619473" cy="15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4" name="Graphique 83">
            <a:extLst>
              <a:ext uri="{FF2B5EF4-FFF2-40B4-BE49-F238E27FC236}">
                <a16:creationId xmlns="" xmlns:a16="http://schemas.microsoft.com/office/drawing/2014/main" id="{B877D8E0-D3D0-4F07-A225-6B4D39A7C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29923713"/>
              </p:ext>
            </p:extLst>
          </p:nvPr>
        </p:nvGraphicFramePr>
        <p:xfrm>
          <a:off x="4792433" y="1517280"/>
          <a:ext cx="1619473" cy="15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5" name="Graphique 84">
            <a:extLst>
              <a:ext uri="{FF2B5EF4-FFF2-40B4-BE49-F238E27FC236}">
                <a16:creationId xmlns="" xmlns:a16="http://schemas.microsoft.com/office/drawing/2014/main" id="{B6FA982F-D17C-4035-84C1-31A4C95EA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41044003"/>
              </p:ext>
            </p:extLst>
          </p:nvPr>
        </p:nvGraphicFramePr>
        <p:xfrm>
          <a:off x="6176879" y="1526402"/>
          <a:ext cx="1619473" cy="15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5" name="Graphique 94">
            <a:extLst>
              <a:ext uri="{FF2B5EF4-FFF2-40B4-BE49-F238E27FC236}">
                <a16:creationId xmlns="" xmlns:a16="http://schemas.microsoft.com/office/drawing/2014/main" id="{4FD0F4AA-7AA1-4363-97C4-5FE36CE8D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39702558"/>
              </p:ext>
            </p:extLst>
          </p:nvPr>
        </p:nvGraphicFramePr>
        <p:xfrm>
          <a:off x="7491552" y="1545043"/>
          <a:ext cx="1619473" cy="15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6" name="Graphique 95">
            <a:extLst>
              <a:ext uri="{FF2B5EF4-FFF2-40B4-BE49-F238E27FC236}">
                <a16:creationId xmlns="" xmlns:a16="http://schemas.microsoft.com/office/drawing/2014/main" id="{77AA06C7-6B5D-4D10-AEA4-CD5A01573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98431256"/>
              </p:ext>
            </p:extLst>
          </p:nvPr>
        </p:nvGraphicFramePr>
        <p:xfrm>
          <a:off x="8706869" y="1527557"/>
          <a:ext cx="1619473" cy="15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7" name="Graphique 96">
            <a:extLst>
              <a:ext uri="{FF2B5EF4-FFF2-40B4-BE49-F238E27FC236}">
                <a16:creationId xmlns="" xmlns:a16="http://schemas.microsoft.com/office/drawing/2014/main" id="{E181C71E-4CAB-434F-BBC7-8F15B092D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85291519"/>
              </p:ext>
            </p:extLst>
          </p:nvPr>
        </p:nvGraphicFramePr>
        <p:xfrm>
          <a:off x="10215251" y="1505187"/>
          <a:ext cx="1619473" cy="15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9" name="Graphique 98">
            <a:extLst>
              <a:ext uri="{FF2B5EF4-FFF2-40B4-BE49-F238E27FC236}">
                <a16:creationId xmlns="" xmlns:a16="http://schemas.microsoft.com/office/drawing/2014/main" id="{FBF0604F-655E-4E71-8ABF-887489B28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76519865"/>
              </p:ext>
            </p:extLst>
          </p:nvPr>
        </p:nvGraphicFramePr>
        <p:xfrm>
          <a:off x="5964" y="3978128"/>
          <a:ext cx="2093929" cy="158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1" name="Graphique 100">
            <a:extLst>
              <a:ext uri="{FF2B5EF4-FFF2-40B4-BE49-F238E27FC236}">
                <a16:creationId xmlns="" xmlns:a16="http://schemas.microsoft.com/office/drawing/2014/main" id="{2C882645-9D8A-4923-9775-7959BC4B3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045561"/>
              </p:ext>
            </p:extLst>
          </p:nvPr>
        </p:nvGraphicFramePr>
        <p:xfrm>
          <a:off x="4183251" y="3996755"/>
          <a:ext cx="1619473" cy="160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2" name="Graphique 101">
            <a:extLst>
              <a:ext uri="{FF2B5EF4-FFF2-40B4-BE49-F238E27FC236}">
                <a16:creationId xmlns="" xmlns:a16="http://schemas.microsoft.com/office/drawing/2014/main" id="{2A72A331-A174-4C62-A5AA-860F263E8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27374699"/>
              </p:ext>
            </p:extLst>
          </p:nvPr>
        </p:nvGraphicFramePr>
        <p:xfrm>
          <a:off x="5984570" y="4003494"/>
          <a:ext cx="1619473" cy="160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cxnSp>
        <p:nvCxnSpPr>
          <p:cNvPr id="103" name="Connecteur droit 102">
            <a:extLst>
              <a:ext uri="{FF2B5EF4-FFF2-40B4-BE49-F238E27FC236}">
                <a16:creationId xmlns="" xmlns:a16="http://schemas.microsoft.com/office/drawing/2014/main" id="{4CE4E6A7-89C8-4320-9609-03DB9AFACE4A}"/>
              </a:ext>
            </a:extLst>
          </p:cNvPr>
          <p:cNvCxnSpPr>
            <a:cxnSpLocks/>
          </p:cNvCxnSpPr>
          <p:nvPr/>
        </p:nvCxnSpPr>
        <p:spPr>
          <a:xfrm>
            <a:off x="7456952" y="3379727"/>
            <a:ext cx="0" cy="2356002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Graphique 106">
            <a:extLst>
              <a:ext uri="{FF2B5EF4-FFF2-40B4-BE49-F238E27FC236}">
                <a16:creationId xmlns="" xmlns:a16="http://schemas.microsoft.com/office/drawing/2014/main" id="{94F356F7-807B-4A07-8989-305520C59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3221237"/>
              </p:ext>
            </p:extLst>
          </p:nvPr>
        </p:nvGraphicFramePr>
        <p:xfrm>
          <a:off x="10562463" y="4005581"/>
          <a:ext cx="1619473" cy="160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cxnSp>
        <p:nvCxnSpPr>
          <p:cNvPr id="109" name="Connecteur droit 108">
            <a:extLst>
              <a:ext uri="{FF2B5EF4-FFF2-40B4-BE49-F238E27FC236}">
                <a16:creationId xmlns="" xmlns:a16="http://schemas.microsoft.com/office/drawing/2014/main" id="{ED82E587-0857-40E0-BCEF-2E0FFC83DE2B}"/>
              </a:ext>
            </a:extLst>
          </p:cNvPr>
          <p:cNvCxnSpPr>
            <a:cxnSpLocks/>
          </p:cNvCxnSpPr>
          <p:nvPr/>
        </p:nvCxnSpPr>
        <p:spPr>
          <a:xfrm>
            <a:off x="2776846" y="3274452"/>
            <a:ext cx="0" cy="238620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="" xmlns:a16="http://schemas.microsoft.com/office/drawing/2014/main" id="{1F86B535-5BB6-488E-ACA7-306BDE21CAC2}"/>
              </a:ext>
            </a:extLst>
          </p:cNvPr>
          <p:cNvCxnSpPr>
            <a:cxnSpLocks/>
          </p:cNvCxnSpPr>
          <p:nvPr/>
        </p:nvCxnSpPr>
        <p:spPr>
          <a:xfrm flipH="1">
            <a:off x="9208125" y="721290"/>
            <a:ext cx="10863" cy="24020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>
            <a:extLst>
              <a:ext uri="{FF2B5EF4-FFF2-40B4-BE49-F238E27FC236}">
                <a16:creationId xmlns="" xmlns:a16="http://schemas.microsoft.com/office/drawing/2014/main" id="{4DD09679-6EA7-454E-BB6A-834F30A6EE61}"/>
              </a:ext>
            </a:extLst>
          </p:cNvPr>
          <p:cNvSpPr txBox="1"/>
          <p:nvPr/>
        </p:nvSpPr>
        <p:spPr>
          <a:xfrm>
            <a:off x="8588011" y="3189802"/>
            <a:ext cx="2499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129" name="Graphique 128">
            <a:extLst>
              <a:ext uri="{FF2B5EF4-FFF2-40B4-BE49-F238E27FC236}">
                <a16:creationId xmlns="" xmlns:a16="http://schemas.microsoft.com/office/drawing/2014/main" id="{CF6FEF52-7762-4C52-99FE-CCA5AB67B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30048849"/>
              </p:ext>
            </p:extLst>
          </p:nvPr>
        </p:nvGraphicFramePr>
        <p:xfrm>
          <a:off x="3248691" y="3999720"/>
          <a:ext cx="1619473" cy="160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30" name="Graphique 129">
            <a:extLst>
              <a:ext uri="{FF2B5EF4-FFF2-40B4-BE49-F238E27FC236}">
                <a16:creationId xmlns="" xmlns:a16="http://schemas.microsoft.com/office/drawing/2014/main" id="{7E8C0BBD-C9D9-4942-AEF8-28EEFCD48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35076056"/>
              </p:ext>
            </p:extLst>
          </p:nvPr>
        </p:nvGraphicFramePr>
        <p:xfrm>
          <a:off x="5103956" y="4008617"/>
          <a:ext cx="1619473" cy="160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31" name="Graphique 130">
            <a:extLst>
              <a:ext uri="{FF2B5EF4-FFF2-40B4-BE49-F238E27FC236}">
                <a16:creationId xmlns="" xmlns:a16="http://schemas.microsoft.com/office/drawing/2014/main" id="{19E3DA0C-CFBB-4DFB-9855-91849C697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27966950"/>
              </p:ext>
            </p:extLst>
          </p:nvPr>
        </p:nvGraphicFramePr>
        <p:xfrm>
          <a:off x="7826584" y="4001807"/>
          <a:ext cx="1619473" cy="160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32" name="Graphique 131">
            <a:extLst>
              <a:ext uri="{FF2B5EF4-FFF2-40B4-BE49-F238E27FC236}">
                <a16:creationId xmlns="" xmlns:a16="http://schemas.microsoft.com/office/drawing/2014/main" id="{680F353D-C045-4992-99B2-305395E07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2290037"/>
              </p:ext>
            </p:extLst>
          </p:nvPr>
        </p:nvGraphicFramePr>
        <p:xfrm>
          <a:off x="9695704" y="4010704"/>
          <a:ext cx="1619473" cy="160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CCA6F2C8-568B-46AD-BD3E-394B2EDFA480}"/>
              </a:ext>
            </a:extLst>
          </p:cNvPr>
          <p:cNvSpPr/>
          <p:nvPr/>
        </p:nvSpPr>
        <p:spPr>
          <a:xfrm>
            <a:off x="3187819" y="3626189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18-29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4BE9D81C-3CA5-4C96-88BA-F5330B00DF2A}"/>
              </a:ext>
            </a:extLst>
          </p:cNvPr>
          <p:cNvSpPr/>
          <p:nvPr/>
        </p:nvSpPr>
        <p:spPr>
          <a:xfrm>
            <a:off x="4052414" y="3626189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30-39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9F1ACEED-50B4-4FEF-98BB-7A07CC727A6F}"/>
              </a:ext>
            </a:extLst>
          </p:cNvPr>
          <p:cNvSpPr/>
          <p:nvPr/>
        </p:nvSpPr>
        <p:spPr>
          <a:xfrm>
            <a:off x="4979458" y="3628800"/>
            <a:ext cx="565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40-49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8E853224-70B3-4F43-9B3B-232300C8213D}"/>
              </a:ext>
            </a:extLst>
          </p:cNvPr>
          <p:cNvSpPr/>
          <p:nvPr/>
        </p:nvSpPr>
        <p:spPr>
          <a:xfrm>
            <a:off x="5908272" y="3628439"/>
            <a:ext cx="5658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50-59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E738D5F6-9D6F-49E0-A903-C4027B8A85EA}"/>
              </a:ext>
            </a:extLst>
          </p:cNvPr>
          <p:cNvSpPr/>
          <p:nvPr/>
        </p:nvSpPr>
        <p:spPr>
          <a:xfrm>
            <a:off x="6619024" y="3626189"/>
            <a:ext cx="8382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60et plus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65EE703F-D988-4D37-8E38-15B94D9E4C5D}"/>
              </a:ext>
            </a:extLst>
          </p:cNvPr>
          <p:cNvSpPr/>
          <p:nvPr/>
        </p:nvSpPr>
        <p:spPr>
          <a:xfrm>
            <a:off x="7499077" y="3632573"/>
            <a:ext cx="10549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0B7E1054-F30B-42BB-95F4-317B21B371EB}"/>
              </a:ext>
            </a:extLst>
          </p:cNvPr>
          <p:cNvSpPr/>
          <p:nvPr/>
        </p:nvSpPr>
        <p:spPr>
          <a:xfrm>
            <a:off x="8516242" y="3621826"/>
            <a:ext cx="7904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C291EAFE-839F-426A-9755-5099D118D132}"/>
              </a:ext>
            </a:extLst>
          </p:cNvPr>
          <p:cNvSpPr/>
          <p:nvPr/>
        </p:nvSpPr>
        <p:spPr>
          <a:xfrm>
            <a:off x="9540195" y="3637218"/>
            <a:ext cx="6072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C445B9D7-29E4-4CF6-B728-1C1F1B078D1C}"/>
              </a:ext>
            </a:extLst>
          </p:cNvPr>
          <p:cNvSpPr/>
          <p:nvPr/>
        </p:nvSpPr>
        <p:spPr>
          <a:xfrm>
            <a:off x="10215252" y="3621826"/>
            <a:ext cx="9099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C3B81876-5E4E-40F7-A2AF-7C59D7B01CBD}"/>
              </a:ext>
            </a:extLst>
          </p:cNvPr>
          <p:cNvSpPr/>
          <p:nvPr/>
        </p:nvSpPr>
        <p:spPr>
          <a:xfrm>
            <a:off x="11249037" y="3648462"/>
            <a:ext cx="8382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67" name="Graphique 66">
            <a:extLst>
              <a:ext uri="{FF2B5EF4-FFF2-40B4-BE49-F238E27FC236}">
                <a16:creationId xmlns="" xmlns:a16="http://schemas.microsoft.com/office/drawing/2014/main" id="{00C23BE1-441A-4059-A020-46CDFBE0A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40573698"/>
              </p:ext>
            </p:extLst>
          </p:nvPr>
        </p:nvGraphicFramePr>
        <p:xfrm>
          <a:off x="2428891" y="3978585"/>
          <a:ext cx="1619473" cy="160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68" name="Graphique 67">
            <a:extLst>
              <a:ext uri="{FF2B5EF4-FFF2-40B4-BE49-F238E27FC236}">
                <a16:creationId xmlns="" xmlns:a16="http://schemas.microsoft.com/office/drawing/2014/main" id="{03456688-87F6-416E-8A93-F5387D6CED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34853226"/>
              </p:ext>
            </p:extLst>
          </p:nvPr>
        </p:nvGraphicFramePr>
        <p:xfrm>
          <a:off x="6981583" y="4026471"/>
          <a:ext cx="1619473" cy="160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69" name="Graphique 68">
            <a:extLst>
              <a:ext uri="{FF2B5EF4-FFF2-40B4-BE49-F238E27FC236}">
                <a16:creationId xmlns="" xmlns:a16="http://schemas.microsoft.com/office/drawing/2014/main" id="{0C4C2F59-54AB-418E-889D-4D4FB470E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99002013"/>
              </p:ext>
            </p:extLst>
          </p:nvPr>
        </p:nvGraphicFramePr>
        <p:xfrm>
          <a:off x="8705724" y="3998842"/>
          <a:ext cx="1619473" cy="160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3" name="Ellipse 2">
            <a:extLst>
              <a:ext uri="{FF2B5EF4-FFF2-40B4-BE49-F238E27FC236}">
                <a16:creationId xmlns="" xmlns:a16="http://schemas.microsoft.com/office/drawing/2014/main" id="{A439CE36-1252-46A2-9224-B5677B3AF159}"/>
              </a:ext>
            </a:extLst>
          </p:cNvPr>
          <p:cNvSpPr/>
          <p:nvPr/>
        </p:nvSpPr>
        <p:spPr>
          <a:xfrm>
            <a:off x="6731936" y="3942287"/>
            <a:ext cx="672270" cy="261610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="" xmlns:a16="http://schemas.microsoft.com/office/drawing/2014/main" id="{0DE47CED-6A94-4D7C-86F3-37DC7CAB7309}"/>
              </a:ext>
            </a:extLst>
          </p:cNvPr>
          <p:cNvSpPr txBox="1"/>
          <p:nvPr/>
        </p:nvSpPr>
        <p:spPr>
          <a:xfrm>
            <a:off x="6293224" y="5702552"/>
            <a:ext cx="583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58%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  de la population consomment des médicaments génériques</a:t>
            </a:r>
            <a:endParaRPr lang="fr-FR" sz="14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00597" y="611419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39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0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8"/>
          <p:cNvSpPr/>
          <p:nvPr/>
        </p:nvSpPr>
        <p:spPr>
          <a:xfrm>
            <a:off x="4303059" y="-14514"/>
            <a:ext cx="7917198" cy="687251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25" name="Picture 2" descr="Immar research &amp; consulting">
            <a:extLst>
              <a:ext uri="{FF2B5EF4-FFF2-40B4-BE49-F238E27FC236}">
                <a16:creationId xmlns="" xmlns:a16="http://schemas.microsoft.com/office/drawing/2014/main" id="{D4EFF8C6-C522-4B1F-9736-3AA2F4493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70493" b="51834"/>
          <a:stretch/>
        </p:blipFill>
        <p:spPr bwMode="auto">
          <a:xfrm rot="16984346">
            <a:off x="5532645" y="-14748"/>
            <a:ext cx="5864077" cy="688914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A646ED8-4BF1-4149-A7A2-E4BCE75DD816}"/>
              </a:ext>
            </a:extLst>
          </p:cNvPr>
          <p:cNvSpPr/>
          <p:nvPr/>
        </p:nvSpPr>
        <p:spPr>
          <a:xfrm>
            <a:off x="885370" y="2075551"/>
            <a:ext cx="11252051" cy="923330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>
              <a:tabLst>
                <a:tab pos="807978" algn="l"/>
              </a:tabLst>
            </a:pPr>
            <a:r>
              <a:rPr lang="en-US" sz="5400" b="1" dirty="0">
                <a:latin typeface="Trebuchet MS" panose="020B0603020202020204" pitchFamily="34" charset="0"/>
              </a:rPr>
              <a:t>STRUCTURE DE L’ÉCHANTILLON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705421" y="6243427"/>
            <a:ext cx="432000" cy="432000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052EE208-5251-4A81-A63B-1BC6712C9B66}"/>
              </a:ext>
            </a:extLst>
          </p:cNvPr>
          <p:cNvSpPr/>
          <p:nvPr/>
        </p:nvSpPr>
        <p:spPr>
          <a:xfrm>
            <a:off x="11038627" y="6243427"/>
            <a:ext cx="432000" cy="432000"/>
          </a:xfrm>
          <a:prstGeom prst="ellipse">
            <a:avLst/>
          </a:prstGeom>
          <a:solidFill>
            <a:srgbClr val="535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131766C1-4B9F-4074-BCA8-2D869826FB70}"/>
              </a:ext>
            </a:extLst>
          </p:cNvPr>
          <p:cNvSpPr/>
          <p:nvPr/>
        </p:nvSpPr>
        <p:spPr>
          <a:xfrm>
            <a:off x="10363366" y="6243427"/>
            <a:ext cx="432000" cy="432000"/>
          </a:xfrm>
          <a:prstGeom prst="ellipse">
            <a:avLst/>
          </a:prstGeom>
          <a:solidFill>
            <a:srgbClr val="9E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81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426" y="122706"/>
            <a:ext cx="12184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SUBSTITUTION EN CAS DE RUPTURE D'APPROVISIONNEMENT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68563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940155" y="780485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0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5661396" y="716151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57BCA21-3F40-4CD7-847A-F45C62A5CBD4}"/>
              </a:ext>
            </a:extLst>
          </p:cNvPr>
          <p:cNvSpPr txBox="1"/>
          <p:nvPr/>
        </p:nvSpPr>
        <p:spPr>
          <a:xfrm>
            <a:off x="9208125" y="721426"/>
            <a:ext cx="2594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04892803"/>
              </p:ext>
            </p:extLst>
          </p:nvPr>
        </p:nvGraphicFramePr>
        <p:xfrm>
          <a:off x="222863" y="1359867"/>
          <a:ext cx="2728722" cy="127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EA1EC173-19AF-45BA-A9A1-33ABEAA336F7}"/>
              </a:ext>
            </a:extLst>
          </p:cNvPr>
          <p:cNvSpPr/>
          <p:nvPr/>
        </p:nvSpPr>
        <p:spPr>
          <a:xfrm>
            <a:off x="3120383" y="1144406"/>
            <a:ext cx="6989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BFC05AD-1576-4B99-9C3E-B6C7B51BD1BC}"/>
              </a:ext>
            </a:extLst>
          </p:cNvPr>
          <p:cNvSpPr/>
          <p:nvPr/>
        </p:nvSpPr>
        <p:spPr>
          <a:xfrm>
            <a:off x="4361807" y="1144406"/>
            <a:ext cx="6279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40C01EB4-9EB9-4048-ACF1-0B978631C95E}"/>
              </a:ext>
            </a:extLst>
          </p:cNvPr>
          <p:cNvSpPr/>
          <p:nvPr/>
        </p:nvSpPr>
        <p:spPr>
          <a:xfrm>
            <a:off x="5656984" y="1144406"/>
            <a:ext cx="3933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D317FBAF-C92D-41B7-8F3C-ADC6E3DC55E2}"/>
              </a:ext>
            </a:extLst>
          </p:cNvPr>
          <p:cNvSpPr/>
          <p:nvPr/>
        </p:nvSpPr>
        <p:spPr>
          <a:xfrm>
            <a:off x="6866716" y="1144590"/>
            <a:ext cx="7270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B7642809-1F83-457D-816C-680FEDCB0CC7}"/>
              </a:ext>
            </a:extLst>
          </p:cNvPr>
          <p:cNvSpPr/>
          <p:nvPr/>
        </p:nvSpPr>
        <p:spPr>
          <a:xfrm>
            <a:off x="8060781" y="1116359"/>
            <a:ext cx="8723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3B87D37E-81E6-4E71-9263-6DA4795F191A}"/>
              </a:ext>
            </a:extLst>
          </p:cNvPr>
          <p:cNvSpPr/>
          <p:nvPr/>
        </p:nvSpPr>
        <p:spPr>
          <a:xfrm>
            <a:off x="9377565" y="1110315"/>
            <a:ext cx="6873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Urbain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BE09069-D324-4F04-BCC8-4120C86C11B0}"/>
              </a:ext>
            </a:extLst>
          </p:cNvPr>
          <p:cNvSpPr/>
          <p:nvPr/>
        </p:nvSpPr>
        <p:spPr>
          <a:xfrm>
            <a:off x="11038457" y="1110315"/>
            <a:ext cx="5932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Rural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pic>
        <p:nvPicPr>
          <p:cNvPr id="62" name="Image 61">
            <a:extLst>
              <a:ext uri="{FF2B5EF4-FFF2-40B4-BE49-F238E27FC236}">
                <a16:creationId xmlns="" xmlns:a16="http://schemas.microsoft.com/office/drawing/2014/main" id="{9F382891-D5A7-4852-BD7E-4FD88FBC8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2175355" y="2923106"/>
            <a:ext cx="548750" cy="543606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="" xmlns:a16="http://schemas.microsoft.com/office/drawing/2014/main" id="{F0F3DB61-0BC7-4333-9E54-5ED6971BCD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1279275" y="2967276"/>
            <a:ext cx="479093" cy="481808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="" xmlns:a16="http://schemas.microsoft.com/office/drawing/2014/main" id="{994DE918-3DF1-4F58-9C1B-04E2DC87F4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11680940" y="1031060"/>
            <a:ext cx="437194" cy="541483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="" xmlns:a16="http://schemas.microsoft.com/office/drawing/2014/main" id="{CA14D812-C01E-44AD-8193-4B1A0286AB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10034310" y="1095536"/>
            <a:ext cx="419080" cy="514493"/>
          </a:xfrm>
          <a:prstGeom prst="rect">
            <a:avLst/>
          </a:prstGeom>
        </p:spPr>
      </p:pic>
      <p:sp>
        <p:nvSpPr>
          <p:cNvPr id="114" name="ZoneTexte 113">
            <a:extLst>
              <a:ext uri="{FF2B5EF4-FFF2-40B4-BE49-F238E27FC236}">
                <a16:creationId xmlns="" xmlns:a16="http://schemas.microsoft.com/office/drawing/2014/main" id="{7BF591ED-72C5-4253-9D97-68FFB514604F}"/>
              </a:ext>
            </a:extLst>
          </p:cNvPr>
          <p:cNvSpPr txBox="1"/>
          <p:nvPr/>
        </p:nvSpPr>
        <p:spPr>
          <a:xfrm>
            <a:off x="1427639" y="2686319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="" xmlns:a16="http://schemas.microsoft.com/office/drawing/2014/main" id="{35B4521B-D3D2-4291-9738-59C7474E2094}"/>
              </a:ext>
            </a:extLst>
          </p:cNvPr>
          <p:cNvSpPr txBox="1"/>
          <p:nvPr/>
        </p:nvSpPr>
        <p:spPr>
          <a:xfrm>
            <a:off x="4363078" y="2688830"/>
            <a:ext cx="1900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graphicFrame>
        <p:nvGraphicFramePr>
          <p:cNvPr id="80" name="Graphique 79">
            <a:extLst>
              <a:ext uri="{FF2B5EF4-FFF2-40B4-BE49-F238E27FC236}">
                <a16:creationId xmlns="" xmlns:a16="http://schemas.microsoft.com/office/drawing/2014/main" id="{73231890-40BD-4E8F-B675-7EC446CB3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81534189"/>
              </p:ext>
            </p:extLst>
          </p:nvPr>
        </p:nvGraphicFramePr>
        <p:xfrm>
          <a:off x="2411645" y="1379871"/>
          <a:ext cx="1668496" cy="131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2" name="Graphique 81">
            <a:extLst>
              <a:ext uri="{FF2B5EF4-FFF2-40B4-BE49-F238E27FC236}">
                <a16:creationId xmlns="" xmlns:a16="http://schemas.microsoft.com/office/drawing/2014/main" id="{B714D130-F636-4238-9DF7-C1F7ADD7D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90996369"/>
              </p:ext>
            </p:extLst>
          </p:nvPr>
        </p:nvGraphicFramePr>
        <p:xfrm>
          <a:off x="1353266" y="3520655"/>
          <a:ext cx="1747208" cy="131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3" name="Graphique 82">
            <a:extLst>
              <a:ext uri="{FF2B5EF4-FFF2-40B4-BE49-F238E27FC236}">
                <a16:creationId xmlns="" xmlns:a16="http://schemas.microsoft.com/office/drawing/2014/main" id="{57AD09AE-7853-47A1-BE60-8A0E242F2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81538057"/>
              </p:ext>
            </p:extLst>
          </p:nvPr>
        </p:nvGraphicFramePr>
        <p:xfrm>
          <a:off x="3579616" y="1386337"/>
          <a:ext cx="1668496" cy="131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4" name="Graphique 83">
            <a:extLst>
              <a:ext uri="{FF2B5EF4-FFF2-40B4-BE49-F238E27FC236}">
                <a16:creationId xmlns="" xmlns:a16="http://schemas.microsoft.com/office/drawing/2014/main" id="{B877D8E0-D3D0-4F07-A225-6B4D39A7C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49150043"/>
              </p:ext>
            </p:extLst>
          </p:nvPr>
        </p:nvGraphicFramePr>
        <p:xfrm>
          <a:off x="4792433" y="1378730"/>
          <a:ext cx="1668496" cy="131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5" name="Graphique 84">
            <a:extLst>
              <a:ext uri="{FF2B5EF4-FFF2-40B4-BE49-F238E27FC236}">
                <a16:creationId xmlns="" xmlns:a16="http://schemas.microsoft.com/office/drawing/2014/main" id="{B6FA982F-D17C-4035-84C1-31A4C95EA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93015478"/>
              </p:ext>
            </p:extLst>
          </p:nvPr>
        </p:nvGraphicFramePr>
        <p:xfrm>
          <a:off x="6176879" y="1387852"/>
          <a:ext cx="1668496" cy="131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5" name="Graphique 94">
            <a:extLst>
              <a:ext uri="{FF2B5EF4-FFF2-40B4-BE49-F238E27FC236}">
                <a16:creationId xmlns="" xmlns:a16="http://schemas.microsoft.com/office/drawing/2014/main" id="{4FD0F4AA-7AA1-4363-97C4-5FE36CE8D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35418146"/>
              </p:ext>
            </p:extLst>
          </p:nvPr>
        </p:nvGraphicFramePr>
        <p:xfrm>
          <a:off x="7491552" y="1406493"/>
          <a:ext cx="1668496" cy="131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6" name="Graphique 95">
            <a:extLst>
              <a:ext uri="{FF2B5EF4-FFF2-40B4-BE49-F238E27FC236}">
                <a16:creationId xmlns="" xmlns:a16="http://schemas.microsoft.com/office/drawing/2014/main" id="{77AA06C7-6B5D-4D10-AEA4-CD5A01573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85095029"/>
              </p:ext>
            </p:extLst>
          </p:nvPr>
        </p:nvGraphicFramePr>
        <p:xfrm>
          <a:off x="8706869" y="1389007"/>
          <a:ext cx="1668496" cy="131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7" name="Graphique 96">
            <a:extLst>
              <a:ext uri="{FF2B5EF4-FFF2-40B4-BE49-F238E27FC236}">
                <a16:creationId xmlns="" xmlns:a16="http://schemas.microsoft.com/office/drawing/2014/main" id="{E181C71E-4CAB-434F-BBC7-8F15B092D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43412429"/>
              </p:ext>
            </p:extLst>
          </p:nvPr>
        </p:nvGraphicFramePr>
        <p:xfrm>
          <a:off x="10215251" y="1366637"/>
          <a:ext cx="1668496" cy="131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9" name="Graphique 98">
            <a:extLst>
              <a:ext uri="{FF2B5EF4-FFF2-40B4-BE49-F238E27FC236}">
                <a16:creationId xmlns="" xmlns:a16="http://schemas.microsoft.com/office/drawing/2014/main" id="{FBF0604F-655E-4E71-8ABF-887489B28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29017017"/>
              </p:ext>
            </p:extLst>
          </p:nvPr>
        </p:nvGraphicFramePr>
        <p:xfrm>
          <a:off x="5964" y="3520913"/>
          <a:ext cx="2157315" cy="131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6" name="Graphique 105">
            <a:extLst>
              <a:ext uri="{FF2B5EF4-FFF2-40B4-BE49-F238E27FC236}">
                <a16:creationId xmlns="" xmlns:a16="http://schemas.microsoft.com/office/drawing/2014/main" id="{03410172-BF22-43AD-9C42-6BC5E2D29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12894535"/>
              </p:ext>
            </p:extLst>
          </p:nvPr>
        </p:nvGraphicFramePr>
        <p:xfrm>
          <a:off x="8788848" y="3513916"/>
          <a:ext cx="1678865" cy="134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7" name="Graphique 106">
            <a:extLst>
              <a:ext uri="{FF2B5EF4-FFF2-40B4-BE49-F238E27FC236}">
                <a16:creationId xmlns="" xmlns:a16="http://schemas.microsoft.com/office/drawing/2014/main" id="{94F356F7-807B-4A07-8989-305520C59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25034818"/>
              </p:ext>
            </p:extLst>
          </p:nvPr>
        </p:nvGraphicFramePr>
        <p:xfrm>
          <a:off x="10577264" y="3518569"/>
          <a:ext cx="1678865" cy="134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28" name="ZoneTexte 127">
            <a:extLst>
              <a:ext uri="{FF2B5EF4-FFF2-40B4-BE49-F238E27FC236}">
                <a16:creationId xmlns="" xmlns:a16="http://schemas.microsoft.com/office/drawing/2014/main" id="{4DD09679-6EA7-454E-BB6A-834F30A6EE61}"/>
              </a:ext>
            </a:extLst>
          </p:cNvPr>
          <p:cNvSpPr txBox="1"/>
          <p:nvPr/>
        </p:nvSpPr>
        <p:spPr>
          <a:xfrm>
            <a:off x="8588011" y="2760297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129" name="Graphique 128">
            <a:extLst>
              <a:ext uri="{FF2B5EF4-FFF2-40B4-BE49-F238E27FC236}">
                <a16:creationId xmlns="" xmlns:a16="http://schemas.microsoft.com/office/drawing/2014/main" id="{CF6FEF52-7762-4C52-99FE-CCA5AB67B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45729512"/>
              </p:ext>
            </p:extLst>
          </p:nvPr>
        </p:nvGraphicFramePr>
        <p:xfrm>
          <a:off x="3248691" y="3514794"/>
          <a:ext cx="1678865" cy="134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30" name="Graphique 129">
            <a:extLst>
              <a:ext uri="{FF2B5EF4-FFF2-40B4-BE49-F238E27FC236}">
                <a16:creationId xmlns="" xmlns:a16="http://schemas.microsoft.com/office/drawing/2014/main" id="{7E8C0BBD-C9D9-4942-AEF8-28EEFCD48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06409816"/>
              </p:ext>
            </p:extLst>
          </p:nvPr>
        </p:nvGraphicFramePr>
        <p:xfrm>
          <a:off x="5117811" y="3523691"/>
          <a:ext cx="1678865" cy="134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32" name="Graphique 131">
            <a:extLst>
              <a:ext uri="{FF2B5EF4-FFF2-40B4-BE49-F238E27FC236}">
                <a16:creationId xmlns="" xmlns:a16="http://schemas.microsoft.com/office/drawing/2014/main" id="{680F353D-C045-4992-99B2-305395E07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82303172"/>
              </p:ext>
            </p:extLst>
          </p:nvPr>
        </p:nvGraphicFramePr>
        <p:xfrm>
          <a:off x="9695704" y="3525778"/>
          <a:ext cx="1678865" cy="134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CCA6F2C8-568B-46AD-BD3E-394B2EDFA480}"/>
              </a:ext>
            </a:extLst>
          </p:cNvPr>
          <p:cNvSpPr/>
          <p:nvPr/>
        </p:nvSpPr>
        <p:spPr>
          <a:xfrm>
            <a:off x="3187819" y="3141264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18-29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4BE9D81C-3CA5-4C96-88BA-F5330B00DF2A}"/>
              </a:ext>
            </a:extLst>
          </p:cNvPr>
          <p:cNvSpPr/>
          <p:nvPr/>
        </p:nvSpPr>
        <p:spPr>
          <a:xfrm>
            <a:off x="4052414" y="3141264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30-39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9F1ACEED-50B4-4FEF-98BB-7A07CC727A6F}"/>
              </a:ext>
            </a:extLst>
          </p:cNvPr>
          <p:cNvSpPr/>
          <p:nvPr/>
        </p:nvSpPr>
        <p:spPr>
          <a:xfrm>
            <a:off x="4979457" y="3143875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40-49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8E853224-70B3-4F43-9B3B-232300C8213D}"/>
              </a:ext>
            </a:extLst>
          </p:cNvPr>
          <p:cNvSpPr/>
          <p:nvPr/>
        </p:nvSpPr>
        <p:spPr>
          <a:xfrm>
            <a:off x="5908271" y="3143514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50-59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E738D5F6-9D6F-49E0-A903-C4027B8A85EA}"/>
              </a:ext>
            </a:extLst>
          </p:cNvPr>
          <p:cNvSpPr/>
          <p:nvPr/>
        </p:nvSpPr>
        <p:spPr>
          <a:xfrm>
            <a:off x="6619023" y="3141264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60et plus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65EE703F-D988-4D37-8E38-15B94D9E4C5D}"/>
              </a:ext>
            </a:extLst>
          </p:cNvPr>
          <p:cNvSpPr/>
          <p:nvPr/>
        </p:nvSpPr>
        <p:spPr>
          <a:xfrm>
            <a:off x="7499077" y="3147648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0B7E1054-F30B-42BB-95F4-317B21B371EB}"/>
              </a:ext>
            </a:extLst>
          </p:cNvPr>
          <p:cNvSpPr/>
          <p:nvPr/>
        </p:nvSpPr>
        <p:spPr>
          <a:xfrm>
            <a:off x="8516242" y="3136901"/>
            <a:ext cx="795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C291EAFE-839F-426A-9755-5099D118D132}"/>
              </a:ext>
            </a:extLst>
          </p:cNvPr>
          <p:cNvSpPr/>
          <p:nvPr/>
        </p:nvSpPr>
        <p:spPr>
          <a:xfrm>
            <a:off x="9540195" y="3152293"/>
            <a:ext cx="6110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C445B9D7-29E4-4CF6-B728-1C1F1B078D1C}"/>
              </a:ext>
            </a:extLst>
          </p:cNvPr>
          <p:cNvSpPr/>
          <p:nvPr/>
        </p:nvSpPr>
        <p:spPr>
          <a:xfrm>
            <a:off x="10215251" y="3136901"/>
            <a:ext cx="9156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C3B81876-5E4E-40F7-A2AF-7C59D7B01CBD}"/>
              </a:ext>
            </a:extLst>
          </p:cNvPr>
          <p:cNvSpPr/>
          <p:nvPr/>
        </p:nvSpPr>
        <p:spPr>
          <a:xfrm>
            <a:off x="11249036" y="3163537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F80DE9A1-C52B-4D38-AB8B-32E2EB9D1475}"/>
              </a:ext>
            </a:extLst>
          </p:cNvPr>
          <p:cNvSpPr/>
          <p:nvPr/>
        </p:nvSpPr>
        <p:spPr>
          <a:xfrm>
            <a:off x="1" y="6215830"/>
            <a:ext cx="917129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Q29- En cas de rupture, acceptez-vous de substituer à votre médicament habituel le médicament proposé par votre pharmacien ?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8583CB28-D4AF-41C0-96DF-A1B0838EC797}"/>
              </a:ext>
            </a:extLst>
          </p:cNvPr>
          <p:cNvSpPr txBox="1"/>
          <p:nvPr/>
        </p:nvSpPr>
        <p:spPr>
          <a:xfrm>
            <a:off x="5661212" y="5349955"/>
            <a:ext cx="6227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44%</a:t>
            </a:r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 de la population n’acceptent pas la substitution</a:t>
            </a:r>
            <a:endParaRPr lang="fr-FR" sz="12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1" name="Connecteur droit 60">
            <a:extLst>
              <a:ext uri="{FF2B5EF4-FFF2-40B4-BE49-F238E27FC236}">
                <a16:creationId xmlns="" xmlns:a16="http://schemas.microsoft.com/office/drawing/2014/main" id="{C3E359ED-2D15-4D90-A3DA-7383F7A48C34}"/>
              </a:ext>
            </a:extLst>
          </p:cNvPr>
          <p:cNvCxnSpPr>
            <a:cxnSpLocks/>
          </p:cNvCxnSpPr>
          <p:nvPr/>
        </p:nvCxnSpPr>
        <p:spPr>
          <a:xfrm flipH="1">
            <a:off x="7470807" y="3130357"/>
            <a:ext cx="0" cy="1800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="" xmlns:a16="http://schemas.microsoft.com/office/drawing/2014/main" id="{8BDE04D6-4804-44EF-8566-EC968549EEAE}"/>
              </a:ext>
            </a:extLst>
          </p:cNvPr>
          <p:cNvCxnSpPr>
            <a:cxnSpLocks/>
          </p:cNvCxnSpPr>
          <p:nvPr/>
        </p:nvCxnSpPr>
        <p:spPr>
          <a:xfrm flipH="1">
            <a:off x="3009543" y="3186351"/>
            <a:ext cx="0" cy="1800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E2730C44-BA27-4046-A099-05E30C1A71D1}"/>
              </a:ext>
            </a:extLst>
          </p:cNvPr>
          <p:cNvCxnSpPr>
            <a:cxnSpLocks/>
          </p:cNvCxnSpPr>
          <p:nvPr/>
        </p:nvCxnSpPr>
        <p:spPr>
          <a:xfrm flipH="1">
            <a:off x="9169768" y="880783"/>
            <a:ext cx="0" cy="1800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="" xmlns:a16="http://schemas.microsoft.com/office/drawing/2014/main" id="{2C34F729-8E31-47AE-BB20-4698F47B021D}"/>
              </a:ext>
            </a:extLst>
          </p:cNvPr>
          <p:cNvCxnSpPr>
            <a:cxnSpLocks/>
          </p:cNvCxnSpPr>
          <p:nvPr/>
        </p:nvCxnSpPr>
        <p:spPr>
          <a:xfrm flipH="1">
            <a:off x="3090732" y="805650"/>
            <a:ext cx="0" cy="1800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Graphique 69">
            <a:extLst>
              <a:ext uri="{FF2B5EF4-FFF2-40B4-BE49-F238E27FC236}">
                <a16:creationId xmlns="" xmlns:a16="http://schemas.microsoft.com/office/drawing/2014/main" id="{CF25C8A7-327F-4AC8-B447-9AD1A3A79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15258601"/>
              </p:ext>
            </p:extLst>
          </p:nvPr>
        </p:nvGraphicFramePr>
        <p:xfrm>
          <a:off x="52269" y="5187219"/>
          <a:ext cx="5522891" cy="99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71" name="ZoneTexte 70">
            <a:extLst>
              <a:ext uri="{FF2B5EF4-FFF2-40B4-BE49-F238E27FC236}">
                <a16:creationId xmlns="" xmlns:a16="http://schemas.microsoft.com/office/drawing/2014/main" id="{DB51C326-C997-4AF0-9848-82BDC7219893}"/>
              </a:ext>
            </a:extLst>
          </p:cNvPr>
          <p:cNvSpPr txBox="1"/>
          <p:nvPr/>
        </p:nvSpPr>
        <p:spPr>
          <a:xfrm>
            <a:off x="0" y="4801065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pathologie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="" xmlns:a16="http://schemas.microsoft.com/office/drawing/2014/main" id="{1810213A-AEC7-414B-A96B-FE7D1539508D}"/>
              </a:ext>
            </a:extLst>
          </p:cNvPr>
          <p:cNvSpPr/>
          <p:nvPr/>
        </p:nvSpPr>
        <p:spPr>
          <a:xfrm>
            <a:off x="1877637" y="5520602"/>
            <a:ext cx="731575" cy="2447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="" xmlns:a16="http://schemas.microsoft.com/office/drawing/2014/main" id="{8772D62F-2417-486C-AF4C-4ECD77738D78}"/>
              </a:ext>
            </a:extLst>
          </p:cNvPr>
          <p:cNvCxnSpPr>
            <a:cxnSpLocks/>
          </p:cNvCxnSpPr>
          <p:nvPr/>
        </p:nvCxnSpPr>
        <p:spPr>
          <a:xfrm>
            <a:off x="1744921" y="6109032"/>
            <a:ext cx="598833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39CEFAFB-2399-41DB-8B4C-51A89E0C0CBE}"/>
              </a:ext>
            </a:extLst>
          </p:cNvPr>
          <p:cNvSpPr/>
          <p:nvPr/>
        </p:nvSpPr>
        <p:spPr>
          <a:xfrm>
            <a:off x="2068902" y="2223845"/>
            <a:ext cx="576598" cy="38180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="" xmlns:a16="http://schemas.microsoft.com/office/drawing/2014/main" id="{7AB4E84C-7BDF-4041-B546-78453DA10740}"/>
              </a:ext>
            </a:extLst>
          </p:cNvPr>
          <p:cNvSpPr/>
          <p:nvPr/>
        </p:nvSpPr>
        <p:spPr>
          <a:xfrm>
            <a:off x="11055088" y="2182644"/>
            <a:ext cx="576598" cy="38180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="" xmlns:a16="http://schemas.microsoft.com/office/drawing/2014/main" id="{C4B69A93-9A56-4BD0-9EED-D4A1A954E67B}"/>
              </a:ext>
            </a:extLst>
          </p:cNvPr>
          <p:cNvSpPr/>
          <p:nvPr/>
        </p:nvSpPr>
        <p:spPr>
          <a:xfrm>
            <a:off x="4102511" y="4370528"/>
            <a:ext cx="576598" cy="38180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="" xmlns:a16="http://schemas.microsoft.com/office/drawing/2014/main" id="{6627BFE8-ED5C-428B-A0A4-712D54E9C320}"/>
              </a:ext>
            </a:extLst>
          </p:cNvPr>
          <p:cNvSpPr/>
          <p:nvPr/>
        </p:nvSpPr>
        <p:spPr>
          <a:xfrm>
            <a:off x="1275841" y="4341102"/>
            <a:ext cx="576598" cy="38180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9" name="Graphique 78">
            <a:extLst>
              <a:ext uri="{FF2B5EF4-FFF2-40B4-BE49-F238E27FC236}">
                <a16:creationId xmlns="" xmlns:a16="http://schemas.microsoft.com/office/drawing/2014/main" id="{7AF6B8BA-07BF-40BC-A8BE-262901A63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520572"/>
              </p:ext>
            </p:extLst>
          </p:nvPr>
        </p:nvGraphicFramePr>
        <p:xfrm>
          <a:off x="2428891" y="3493659"/>
          <a:ext cx="1629537" cy="136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91" name="Graphique 90">
            <a:extLst>
              <a:ext uri="{FF2B5EF4-FFF2-40B4-BE49-F238E27FC236}">
                <a16:creationId xmlns="" xmlns:a16="http://schemas.microsoft.com/office/drawing/2014/main" id="{D10A7F7E-351D-4A8F-9F8D-D48B36F6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21890174"/>
              </p:ext>
            </p:extLst>
          </p:nvPr>
        </p:nvGraphicFramePr>
        <p:xfrm>
          <a:off x="4183251" y="3511829"/>
          <a:ext cx="1678865" cy="134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92" name="Graphique 91">
            <a:extLst>
              <a:ext uri="{FF2B5EF4-FFF2-40B4-BE49-F238E27FC236}">
                <a16:creationId xmlns="" xmlns:a16="http://schemas.microsoft.com/office/drawing/2014/main" id="{FBEF77F9-5237-4C9E-889B-E58756390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11948450"/>
              </p:ext>
            </p:extLst>
          </p:nvPr>
        </p:nvGraphicFramePr>
        <p:xfrm>
          <a:off x="5984570" y="3518568"/>
          <a:ext cx="1678865" cy="134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00" name="Graphique 99">
            <a:extLst>
              <a:ext uri="{FF2B5EF4-FFF2-40B4-BE49-F238E27FC236}">
                <a16:creationId xmlns="" xmlns:a16="http://schemas.microsoft.com/office/drawing/2014/main" id="{B46F0513-972D-4CDA-85E0-6BD65A150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33919587"/>
              </p:ext>
            </p:extLst>
          </p:nvPr>
        </p:nvGraphicFramePr>
        <p:xfrm>
          <a:off x="7826584" y="3516881"/>
          <a:ext cx="1678865" cy="134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03" name="Graphique 102">
            <a:extLst>
              <a:ext uri="{FF2B5EF4-FFF2-40B4-BE49-F238E27FC236}">
                <a16:creationId xmlns="" xmlns:a16="http://schemas.microsoft.com/office/drawing/2014/main" id="{0CF4087C-0841-4833-B4DE-914BA1C09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11351687"/>
              </p:ext>
            </p:extLst>
          </p:nvPr>
        </p:nvGraphicFramePr>
        <p:xfrm>
          <a:off x="6981583" y="3541545"/>
          <a:ext cx="1678865" cy="134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104" name="Ellipse 103">
            <a:extLst>
              <a:ext uri="{FF2B5EF4-FFF2-40B4-BE49-F238E27FC236}">
                <a16:creationId xmlns="" xmlns:a16="http://schemas.microsoft.com/office/drawing/2014/main" id="{57CA2376-188A-4462-82C5-8738DCC797D2}"/>
              </a:ext>
            </a:extLst>
          </p:cNvPr>
          <p:cNvSpPr/>
          <p:nvPr/>
        </p:nvSpPr>
        <p:spPr>
          <a:xfrm>
            <a:off x="7798713" y="4312255"/>
            <a:ext cx="576598" cy="38180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="" xmlns:a16="http://schemas.microsoft.com/office/drawing/2014/main" id="{E3DC4A9B-2F14-47A6-ABAC-A04BC5D5EA94}"/>
              </a:ext>
            </a:extLst>
          </p:cNvPr>
          <p:cNvSpPr/>
          <p:nvPr/>
        </p:nvSpPr>
        <p:spPr>
          <a:xfrm>
            <a:off x="8631508" y="4312255"/>
            <a:ext cx="576598" cy="38180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="" xmlns:a16="http://schemas.microsoft.com/office/drawing/2014/main" id="{5F0512BF-DFE1-4AB1-8C89-768B42DDD865}"/>
              </a:ext>
            </a:extLst>
          </p:cNvPr>
          <p:cNvSpPr/>
          <p:nvPr/>
        </p:nvSpPr>
        <p:spPr>
          <a:xfrm>
            <a:off x="6804959" y="4312255"/>
            <a:ext cx="576598" cy="381805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127846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40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4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CONSOMMATION DES COMPLÉMENTS ALIMENTAIRES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6022298"/>
            <a:ext cx="4995595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Q33 Consommez-vous des compléments alimentaires 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50CA3F7-FA2D-4B33-A034-DF1ED1B868F6}"/>
              </a:ext>
            </a:extLst>
          </p:cNvPr>
          <p:cNvSpPr/>
          <p:nvPr/>
        </p:nvSpPr>
        <p:spPr>
          <a:xfrm>
            <a:off x="152405" y="4885437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B4CFF115-1812-46A8-832D-E91ACCED6CCC}"/>
              </a:ext>
            </a:extLst>
          </p:cNvPr>
          <p:cNvCxnSpPr>
            <a:cxnSpLocks/>
          </p:cNvCxnSpPr>
          <p:nvPr/>
        </p:nvCxnSpPr>
        <p:spPr>
          <a:xfrm flipH="1">
            <a:off x="4687981" y="720717"/>
            <a:ext cx="0" cy="302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96985" y="945009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cxnSp>
        <p:nvCxnSpPr>
          <p:cNvPr id="150" name="Connecteur droit 149">
            <a:extLst>
              <a:ext uri="{FF2B5EF4-FFF2-40B4-BE49-F238E27FC236}">
                <a16:creationId xmlns="" xmlns:a16="http://schemas.microsoft.com/office/drawing/2014/main" id="{B3D70516-C8F4-4284-86B0-D8BFA93CB288}"/>
              </a:ext>
            </a:extLst>
          </p:cNvPr>
          <p:cNvCxnSpPr>
            <a:cxnSpLocks/>
          </p:cNvCxnSpPr>
          <p:nvPr/>
        </p:nvCxnSpPr>
        <p:spPr>
          <a:xfrm flipH="1">
            <a:off x="10064179" y="1494351"/>
            <a:ext cx="0" cy="302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Graphique 51">
            <a:extLst>
              <a:ext uri="{FF2B5EF4-FFF2-40B4-BE49-F238E27FC236}">
                <a16:creationId xmlns="" xmlns:a16="http://schemas.microsoft.com/office/drawing/2014/main" id="{43A81FD8-74B3-4EB1-A2AD-5A55BCBC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07637577"/>
              </p:ext>
            </p:extLst>
          </p:nvPr>
        </p:nvGraphicFramePr>
        <p:xfrm>
          <a:off x="186834" y="1368127"/>
          <a:ext cx="4320491" cy="331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E5BF9A45-C449-49DD-A2E8-D37964DC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8397401" y="3137669"/>
            <a:ext cx="810867" cy="80326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0E10F5C5-7AF2-4F13-B794-D4C57A92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8449168" y="2011449"/>
            <a:ext cx="707937" cy="711949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DF08A3C5-7A27-48C0-B8D5-D33C00758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5958551" y="3005215"/>
            <a:ext cx="877825" cy="108722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F34DC42-72D4-41BA-AE50-EBC487B89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5949071" y="1862156"/>
            <a:ext cx="899915" cy="1104803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C6D78168-8FC1-4E13-A890-AC29E0861AA5}"/>
              </a:ext>
            </a:extLst>
          </p:cNvPr>
          <p:cNvSpPr txBox="1"/>
          <p:nvPr/>
        </p:nvSpPr>
        <p:spPr>
          <a:xfrm>
            <a:off x="7056996" y="2127338"/>
            <a:ext cx="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28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206AFC11-D268-4041-8943-68E909556696}"/>
              </a:ext>
            </a:extLst>
          </p:cNvPr>
          <p:cNvSpPr txBox="1"/>
          <p:nvPr/>
        </p:nvSpPr>
        <p:spPr>
          <a:xfrm>
            <a:off x="5676105" y="936157"/>
            <a:ext cx="2463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466E2796-2358-4184-BBFF-7D632BB40E71}"/>
              </a:ext>
            </a:extLst>
          </p:cNvPr>
          <p:cNvSpPr txBox="1"/>
          <p:nvPr/>
        </p:nvSpPr>
        <p:spPr>
          <a:xfrm>
            <a:off x="8637713" y="939672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85" name="Triangle isocèle 84">
            <a:extLst>
              <a:ext uri="{FF2B5EF4-FFF2-40B4-BE49-F238E27FC236}">
                <a16:creationId xmlns="" xmlns:a16="http://schemas.microsoft.com/office/drawing/2014/main" id="{CCF57C98-FB36-440A-AB8D-620114D3D823}"/>
              </a:ext>
            </a:extLst>
          </p:cNvPr>
          <p:cNvSpPr/>
          <p:nvPr/>
        </p:nvSpPr>
        <p:spPr>
          <a:xfrm>
            <a:off x="10360466" y="2277072"/>
            <a:ext cx="1684607" cy="1765295"/>
          </a:xfrm>
          <a:prstGeom prst="triangle">
            <a:avLst>
              <a:gd name="adj" fmla="val 50000"/>
            </a:avLst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="" xmlns:a16="http://schemas.microsoft.com/office/drawing/2014/main" id="{F9CB14FB-CCC7-49B7-8F71-A303665B7718}"/>
              </a:ext>
            </a:extLst>
          </p:cNvPr>
          <p:cNvSpPr/>
          <p:nvPr/>
        </p:nvSpPr>
        <p:spPr>
          <a:xfrm>
            <a:off x="10275293" y="2508211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="" xmlns:a16="http://schemas.microsoft.com/office/drawing/2014/main" id="{FFA6F732-BA5E-4DA5-93AD-D825B5BC44F4}"/>
              </a:ext>
            </a:extLst>
          </p:cNvPr>
          <p:cNvSpPr/>
          <p:nvPr/>
        </p:nvSpPr>
        <p:spPr>
          <a:xfrm>
            <a:off x="10275292" y="2835578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="" xmlns:a16="http://schemas.microsoft.com/office/drawing/2014/main" id="{54E46F10-9C36-4C18-BBAE-4578D042B89D}"/>
              </a:ext>
            </a:extLst>
          </p:cNvPr>
          <p:cNvSpPr/>
          <p:nvPr/>
        </p:nvSpPr>
        <p:spPr>
          <a:xfrm>
            <a:off x="10275292" y="3176219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="" xmlns:a16="http://schemas.microsoft.com/office/drawing/2014/main" id="{3C8F50AC-0E9C-4524-BF56-AFA704236F22}"/>
              </a:ext>
            </a:extLst>
          </p:cNvPr>
          <p:cNvSpPr/>
          <p:nvPr/>
        </p:nvSpPr>
        <p:spPr>
          <a:xfrm>
            <a:off x="10289805" y="3493407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="" xmlns:a16="http://schemas.microsoft.com/office/drawing/2014/main" id="{CADD1C0A-9487-4A21-9F12-333C5F4C849C}"/>
              </a:ext>
            </a:extLst>
          </p:cNvPr>
          <p:cNvSpPr/>
          <p:nvPr/>
        </p:nvSpPr>
        <p:spPr>
          <a:xfrm>
            <a:off x="10289805" y="3798733"/>
            <a:ext cx="1092884" cy="2088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A3449955-A81C-4DEF-A7CC-541451C4530E}"/>
              </a:ext>
            </a:extLst>
          </p:cNvPr>
          <p:cNvSpPr txBox="1"/>
          <p:nvPr/>
        </p:nvSpPr>
        <p:spPr>
          <a:xfrm>
            <a:off x="11420595" y="2410967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29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0394D22E-B65B-4730-9B57-3911F004D97F}"/>
              </a:ext>
            </a:extLst>
          </p:cNvPr>
          <p:cNvSpPr txBox="1"/>
          <p:nvPr/>
        </p:nvSpPr>
        <p:spPr>
          <a:xfrm>
            <a:off x="11412206" y="2735729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28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9D0B5FCC-F9E5-4ACF-8D22-68533ADDCE45}"/>
              </a:ext>
            </a:extLst>
          </p:cNvPr>
          <p:cNvSpPr txBox="1"/>
          <p:nvPr/>
        </p:nvSpPr>
        <p:spPr>
          <a:xfrm>
            <a:off x="11412206" y="3091399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23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A7B42E20-0F3B-45DD-9353-8E3717905BFA}"/>
              </a:ext>
            </a:extLst>
          </p:cNvPr>
          <p:cNvSpPr txBox="1"/>
          <p:nvPr/>
        </p:nvSpPr>
        <p:spPr>
          <a:xfrm>
            <a:off x="10159847" y="942390"/>
            <a:ext cx="193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="" xmlns:a16="http://schemas.microsoft.com/office/drawing/2014/main" id="{A9A3DB7F-8BF0-44CF-AF82-EF35A54074FB}"/>
              </a:ext>
            </a:extLst>
          </p:cNvPr>
          <p:cNvCxnSpPr>
            <a:cxnSpLocks/>
          </p:cNvCxnSpPr>
          <p:nvPr/>
        </p:nvCxnSpPr>
        <p:spPr>
          <a:xfrm flipH="1">
            <a:off x="8207670" y="1520858"/>
            <a:ext cx="0" cy="302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98D66B67-E43E-4BDA-BC73-DDCA0919F73B}"/>
              </a:ext>
            </a:extLst>
          </p:cNvPr>
          <p:cNvSpPr txBox="1"/>
          <p:nvPr/>
        </p:nvSpPr>
        <p:spPr>
          <a:xfrm>
            <a:off x="7015876" y="3452318"/>
            <a:ext cx="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26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C67198F8-D0ED-4DBD-9225-199AA8D67C1F}"/>
              </a:ext>
            </a:extLst>
          </p:cNvPr>
          <p:cNvSpPr txBox="1"/>
          <p:nvPr/>
        </p:nvSpPr>
        <p:spPr>
          <a:xfrm>
            <a:off x="9323420" y="3429947"/>
            <a:ext cx="76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7DC4"/>
                </a:solidFill>
                <a:latin typeface="Agency FB" panose="020B0503020202020204" pitchFamily="34" charset="0"/>
              </a:rPr>
              <a:t>32</a:t>
            </a:r>
            <a:r>
              <a:rPr lang="fr-FR" sz="1100" b="1" dirty="0">
                <a:solidFill>
                  <a:srgbClr val="FF7DC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FF7DC4"/>
              </a:solidFill>
              <a:latin typeface="Agency FB" panose="020B0503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="" xmlns:a16="http://schemas.microsoft.com/office/drawing/2014/main" id="{2919A07D-97B2-4DC0-81B1-20ED47022F15}"/>
              </a:ext>
            </a:extLst>
          </p:cNvPr>
          <p:cNvSpPr txBox="1"/>
          <p:nvPr/>
        </p:nvSpPr>
        <p:spPr>
          <a:xfrm>
            <a:off x="11408504" y="3728959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31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93E04B74-E2F3-4CF0-A84F-8241A61EA4B8}"/>
              </a:ext>
            </a:extLst>
          </p:cNvPr>
          <p:cNvSpPr txBox="1"/>
          <p:nvPr/>
        </p:nvSpPr>
        <p:spPr>
          <a:xfrm>
            <a:off x="9300185" y="2182757"/>
            <a:ext cx="72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AABE4"/>
                </a:solidFill>
                <a:latin typeface="Agency FB" panose="020B0503020202020204" pitchFamily="34" charset="0"/>
              </a:rPr>
              <a:t>23</a:t>
            </a:r>
            <a:r>
              <a:rPr lang="fr-FR" sz="11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934AFD01-8076-4C92-BBC6-5A907E9A5C26}"/>
              </a:ext>
            </a:extLst>
          </p:cNvPr>
          <p:cNvSpPr txBox="1"/>
          <p:nvPr/>
        </p:nvSpPr>
        <p:spPr>
          <a:xfrm>
            <a:off x="11412206" y="3389647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27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AC4B65BD-43FB-412A-B874-6290FF8D203D}"/>
              </a:ext>
            </a:extLst>
          </p:cNvPr>
          <p:cNvSpPr/>
          <p:nvPr/>
        </p:nvSpPr>
        <p:spPr>
          <a:xfrm>
            <a:off x="1274619" y="5518537"/>
            <a:ext cx="10770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28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%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 des Algériens déclarent consommer des compléments alimentaires.</a:t>
            </a:r>
            <a:endParaRPr lang="fr-FR" sz="1600" u="sng" dirty="0">
              <a:solidFill>
                <a:srgbClr val="C26269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00597" y="611419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41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4421874" y="2115403"/>
            <a:ext cx="736979" cy="0"/>
          </a:xfrm>
          <a:prstGeom prst="straightConnector1">
            <a:avLst/>
          </a:prstGeom>
          <a:ln w="57150"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03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RAISONS DE CONSOMMATION DES COMPLÉMENTS ALIMENTAIRES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0" y="1018458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 599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0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73916674"/>
              </p:ext>
            </p:extLst>
          </p:nvPr>
        </p:nvGraphicFramePr>
        <p:xfrm>
          <a:off x="0" y="1250750"/>
          <a:ext cx="5183781" cy="451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5933441"/>
            <a:ext cx="4743225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Q34-Est-ce que vous les consommez parce que… ?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="" xmlns:a16="http://schemas.microsoft.com/office/drawing/2014/main" id="{4DD09679-6EA7-454E-BB6A-834F30A6EE61}"/>
              </a:ext>
            </a:extLst>
          </p:cNvPr>
          <p:cNvSpPr txBox="1"/>
          <p:nvPr/>
        </p:nvSpPr>
        <p:spPr>
          <a:xfrm>
            <a:off x="6766762" y="834675"/>
            <a:ext cx="2216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65EE703F-D988-4D37-8E38-15B94D9E4C5D}"/>
              </a:ext>
            </a:extLst>
          </p:cNvPr>
          <p:cNvSpPr/>
          <p:nvPr/>
        </p:nvSpPr>
        <p:spPr>
          <a:xfrm>
            <a:off x="5717751" y="1197070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0B7E1054-F30B-42BB-95F4-317B21B371EB}"/>
              </a:ext>
            </a:extLst>
          </p:cNvPr>
          <p:cNvSpPr/>
          <p:nvPr/>
        </p:nvSpPr>
        <p:spPr>
          <a:xfrm>
            <a:off x="7281178" y="1186982"/>
            <a:ext cx="795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C291EAFE-839F-426A-9755-5099D118D132}"/>
              </a:ext>
            </a:extLst>
          </p:cNvPr>
          <p:cNvSpPr/>
          <p:nvPr/>
        </p:nvSpPr>
        <p:spPr>
          <a:xfrm>
            <a:off x="8443676" y="1187860"/>
            <a:ext cx="6110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C445B9D7-29E4-4CF6-B728-1C1F1B078D1C}"/>
              </a:ext>
            </a:extLst>
          </p:cNvPr>
          <p:cNvSpPr/>
          <p:nvPr/>
        </p:nvSpPr>
        <p:spPr>
          <a:xfrm>
            <a:off x="9566705" y="1172468"/>
            <a:ext cx="9156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C3B81876-5E4E-40F7-A2AF-7C59D7B01CBD}"/>
              </a:ext>
            </a:extLst>
          </p:cNvPr>
          <p:cNvSpPr/>
          <p:nvPr/>
        </p:nvSpPr>
        <p:spPr>
          <a:xfrm>
            <a:off x="10900663" y="1184590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="" xmlns:a16="http://schemas.microsoft.com/office/drawing/2014/main" id="{12E0E80B-2691-4F10-8B97-E8CEE70EC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2868110"/>
              </p:ext>
            </p:extLst>
          </p:nvPr>
        </p:nvGraphicFramePr>
        <p:xfrm>
          <a:off x="118265" y="1567097"/>
          <a:ext cx="2902712" cy="3836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2712">
                  <a:extLst>
                    <a:ext uri="{9D8B030D-6E8A-4147-A177-3AD203B41FA5}">
                      <a16:colId xmlns="" xmlns:a16="http://schemas.microsoft.com/office/drawing/2014/main" val="1208612135"/>
                    </a:ext>
                  </a:extLst>
                </a:gridCol>
              </a:tblGrid>
              <a:tr h="34328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Ils vous ont été prescris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7201318"/>
                  </a:ext>
                </a:extLst>
              </a:tr>
              <a:tr h="4441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Ils vous ont été recommandés par quelqu'un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0199259"/>
                  </a:ext>
                </a:extLst>
              </a:tr>
              <a:tr h="4441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 dirty="0">
                          <a:effectLst/>
                          <a:latin typeface="Trebuchet MS" panose="020B0603020202020204" pitchFamily="34" charset="0"/>
                        </a:rPr>
                        <a:t>Ils vous ont été conseillés par votre pharmacien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5535972"/>
                  </a:ext>
                </a:extLst>
              </a:tr>
              <a:tr h="4441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 dirty="0">
                          <a:effectLst/>
                          <a:latin typeface="Trebuchet MS" panose="020B0603020202020204" pitchFamily="34" charset="0"/>
                        </a:rPr>
                        <a:t>Vous les avez vu à la télé ou sur internet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1536407"/>
                  </a:ext>
                </a:extLst>
              </a:tr>
              <a:tr h="4441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 dirty="0">
                          <a:effectLst/>
                          <a:latin typeface="Trebuchet MS" panose="020B0603020202020204" pitchFamily="34" charset="0"/>
                        </a:rPr>
                        <a:t>Ils vous ont été conseillés par le médecin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7878698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 dirty="0">
                          <a:effectLst/>
                          <a:latin typeface="Trebuchet MS" panose="020B0603020202020204" pitchFamily="34" charset="0"/>
                        </a:rPr>
                        <a:t>Par curiosité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9459530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 dirty="0">
                          <a:effectLst/>
                          <a:latin typeface="Trebuchet MS" panose="020B0603020202020204" pitchFamily="34" charset="0"/>
                        </a:rPr>
                        <a:t>Par connaissance personnelle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9702988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A cause de  la fatigue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0884775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Je fais de sport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3363179"/>
                  </a:ext>
                </a:extLst>
              </a:tr>
              <a:tr h="34328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u="none" strike="noStrike" dirty="0">
                          <a:effectLst/>
                          <a:latin typeface="Trebuchet MS" panose="020B0603020202020204" pitchFamily="34" charset="0"/>
                        </a:rPr>
                        <a:t>NSP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0942079"/>
                  </a:ext>
                </a:extLst>
              </a:tr>
            </a:tbl>
          </a:graphicData>
        </a:graphic>
      </p:graphicFrame>
      <p:graphicFrame>
        <p:nvGraphicFramePr>
          <p:cNvPr id="107" name="Graphique 106">
            <a:extLst>
              <a:ext uri="{FF2B5EF4-FFF2-40B4-BE49-F238E27FC236}">
                <a16:creationId xmlns="" xmlns:a16="http://schemas.microsoft.com/office/drawing/2014/main" id="{6E88A30D-1B39-435B-BA04-A44FDA130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79513626"/>
              </p:ext>
            </p:extLst>
          </p:nvPr>
        </p:nvGraphicFramePr>
        <p:xfrm>
          <a:off x="5120628" y="1254236"/>
          <a:ext cx="1722377" cy="46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8" name="Graphique 107">
            <a:extLst>
              <a:ext uri="{FF2B5EF4-FFF2-40B4-BE49-F238E27FC236}">
                <a16:creationId xmlns="" xmlns:a16="http://schemas.microsoft.com/office/drawing/2014/main" id="{32BDD2AB-30E7-4EB9-AA29-292F2806F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61914798"/>
              </p:ext>
            </p:extLst>
          </p:nvPr>
        </p:nvGraphicFramePr>
        <p:xfrm>
          <a:off x="6605029" y="1240799"/>
          <a:ext cx="1722377" cy="46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7" name="Graphique 116">
            <a:extLst>
              <a:ext uri="{FF2B5EF4-FFF2-40B4-BE49-F238E27FC236}">
                <a16:creationId xmlns="" xmlns:a16="http://schemas.microsoft.com/office/drawing/2014/main" id="{F097C102-BA98-47E8-836A-68861DCE6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3626360"/>
              </p:ext>
            </p:extLst>
          </p:nvPr>
        </p:nvGraphicFramePr>
        <p:xfrm>
          <a:off x="8101516" y="1267912"/>
          <a:ext cx="1722377" cy="46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8" name="Graphique 117">
            <a:extLst>
              <a:ext uri="{FF2B5EF4-FFF2-40B4-BE49-F238E27FC236}">
                <a16:creationId xmlns="" xmlns:a16="http://schemas.microsoft.com/office/drawing/2014/main" id="{1074D0E4-8549-4747-90FF-8F2C7D267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85156570"/>
              </p:ext>
            </p:extLst>
          </p:nvPr>
        </p:nvGraphicFramePr>
        <p:xfrm>
          <a:off x="9048215" y="1254057"/>
          <a:ext cx="1736454" cy="46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9" name="Graphique 118">
            <a:extLst>
              <a:ext uri="{FF2B5EF4-FFF2-40B4-BE49-F238E27FC236}">
                <a16:creationId xmlns="" xmlns:a16="http://schemas.microsoft.com/office/drawing/2014/main" id="{1C29C493-F6E0-4FF7-9BAF-6A6A8145B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1291921"/>
              </p:ext>
            </p:extLst>
          </p:nvPr>
        </p:nvGraphicFramePr>
        <p:xfrm>
          <a:off x="10392278" y="1240202"/>
          <a:ext cx="1722377" cy="46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96AB8DF-8E75-4DAA-92CD-DAFFBE9F82D2}"/>
              </a:ext>
            </a:extLst>
          </p:cNvPr>
          <p:cNvSpPr/>
          <p:nvPr/>
        </p:nvSpPr>
        <p:spPr>
          <a:xfrm>
            <a:off x="4975411" y="5826264"/>
            <a:ext cx="7051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La prescription des compléments alimentaires est la raison de consommation la plus citée par plus de la moitié de la population</a:t>
            </a:r>
            <a:endParaRPr lang="fr-FR" sz="1600" u="sng" dirty="0">
              <a:solidFill>
                <a:srgbClr val="C26269"/>
              </a:solidFill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="" xmlns:a16="http://schemas.microsoft.com/office/drawing/2014/main" id="{1BD342C0-B605-42A7-B447-E4905177536A}"/>
              </a:ext>
            </a:extLst>
          </p:cNvPr>
          <p:cNvSpPr/>
          <p:nvPr/>
        </p:nvSpPr>
        <p:spPr>
          <a:xfrm>
            <a:off x="4717050" y="1491663"/>
            <a:ext cx="615240" cy="577983"/>
          </a:xfrm>
          <a:prstGeom prst="ellipse">
            <a:avLst/>
          </a:prstGeom>
          <a:solidFill>
            <a:schemeClr val="accent6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BAF62D8F-F66B-42B5-AB88-BEC810544901}"/>
              </a:ext>
            </a:extLst>
          </p:cNvPr>
          <p:cNvCxnSpPr/>
          <p:nvPr/>
        </p:nvCxnSpPr>
        <p:spPr>
          <a:xfrm>
            <a:off x="110847" y="1994268"/>
            <a:ext cx="11736000" cy="0"/>
          </a:xfrm>
          <a:prstGeom prst="line">
            <a:avLst/>
          </a:prstGeom>
          <a:ln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00597" y="611419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42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7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CONSOMMATION DES PRODUITS PHYTOTHÉRAPIQUES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5859364"/>
            <a:ext cx="464043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Q35-Consommez-vous des produits phytothérapiques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50CA3F7-FA2D-4B33-A034-DF1ED1B868F6}"/>
              </a:ext>
            </a:extLst>
          </p:cNvPr>
          <p:cNvSpPr/>
          <p:nvPr/>
        </p:nvSpPr>
        <p:spPr>
          <a:xfrm>
            <a:off x="48286" y="4580937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B4CFF115-1812-46A8-832D-E91ACCED6CCC}"/>
              </a:ext>
            </a:extLst>
          </p:cNvPr>
          <p:cNvCxnSpPr>
            <a:cxnSpLocks/>
          </p:cNvCxnSpPr>
          <p:nvPr/>
        </p:nvCxnSpPr>
        <p:spPr>
          <a:xfrm flipH="1">
            <a:off x="2332557" y="888779"/>
            <a:ext cx="0" cy="266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96985" y="72333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cxnSp>
        <p:nvCxnSpPr>
          <p:cNvPr id="148" name="Connecteur droit 147">
            <a:extLst>
              <a:ext uri="{FF2B5EF4-FFF2-40B4-BE49-F238E27FC236}">
                <a16:creationId xmlns="" xmlns:a16="http://schemas.microsoft.com/office/drawing/2014/main" id="{C1532167-A392-4DE9-B89D-692715E5D636}"/>
              </a:ext>
            </a:extLst>
          </p:cNvPr>
          <p:cNvCxnSpPr>
            <a:cxnSpLocks/>
          </p:cNvCxnSpPr>
          <p:nvPr/>
        </p:nvCxnSpPr>
        <p:spPr>
          <a:xfrm flipH="1">
            <a:off x="5546957" y="869693"/>
            <a:ext cx="0" cy="266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="" xmlns:a16="http://schemas.microsoft.com/office/drawing/2014/main" id="{B3D70516-C8F4-4284-86B0-D8BFA93CB288}"/>
              </a:ext>
            </a:extLst>
          </p:cNvPr>
          <p:cNvCxnSpPr>
            <a:cxnSpLocks/>
          </p:cNvCxnSpPr>
          <p:nvPr/>
        </p:nvCxnSpPr>
        <p:spPr>
          <a:xfrm flipH="1">
            <a:off x="10064179" y="884751"/>
            <a:ext cx="0" cy="266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ZoneTexte 152">
            <a:extLst>
              <a:ext uri="{FF2B5EF4-FFF2-40B4-BE49-F238E27FC236}">
                <a16:creationId xmlns="" xmlns:a16="http://schemas.microsoft.com/office/drawing/2014/main" id="{1CC52001-13A4-4CE3-81AB-E4F5FCF408C0}"/>
              </a:ext>
            </a:extLst>
          </p:cNvPr>
          <p:cNvSpPr txBox="1"/>
          <p:nvPr/>
        </p:nvSpPr>
        <p:spPr>
          <a:xfrm>
            <a:off x="6287402" y="4023542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52" name="Graphique 51">
            <a:extLst>
              <a:ext uri="{FF2B5EF4-FFF2-40B4-BE49-F238E27FC236}">
                <a16:creationId xmlns="" xmlns:a16="http://schemas.microsoft.com/office/drawing/2014/main" id="{43A81FD8-74B3-4EB1-A2AD-5A55BCBC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8277235"/>
              </p:ext>
            </p:extLst>
          </p:nvPr>
        </p:nvGraphicFramePr>
        <p:xfrm>
          <a:off x="0" y="1298003"/>
          <a:ext cx="2265345" cy="317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E5BF9A45-C449-49DD-A2E8-D37964DC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8397401" y="2417230"/>
            <a:ext cx="810867" cy="80326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0E10F5C5-7AF2-4F13-B794-D4C57A92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8449168" y="1291010"/>
            <a:ext cx="707937" cy="711949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DF08A3C5-7A27-48C0-B8D5-D33C00758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5958551" y="2284776"/>
            <a:ext cx="877825" cy="108722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F34DC42-72D4-41BA-AE50-EBC487B89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5949071" y="1141717"/>
            <a:ext cx="899915" cy="1104803"/>
          </a:xfrm>
          <a:prstGeom prst="rect">
            <a:avLst/>
          </a:prstGeom>
        </p:spPr>
      </p:pic>
      <p:grpSp>
        <p:nvGrpSpPr>
          <p:cNvPr id="57" name="Groupe 56">
            <a:extLst>
              <a:ext uri="{FF2B5EF4-FFF2-40B4-BE49-F238E27FC236}">
                <a16:creationId xmlns="" xmlns:a16="http://schemas.microsoft.com/office/drawing/2014/main" id="{185300CE-938C-468D-A51B-BE19EBE573C7}"/>
              </a:ext>
            </a:extLst>
          </p:cNvPr>
          <p:cNvGrpSpPr/>
          <p:nvPr/>
        </p:nvGrpSpPr>
        <p:grpSpPr>
          <a:xfrm>
            <a:off x="2449006" y="1155463"/>
            <a:ext cx="3007749" cy="2700000"/>
            <a:chOff x="-603976" y="728642"/>
            <a:chExt cx="4522148" cy="1511460"/>
          </a:xfrm>
        </p:grpSpPr>
        <p:pic>
          <p:nvPicPr>
            <p:cNvPr id="60" name="Picture 2" descr="Résultat de recherche d'images pour &quot;Région icône&quot;">
              <a:extLst>
                <a:ext uri="{FF2B5EF4-FFF2-40B4-BE49-F238E27FC236}">
                  <a16:creationId xmlns="" xmlns:a16="http://schemas.microsoft.com/office/drawing/2014/main" id="{A9951061-0CF7-42B4-B649-0DD5E8E1BF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042"/>
            <a:stretch/>
          </p:blipFill>
          <p:spPr bwMode="auto">
            <a:xfrm>
              <a:off x="313337" y="728642"/>
              <a:ext cx="2964307" cy="151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0536E469-C5C3-4E61-A442-4B205D3B7599}"/>
                </a:ext>
              </a:extLst>
            </p:cNvPr>
            <p:cNvSpPr/>
            <p:nvPr/>
          </p:nvSpPr>
          <p:spPr>
            <a:xfrm>
              <a:off x="2296090" y="1322088"/>
              <a:ext cx="1441731" cy="206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Est : 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45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2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5DCA0CE0-2A53-4680-BC31-5E092CF426C7}"/>
                </a:ext>
              </a:extLst>
            </p:cNvPr>
            <p:cNvSpPr/>
            <p:nvPr/>
          </p:nvSpPr>
          <p:spPr>
            <a:xfrm>
              <a:off x="-603976" y="1898819"/>
              <a:ext cx="2203327" cy="206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Ouest : 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51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2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1886D132-20F4-42DC-9E6F-1AFA0E39D92A}"/>
                </a:ext>
              </a:extLst>
            </p:cNvPr>
            <p:cNvSpPr/>
            <p:nvPr/>
          </p:nvSpPr>
          <p:spPr>
            <a:xfrm>
              <a:off x="2016110" y="1906558"/>
              <a:ext cx="1902062" cy="206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Est : 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56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2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C6D78168-8FC1-4E13-A890-AC29E0861AA5}"/>
              </a:ext>
            </a:extLst>
          </p:cNvPr>
          <p:cNvSpPr txBox="1"/>
          <p:nvPr/>
        </p:nvSpPr>
        <p:spPr>
          <a:xfrm>
            <a:off x="7056996" y="1406899"/>
            <a:ext cx="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45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="" xmlns:a16="http://schemas.microsoft.com/office/drawing/2014/main" id="{44426774-C55D-4539-BD8C-68122D5A0403}"/>
              </a:ext>
            </a:extLst>
          </p:cNvPr>
          <p:cNvSpPr txBox="1"/>
          <p:nvPr/>
        </p:nvSpPr>
        <p:spPr>
          <a:xfrm>
            <a:off x="3478176" y="71800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206AFC11-D268-4041-8943-68E909556696}"/>
              </a:ext>
            </a:extLst>
          </p:cNvPr>
          <p:cNvSpPr txBox="1"/>
          <p:nvPr/>
        </p:nvSpPr>
        <p:spPr>
          <a:xfrm>
            <a:off x="5676105" y="714484"/>
            <a:ext cx="2463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466E2796-2358-4184-BBFF-7D632BB40E71}"/>
              </a:ext>
            </a:extLst>
          </p:cNvPr>
          <p:cNvSpPr txBox="1"/>
          <p:nvPr/>
        </p:nvSpPr>
        <p:spPr>
          <a:xfrm>
            <a:off x="8637713" y="717999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85" name="Triangle isocèle 84">
            <a:extLst>
              <a:ext uri="{FF2B5EF4-FFF2-40B4-BE49-F238E27FC236}">
                <a16:creationId xmlns="" xmlns:a16="http://schemas.microsoft.com/office/drawing/2014/main" id="{CCF57C98-FB36-440A-AB8D-620114D3D823}"/>
              </a:ext>
            </a:extLst>
          </p:cNvPr>
          <p:cNvSpPr/>
          <p:nvPr/>
        </p:nvSpPr>
        <p:spPr>
          <a:xfrm>
            <a:off x="10360466" y="1556633"/>
            <a:ext cx="1684607" cy="1765295"/>
          </a:xfrm>
          <a:prstGeom prst="triangle">
            <a:avLst>
              <a:gd name="adj" fmla="val 50000"/>
            </a:avLst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="" xmlns:a16="http://schemas.microsoft.com/office/drawing/2014/main" id="{F9CB14FB-CCC7-49B7-8F71-A303665B7718}"/>
              </a:ext>
            </a:extLst>
          </p:cNvPr>
          <p:cNvSpPr/>
          <p:nvPr/>
        </p:nvSpPr>
        <p:spPr>
          <a:xfrm>
            <a:off x="10275293" y="1787772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="" xmlns:a16="http://schemas.microsoft.com/office/drawing/2014/main" id="{FFA6F732-BA5E-4DA5-93AD-D825B5BC44F4}"/>
              </a:ext>
            </a:extLst>
          </p:cNvPr>
          <p:cNvSpPr/>
          <p:nvPr/>
        </p:nvSpPr>
        <p:spPr>
          <a:xfrm>
            <a:off x="10275292" y="2115139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="" xmlns:a16="http://schemas.microsoft.com/office/drawing/2014/main" id="{54E46F10-9C36-4C18-BBAE-4578D042B89D}"/>
              </a:ext>
            </a:extLst>
          </p:cNvPr>
          <p:cNvSpPr/>
          <p:nvPr/>
        </p:nvSpPr>
        <p:spPr>
          <a:xfrm>
            <a:off x="10275292" y="2455780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="" xmlns:a16="http://schemas.microsoft.com/office/drawing/2014/main" id="{3C8F50AC-0E9C-4524-BF56-AFA704236F22}"/>
              </a:ext>
            </a:extLst>
          </p:cNvPr>
          <p:cNvSpPr/>
          <p:nvPr/>
        </p:nvSpPr>
        <p:spPr>
          <a:xfrm>
            <a:off x="10289805" y="2772968"/>
            <a:ext cx="1092884" cy="1712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="" xmlns:a16="http://schemas.microsoft.com/office/drawing/2014/main" id="{CADD1C0A-9487-4A21-9F12-333C5F4C849C}"/>
              </a:ext>
            </a:extLst>
          </p:cNvPr>
          <p:cNvSpPr/>
          <p:nvPr/>
        </p:nvSpPr>
        <p:spPr>
          <a:xfrm>
            <a:off x="10289805" y="3078294"/>
            <a:ext cx="1092884" cy="2088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A3449955-A81C-4DEF-A7CC-541451C4530E}"/>
              </a:ext>
            </a:extLst>
          </p:cNvPr>
          <p:cNvSpPr txBox="1"/>
          <p:nvPr/>
        </p:nvSpPr>
        <p:spPr>
          <a:xfrm>
            <a:off x="11420595" y="1690528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44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0394D22E-B65B-4730-9B57-3911F004D97F}"/>
              </a:ext>
            </a:extLst>
          </p:cNvPr>
          <p:cNvSpPr txBox="1"/>
          <p:nvPr/>
        </p:nvSpPr>
        <p:spPr>
          <a:xfrm>
            <a:off x="11412206" y="2015290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48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9D0B5FCC-F9E5-4ACF-8D22-68533ADDCE45}"/>
              </a:ext>
            </a:extLst>
          </p:cNvPr>
          <p:cNvSpPr txBox="1"/>
          <p:nvPr/>
        </p:nvSpPr>
        <p:spPr>
          <a:xfrm>
            <a:off x="11412206" y="2370960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46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A7B42E20-0F3B-45DD-9353-8E3717905BFA}"/>
              </a:ext>
            </a:extLst>
          </p:cNvPr>
          <p:cNvSpPr txBox="1"/>
          <p:nvPr/>
        </p:nvSpPr>
        <p:spPr>
          <a:xfrm>
            <a:off x="10159847" y="720717"/>
            <a:ext cx="193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="" xmlns:a16="http://schemas.microsoft.com/office/drawing/2014/main" id="{A9A3DB7F-8BF0-44CF-AF82-EF35A54074FB}"/>
              </a:ext>
            </a:extLst>
          </p:cNvPr>
          <p:cNvCxnSpPr>
            <a:cxnSpLocks/>
          </p:cNvCxnSpPr>
          <p:nvPr/>
        </p:nvCxnSpPr>
        <p:spPr>
          <a:xfrm flipH="1">
            <a:off x="8207670" y="869693"/>
            <a:ext cx="0" cy="266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A4D23889-B560-4E53-BB08-F380583CC926}"/>
              </a:ext>
            </a:extLst>
          </p:cNvPr>
          <p:cNvSpPr/>
          <p:nvPr/>
        </p:nvSpPr>
        <p:spPr>
          <a:xfrm>
            <a:off x="4144802" y="4540369"/>
            <a:ext cx="1455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6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27E51CAD-9A00-453F-A42F-CAED8EDA1373}"/>
              </a:ext>
            </a:extLst>
          </p:cNvPr>
          <p:cNvSpPr/>
          <p:nvPr/>
        </p:nvSpPr>
        <p:spPr>
          <a:xfrm>
            <a:off x="6018311" y="4544136"/>
            <a:ext cx="1069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6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A3DA0ED5-B2BB-449B-8289-B791146CA218}"/>
              </a:ext>
            </a:extLst>
          </p:cNvPr>
          <p:cNvSpPr/>
          <p:nvPr/>
        </p:nvSpPr>
        <p:spPr>
          <a:xfrm>
            <a:off x="7332550" y="4545014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6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0B84BD1E-AED5-4036-87C3-CCAE47795568}"/>
              </a:ext>
            </a:extLst>
          </p:cNvPr>
          <p:cNvSpPr/>
          <p:nvPr/>
        </p:nvSpPr>
        <p:spPr>
          <a:xfrm>
            <a:off x="8457544" y="4529622"/>
            <a:ext cx="1245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6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F62E5E54-0B90-4DDB-9A3C-8373393127F6}"/>
              </a:ext>
            </a:extLst>
          </p:cNvPr>
          <p:cNvSpPr/>
          <p:nvPr/>
        </p:nvSpPr>
        <p:spPr>
          <a:xfrm>
            <a:off x="9942705" y="4529621"/>
            <a:ext cx="1127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6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="" xmlns:a16="http://schemas.microsoft.com/office/drawing/2014/main" id="{6E7C5DB4-FCDE-4EED-84FA-FBF10A4B7D45}"/>
              </a:ext>
            </a:extLst>
          </p:cNvPr>
          <p:cNvSpPr txBox="1"/>
          <p:nvPr/>
        </p:nvSpPr>
        <p:spPr>
          <a:xfrm>
            <a:off x="7352908" y="4929263"/>
            <a:ext cx="67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45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="" xmlns:a16="http://schemas.microsoft.com/office/drawing/2014/main" id="{6F9501E8-1A83-4FC7-A4BC-77276689ECE4}"/>
              </a:ext>
            </a:extLst>
          </p:cNvPr>
          <p:cNvSpPr txBox="1"/>
          <p:nvPr/>
        </p:nvSpPr>
        <p:spPr>
          <a:xfrm>
            <a:off x="8751976" y="4938919"/>
            <a:ext cx="67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47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="" xmlns:a16="http://schemas.microsoft.com/office/drawing/2014/main" id="{7B890553-8BC6-4D99-84D5-242C4E1B7E16}"/>
              </a:ext>
            </a:extLst>
          </p:cNvPr>
          <p:cNvSpPr txBox="1"/>
          <p:nvPr/>
        </p:nvSpPr>
        <p:spPr>
          <a:xfrm>
            <a:off x="10159847" y="4948712"/>
            <a:ext cx="67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50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86281467-0D34-4A97-8E59-DB6DC59C42F3}"/>
              </a:ext>
            </a:extLst>
          </p:cNvPr>
          <p:cNvSpPr txBox="1"/>
          <p:nvPr/>
        </p:nvSpPr>
        <p:spPr>
          <a:xfrm>
            <a:off x="4619332" y="4895246"/>
            <a:ext cx="67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35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A670DB2D-AE57-45CD-866C-AC7AC24D51C9}"/>
              </a:ext>
            </a:extLst>
          </p:cNvPr>
          <p:cNvSpPr/>
          <p:nvPr/>
        </p:nvSpPr>
        <p:spPr>
          <a:xfrm>
            <a:off x="3504386" y="1339772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: </a:t>
            </a:r>
            <a:r>
              <a:rPr lang="fr-FR" b="1" dirty="0">
                <a:solidFill>
                  <a:srgbClr val="BD392F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40</a:t>
            </a:r>
            <a:r>
              <a:rPr lang="fr-FR" sz="1600" b="1" dirty="0">
                <a:solidFill>
                  <a:srgbClr val="BD392F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%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98D66B67-E43E-4BDA-BC73-DDCA0919F73B}"/>
              </a:ext>
            </a:extLst>
          </p:cNvPr>
          <p:cNvSpPr txBox="1"/>
          <p:nvPr/>
        </p:nvSpPr>
        <p:spPr>
          <a:xfrm>
            <a:off x="7015876" y="2731879"/>
            <a:ext cx="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44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C67198F8-D0ED-4DBD-9225-199AA8D67C1F}"/>
              </a:ext>
            </a:extLst>
          </p:cNvPr>
          <p:cNvSpPr txBox="1"/>
          <p:nvPr/>
        </p:nvSpPr>
        <p:spPr>
          <a:xfrm>
            <a:off x="9323420" y="2709508"/>
            <a:ext cx="76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7DC4"/>
                </a:solidFill>
                <a:latin typeface="Agency FB" panose="020B0503020202020204" pitchFamily="34" charset="0"/>
              </a:rPr>
              <a:t>45</a:t>
            </a:r>
            <a:r>
              <a:rPr lang="fr-FR" sz="1100" b="1" dirty="0">
                <a:solidFill>
                  <a:srgbClr val="FF7DC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FF7DC4"/>
              </a:solidFill>
              <a:latin typeface="Agency FB" panose="020B0503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="" xmlns:a16="http://schemas.microsoft.com/office/drawing/2014/main" id="{2919A07D-97B2-4DC0-81B1-20ED47022F15}"/>
              </a:ext>
            </a:extLst>
          </p:cNvPr>
          <p:cNvSpPr txBox="1"/>
          <p:nvPr/>
        </p:nvSpPr>
        <p:spPr>
          <a:xfrm>
            <a:off x="11408504" y="3008520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40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A8FC93CB-D052-4684-A35F-0981F9CFE47F}"/>
              </a:ext>
            </a:extLst>
          </p:cNvPr>
          <p:cNvSpPr/>
          <p:nvPr/>
        </p:nvSpPr>
        <p:spPr>
          <a:xfrm>
            <a:off x="2500189" y="224681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: </a:t>
            </a:r>
            <a:r>
              <a:rPr lang="fr-FR" b="1" dirty="0">
                <a:solidFill>
                  <a:srgbClr val="BD392F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46</a:t>
            </a:r>
            <a:r>
              <a:rPr lang="fr-FR" sz="1600" b="1" dirty="0">
                <a:solidFill>
                  <a:srgbClr val="BD392F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%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93E04B74-E2F3-4CF0-A84F-8241A61EA4B8}"/>
              </a:ext>
            </a:extLst>
          </p:cNvPr>
          <p:cNvSpPr txBox="1"/>
          <p:nvPr/>
        </p:nvSpPr>
        <p:spPr>
          <a:xfrm>
            <a:off x="9300185" y="1462318"/>
            <a:ext cx="72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AABE4"/>
                </a:solidFill>
                <a:latin typeface="Agency FB" panose="020B0503020202020204" pitchFamily="34" charset="0"/>
              </a:rPr>
              <a:t>44</a:t>
            </a:r>
            <a:r>
              <a:rPr lang="fr-FR" sz="11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934AFD01-8076-4C92-BBC6-5A907E9A5C26}"/>
              </a:ext>
            </a:extLst>
          </p:cNvPr>
          <p:cNvSpPr txBox="1"/>
          <p:nvPr/>
        </p:nvSpPr>
        <p:spPr>
          <a:xfrm>
            <a:off x="11412206" y="2669208"/>
            <a:ext cx="58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43</a:t>
            </a:r>
            <a:r>
              <a:rPr lang="fr-FR" sz="9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="" xmlns:a16="http://schemas.microsoft.com/office/drawing/2014/main" id="{C7C27928-2F2B-43F8-AADF-C3FAB6A81328}"/>
              </a:ext>
            </a:extLst>
          </p:cNvPr>
          <p:cNvSpPr txBox="1"/>
          <p:nvPr/>
        </p:nvSpPr>
        <p:spPr>
          <a:xfrm>
            <a:off x="6142522" y="4909760"/>
            <a:ext cx="672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BD392F"/>
                </a:solidFill>
                <a:latin typeface="Agency FB" panose="020B0503020202020204" pitchFamily="34" charset="0"/>
              </a:rPr>
              <a:t>40</a:t>
            </a:r>
            <a:r>
              <a:rPr lang="fr-FR" sz="12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8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A2B91745-7596-430F-A2C2-441F9ADA0657}"/>
              </a:ext>
            </a:extLst>
          </p:cNvPr>
          <p:cNvSpPr/>
          <p:nvPr/>
        </p:nvSpPr>
        <p:spPr>
          <a:xfrm>
            <a:off x="5163671" y="5590751"/>
            <a:ext cx="5648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45%</a:t>
            </a:r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 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de la population déclarent consommer des produits phytothérapiques. Ces derniers sont plus consommés  dans le Sud-Est (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56%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) et pour la catégorie de niveau d’instruction supérieur 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(50%)</a:t>
            </a:r>
            <a:endParaRPr lang="fr-FR" sz="1600" u="sng" dirty="0">
              <a:solidFill>
                <a:srgbClr val="C26269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1CD745D3-1425-4426-8BFC-6C0CB1984195}"/>
              </a:ext>
            </a:extLst>
          </p:cNvPr>
          <p:cNvSpPr/>
          <p:nvPr/>
        </p:nvSpPr>
        <p:spPr>
          <a:xfrm>
            <a:off x="1555226" y="1814042"/>
            <a:ext cx="722403" cy="1029580"/>
          </a:xfrm>
          <a:prstGeom prst="ellipse">
            <a:avLst/>
          </a:prstGeom>
          <a:noFill/>
          <a:ln w="28575"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="" xmlns:a16="http://schemas.microsoft.com/office/drawing/2014/main" id="{A910A3BE-AC18-4938-92BC-E171EED61A44}"/>
              </a:ext>
            </a:extLst>
          </p:cNvPr>
          <p:cNvSpPr/>
          <p:nvPr/>
        </p:nvSpPr>
        <p:spPr>
          <a:xfrm>
            <a:off x="10109521" y="4859650"/>
            <a:ext cx="722403" cy="625238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4D00368F-B0F4-472A-9FAE-42153F5D74DE}"/>
              </a:ext>
            </a:extLst>
          </p:cNvPr>
          <p:cNvSpPr/>
          <p:nvPr/>
        </p:nvSpPr>
        <p:spPr>
          <a:xfrm>
            <a:off x="4853872" y="3149458"/>
            <a:ext cx="588452" cy="625238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="" xmlns:a16="http://schemas.microsoft.com/office/drawing/2014/main" id="{6B9ED2BE-B896-4D9D-96DF-4216BE32C2E2}"/>
              </a:ext>
            </a:extLst>
          </p:cNvPr>
          <p:cNvSpPr/>
          <p:nvPr/>
        </p:nvSpPr>
        <p:spPr>
          <a:xfrm>
            <a:off x="11352766" y="1962237"/>
            <a:ext cx="588452" cy="480062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599136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43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cxnSp>
        <p:nvCxnSpPr>
          <p:cNvPr id="81" name="Connecteur droit avec flèche 80"/>
          <p:cNvCxnSpPr/>
          <p:nvPr/>
        </p:nvCxnSpPr>
        <p:spPr>
          <a:xfrm>
            <a:off x="2279176" y="2197290"/>
            <a:ext cx="736979" cy="0"/>
          </a:xfrm>
          <a:prstGeom prst="straightConnector1">
            <a:avLst/>
          </a:prstGeom>
          <a:ln w="57150"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17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USAGES DE LA PHYTOTHÉRAPIE 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16303" y="1074815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 969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CB8446D7-0518-4A6C-9E6C-FACBA988C163}"/>
              </a:ext>
            </a:extLst>
          </p:cNvPr>
          <p:cNvCxnSpPr>
            <a:cxnSpLocks/>
          </p:cNvCxnSpPr>
          <p:nvPr/>
        </p:nvCxnSpPr>
        <p:spPr>
          <a:xfrm>
            <a:off x="3041485" y="778328"/>
            <a:ext cx="0" cy="4500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0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5786084" y="702296"/>
            <a:ext cx="107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0022729"/>
              </p:ext>
            </p:extLst>
          </p:nvPr>
        </p:nvGraphicFramePr>
        <p:xfrm>
          <a:off x="961898" y="1507465"/>
          <a:ext cx="2040421" cy="423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EA1EC173-19AF-45BA-A9A1-33ABEAA336F7}"/>
              </a:ext>
            </a:extLst>
          </p:cNvPr>
          <p:cNvSpPr/>
          <p:nvPr/>
        </p:nvSpPr>
        <p:spPr>
          <a:xfrm>
            <a:off x="3318286" y="1061607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BFC05AD-1576-4B99-9C3E-B6C7B51BD1BC}"/>
              </a:ext>
            </a:extLst>
          </p:cNvPr>
          <p:cNvSpPr/>
          <p:nvPr/>
        </p:nvSpPr>
        <p:spPr>
          <a:xfrm>
            <a:off x="4594403" y="1046434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40C01EB4-9EB9-4048-ACF1-0B978631C95E}"/>
              </a:ext>
            </a:extLst>
          </p:cNvPr>
          <p:cNvSpPr/>
          <p:nvPr/>
        </p:nvSpPr>
        <p:spPr>
          <a:xfrm>
            <a:off x="5920963" y="1091453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D317FBAF-C92D-41B7-8F3C-ADC6E3DC55E2}"/>
              </a:ext>
            </a:extLst>
          </p:cNvPr>
          <p:cNvSpPr/>
          <p:nvPr/>
        </p:nvSpPr>
        <p:spPr>
          <a:xfrm>
            <a:off x="7073902" y="1075462"/>
            <a:ext cx="752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B7642809-1F83-457D-816C-680FEDCB0CC7}"/>
              </a:ext>
            </a:extLst>
          </p:cNvPr>
          <p:cNvSpPr/>
          <p:nvPr/>
        </p:nvSpPr>
        <p:spPr>
          <a:xfrm>
            <a:off x="8233605" y="1075462"/>
            <a:ext cx="906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5902766"/>
            <a:ext cx="6316915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Q36-Si vous consommez des produits phytothérapiques, quel en est l’usage particulier  ?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="" xmlns:a16="http://schemas.microsoft.com/office/drawing/2014/main" id="{9F382891-D5A7-4852-BD7E-4FD88FBC8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1213852" y="931979"/>
            <a:ext cx="386454" cy="382831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="" xmlns:a16="http://schemas.microsoft.com/office/drawing/2014/main" id="{F0F3DB61-0BC7-4333-9E54-5ED6971BCD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10019159" y="894561"/>
            <a:ext cx="381903" cy="384068"/>
          </a:xfrm>
          <a:prstGeom prst="rect">
            <a:avLst/>
          </a:prstGeom>
        </p:spPr>
      </p:pic>
      <p:sp>
        <p:nvSpPr>
          <p:cNvPr id="114" name="ZoneTexte 113">
            <a:extLst>
              <a:ext uri="{FF2B5EF4-FFF2-40B4-BE49-F238E27FC236}">
                <a16:creationId xmlns="" xmlns:a16="http://schemas.microsoft.com/office/drawing/2014/main" id="{7BF591ED-72C5-4253-9D97-68FFB514604F}"/>
              </a:ext>
            </a:extLst>
          </p:cNvPr>
          <p:cNvSpPr txBox="1"/>
          <p:nvPr/>
        </p:nvSpPr>
        <p:spPr>
          <a:xfrm>
            <a:off x="10688274" y="710596"/>
            <a:ext cx="905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cxnSp>
        <p:nvCxnSpPr>
          <p:cNvPr id="110" name="Connecteur droit 109">
            <a:extLst>
              <a:ext uri="{FF2B5EF4-FFF2-40B4-BE49-F238E27FC236}">
                <a16:creationId xmlns="" xmlns:a16="http://schemas.microsoft.com/office/drawing/2014/main" id="{1F86B535-5BB6-488E-ACA7-306BDE21CAC2}"/>
              </a:ext>
            </a:extLst>
          </p:cNvPr>
          <p:cNvCxnSpPr>
            <a:cxnSpLocks/>
          </p:cNvCxnSpPr>
          <p:nvPr/>
        </p:nvCxnSpPr>
        <p:spPr>
          <a:xfrm flipH="1">
            <a:off x="9395150" y="790565"/>
            <a:ext cx="0" cy="4500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1175EB1C-AC82-4904-A307-D1F11511C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5251198"/>
              </p:ext>
            </p:extLst>
          </p:nvPr>
        </p:nvGraphicFramePr>
        <p:xfrm>
          <a:off x="-13349" y="1698054"/>
          <a:ext cx="1667964" cy="3669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7964">
                  <a:extLst>
                    <a:ext uri="{9D8B030D-6E8A-4147-A177-3AD203B41FA5}">
                      <a16:colId xmlns="" xmlns:a16="http://schemas.microsoft.com/office/drawing/2014/main" val="721714125"/>
                    </a:ext>
                  </a:extLst>
                </a:gridCol>
              </a:tblGrid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Traitement de la grippe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271788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 dirty="0">
                          <a:effectLst/>
                          <a:latin typeface="Trebuchet MS" panose="020B0603020202020204" pitchFamily="34" charset="0"/>
                        </a:rPr>
                        <a:t>Soigner les maux  d'estomac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2323173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 dirty="0">
                          <a:effectLst/>
                          <a:latin typeface="Trebuchet MS" panose="020B0603020202020204" pitchFamily="34" charset="0"/>
                        </a:rPr>
                        <a:t>Soigner le colon/gaz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3350798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Traitement de la fièvre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6508920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Traitement d’allergie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1196460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Soigner les maux  de ventre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3702011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Contre la toux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0487000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 dirty="0">
                          <a:effectLst/>
                          <a:latin typeface="Trebuchet MS" panose="020B0603020202020204" pitchFamily="34" charset="0"/>
                        </a:rPr>
                        <a:t>Ostéoporose/Calcium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7035917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Contre la diarrhée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7182886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 dirty="0">
                          <a:effectLst/>
                          <a:latin typeface="Trebuchet MS" panose="020B0603020202020204" pitchFamily="34" charset="0"/>
                        </a:rPr>
                        <a:t>Pour le régime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1133303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Soigner les angines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2724105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Soigner les règles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3706210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Contre la constipation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6365966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Anti-diabète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8442388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Soigner le maux de tête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4738232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Remplacé les médicaments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0180042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  <a:latin typeface="Trebuchet MS" panose="020B0603020202020204" pitchFamily="34" charset="0"/>
                        </a:rPr>
                        <a:t>Soigner les douleurs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8749935"/>
                  </a:ext>
                </a:extLst>
              </a:tr>
              <a:tr h="278634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 dirty="0">
                          <a:effectLst/>
                          <a:latin typeface="Trebuchet MS" panose="020B0603020202020204" pitchFamily="34" charset="0"/>
                        </a:rPr>
                        <a:t>Rhumatisme/Arthropathie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6379331"/>
                  </a:ext>
                </a:extLst>
              </a:tr>
              <a:tr h="143538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 dirty="0">
                          <a:effectLst/>
                          <a:latin typeface="Trebuchet MS" panose="020B0603020202020204" pitchFamily="34" charset="0"/>
                        </a:rPr>
                        <a:t>Autres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1582951"/>
                  </a:ext>
                </a:extLst>
              </a:tr>
              <a:tr h="17938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Rien à signaler</a:t>
                      </a:r>
                    </a:p>
                  </a:txBody>
                  <a:tcPr marL="9522" marR="9522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6797387"/>
                  </a:ext>
                </a:extLst>
              </a:tr>
            </a:tbl>
          </a:graphicData>
        </a:graphic>
      </p:graphicFrame>
      <p:graphicFrame>
        <p:nvGraphicFramePr>
          <p:cNvPr id="64" name="Graphique 63">
            <a:extLst>
              <a:ext uri="{FF2B5EF4-FFF2-40B4-BE49-F238E27FC236}">
                <a16:creationId xmlns="" xmlns:a16="http://schemas.microsoft.com/office/drawing/2014/main" id="{0871C3D0-F847-4B5C-8F49-C15AEDF25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73234558"/>
              </p:ext>
            </p:extLst>
          </p:nvPr>
        </p:nvGraphicFramePr>
        <p:xfrm>
          <a:off x="2407438" y="1489966"/>
          <a:ext cx="1676252" cy="423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6" name="Graphique 65">
            <a:extLst>
              <a:ext uri="{FF2B5EF4-FFF2-40B4-BE49-F238E27FC236}">
                <a16:creationId xmlns="" xmlns:a16="http://schemas.microsoft.com/office/drawing/2014/main" id="{8593EC9E-7765-4C09-B0D0-8317E447B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43805852"/>
              </p:ext>
            </p:extLst>
          </p:nvPr>
        </p:nvGraphicFramePr>
        <p:xfrm>
          <a:off x="3713398" y="1509450"/>
          <a:ext cx="2028410" cy="423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2" name="Graphique 71">
            <a:extLst>
              <a:ext uri="{FF2B5EF4-FFF2-40B4-BE49-F238E27FC236}">
                <a16:creationId xmlns="" xmlns:a16="http://schemas.microsoft.com/office/drawing/2014/main" id="{2B001905-808B-4BF3-81AE-8559EDBAF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47454971"/>
              </p:ext>
            </p:extLst>
          </p:nvPr>
        </p:nvGraphicFramePr>
        <p:xfrm>
          <a:off x="6237687" y="1539757"/>
          <a:ext cx="1676252" cy="423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5" name="Graphique 74">
            <a:extLst>
              <a:ext uri="{FF2B5EF4-FFF2-40B4-BE49-F238E27FC236}">
                <a16:creationId xmlns="" xmlns:a16="http://schemas.microsoft.com/office/drawing/2014/main" id="{F3096DD2-5082-4A1F-BA1A-308F2571E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51755434"/>
              </p:ext>
            </p:extLst>
          </p:nvPr>
        </p:nvGraphicFramePr>
        <p:xfrm>
          <a:off x="5104908" y="1531531"/>
          <a:ext cx="1676252" cy="423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7" name="Graphique 76">
            <a:extLst>
              <a:ext uri="{FF2B5EF4-FFF2-40B4-BE49-F238E27FC236}">
                <a16:creationId xmlns="" xmlns:a16="http://schemas.microsoft.com/office/drawing/2014/main" id="{90519E7F-484D-4E55-9724-4279DF588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01506223"/>
              </p:ext>
            </p:extLst>
          </p:nvPr>
        </p:nvGraphicFramePr>
        <p:xfrm>
          <a:off x="7457341" y="1504793"/>
          <a:ext cx="1676252" cy="423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2" name="Graphique 91">
            <a:extLst>
              <a:ext uri="{FF2B5EF4-FFF2-40B4-BE49-F238E27FC236}">
                <a16:creationId xmlns="" xmlns:a16="http://schemas.microsoft.com/office/drawing/2014/main" id="{CD17BEEA-0907-45E3-B27C-3C15601BF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93205534"/>
              </p:ext>
            </p:extLst>
          </p:nvPr>
        </p:nvGraphicFramePr>
        <p:xfrm>
          <a:off x="10399981" y="1518480"/>
          <a:ext cx="1676252" cy="423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5" name="Graphique 94">
            <a:extLst>
              <a:ext uri="{FF2B5EF4-FFF2-40B4-BE49-F238E27FC236}">
                <a16:creationId xmlns="" xmlns:a16="http://schemas.microsoft.com/office/drawing/2014/main" id="{9523D995-1486-45E6-A07E-8A5A4A1046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2356754"/>
              </p:ext>
            </p:extLst>
          </p:nvPr>
        </p:nvGraphicFramePr>
        <p:xfrm>
          <a:off x="9126925" y="1511214"/>
          <a:ext cx="1676252" cy="423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EDB7422-8D88-4998-81D5-B5330F00BA58}"/>
              </a:ext>
            </a:extLst>
          </p:cNvPr>
          <p:cNvSpPr/>
          <p:nvPr/>
        </p:nvSpPr>
        <p:spPr>
          <a:xfrm>
            <a:off x="6508376" y="5779313"/>
            <a:ext cx="5091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La consommation des produits phytothérapiques se fait généralement pour traiter la grippe à 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44%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.</a:t>
            </a:r>
            <a:endParaRPr lang="fr-FR" sz="1600" u="sng" dirty="0">
              <a:solidFill>
                <a:srgbClr val="C26269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6B70C9B6-41BC-4CA5-A4B9-3F3E5FF46A37}"/>
              </a:ext>
            </a:extLst>
          </p:cNvPr>
          <p:cNvCxnSpPr>
            <a:cxnSpLocks/>
          </p:cNvCxnSpPr>
          <p:nvPr/>
        </p:nvCxnSpPr>
        <p:spPr>
          <a:xfrm>
            <a:off x="43544" y="2265727"/>
            <a:ext cx="12104912" cy="0"/>
          </a:xfrm>
          <a:prstGeom prst="line">
            <a:avLst/>
          </a:prstGeom>
          <a:ln w="28575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45AAA407-3001-440F-8331-056EDC4D3279}"/>
              </a:ext>
            </a:extLst>
          </p:cNvPr>
          <p:cNvSpPr/>
          <p:nvPr/>
        </p:nvSpPr>
        <p:spPr>
          <a:xfrm>
            <a:off x="32639" y="1449205"/>
            <a:ext cx="12126722" cy="418460"/>
          </a:xfrm>
          <a:prstGeom prst="roundRect">
            <a:avLst/>
          </a:prstGeom>
          <a:solidFill>
            <a:schemeClr val="accent6">
              <a:lumMod val="7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65773F98-0949-4077-98D7-660DAFF015B4}"/>
              </a:ext>
            </a:extLst>
          </p:cNvPr>
          <p:cNvSpPr/>
          <p:nvPr/>
        </p:nvSpPr>
        <p:spPr>
          <a:xfrm>
            <a:off x="4996733" y="1546039"/>
            <a:ext cx="469062" cy="552933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="" xmlns:a16="http://schemas.microsoft.com/office/drawing/2014/main" id="{ADBCC499-1CCC-4320-8AD1-56D3416D931E}"/>
              </a:ext>
            </a:extLst>
          </p:cNvPr>
          <p:cNvSpPr/>
          <p:nvPr/>
        </p:nvSpPr>
        <p:spPr>
          <a:xfrm>
            <a:off x="8508114" y="1815783"/>
            <a:ext cx="469062" cy="353306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599136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44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0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LIEUX D’ACHAT DES PRODUITS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PHYTOTHÉRAPIQUES</a:t>
            </a:r>
            <a:endParaRPr lang="fr-FR" sz="2800" dirty="0"/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942450" y="756935"/>
            <a:ext cx="1183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Base : 969</a:t>
            </a:r>
            <a:endParaRPr lang="fr-FR" sz="1600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CB8446D7-0518-4A6C-9E6C-FACBA988C163}"/>
              </a:ext>
            </a:extLst>
          </p:cNvPr>
          <p:cNvCxnSpPr>
            <a:cxnSpLocks/>
          </p:cNvCxnSpPr>
          <p:nvPr/>
        </p:nvCxnSpPr>
        <p:spPr>
          <a:xfrm flipH="1">
            <a:off x="3077274" y="873831"/>
            <a:ext cx="0" cy="226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0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5853141" y="716007"/>
            <a:ext cx="107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5986041"/>
              </p:ext>
            </p:extLst>
          </p:nvPr>
        </p:nvGraphicFramePr>
        <p:xfrm>
          <a:off x="587147" y="1251375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EA1EC173-19AF-45BA-A9A1-33ABEAA336F7}"/>
              </a:ext>
            </a:extLst>
          </p:cNvPr>
          <p:cNvSpPr/>
          <p:nvPr/>
        </p:nvSpPr>
        <p:spPr>
          <a:xfrm>
            <a:off x="3462549" y="1033567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BFC05AD-1576-4B99-9C3E-B6C7B51BD1BC}"/>
              </a:ext>
            </a:extLst>
          </p:cNvPr>
          <p:cNvSpPr/>
          <p:nvPr/>
        </p:nvSpPr>
        <p:spPr>
          <a:xfrm>
            <a:off x="4902143" y="1033567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40C01EB4-9EB9-4048-ACF1-0B978631C95E}"/>
              </a:ext>
            </a:extLst>
          </p:cNvPr>
          <p:cNvSpPr/>
          <p:nvPr/>
        </p:nvSpPr>
        <p:spPr>
          <a:xfrm>
            <a:off x="5999394" y="1033567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D317FBAF-C92D-41B7-8F3C-ADC6E3DC55E2}"/>
              </a:ext>
            </a:extLst>
          </p:cNvPr>
          <p:cNvSpPr/>
          <p:nvPr/>
        </p:nvSpPr>
        <p:spPr>
          <a:xfrm>
            <a:off x="7222983" y="1018432"/>
            <a:ext cx="705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B7642809-1F83-457D-816C-680FEDCB0CC7}"/>
              </a:ext>
            </a:extLst>
          </p:cNvPr>
          <p:cNvSpPr/>
          <p:nvPr/>
        </p:nvSpPr>
        <p:spPr>
          <a:xfrm>
            <a:off x="8060781" y="1005520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3B87D37E-81E6-4E71-9263-6DA4795F191A}"/>
              </a:ext>
            </a:extLst>
          </p:cNvPr>
          <p:cNvSpPr/>
          <p:nvPr/>
        </p:nvSpPr>
        <p:spPr>
          <a:xfrm>
            <a:off x="9377565" y="999476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Urbain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BE09069-D324-4F04-BCC8-4120C86C11B0}"/>
              </a:ext>
            </a:extLst>
          </p:cNvPr>
          <p:cNvSpPr/>
          <p:nvPr/>
        </p:nvSpPr>
        <p:spPr>
          <a:xfrm>
            <a:off x="10791716" y="999476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Rural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5988271"/>
            <a:ext cx="5909028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Q37M-Si vous consommez des produits phytothérapiques, vous vous les procurez chez… ?</a:t>
            </a:r>
          </a:p>
        </p:txBody>
      </p:sp>
      <p:pic>
        <p:nvPicPr>
          <p:cNvPr id="64" name="Image 63">
            <a:extLst>
              <a:ext uri="{FF2B5EF4-FFF2-40B4-BE49-F238E27FC236}">
                <a16:creationId xmlns="" xmlns:a16="http://schemas.microsoft.com/office/drawing/2014/main" id="{994DE918-3DF1-4F58-9C1B-04E2DC87F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11377275" y="892720"/>
            <a:ext cx="437194" cy="541483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="" xmlns:a16="http://schemas.microsoft.com/office/drawing/2014/main" id="{CA14D812-C01E-44AD-8193-4B1A0286A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9980192" y="985646"/>
            <a:ext cx="406767" cy="499377"/>
          </a:xfrm>
          <a:prstGeom prst="rect">
            <a:avLst/>
          </a:prstGeom>
        </p:spPr>
      </p:pic>
      <p:sp>
        <p:nvSpPr>
          <p:cNvPr id="126" name="ZoneTexte 125">
            <a:extLst>
              <a:ext uri="{FF2B5EF4-FFF2-40B4-BE49-F238E27FC236}">
                <a16:creationId xmlns="" xmlns:a16="http://schemas.microsoft.com/office/drawing/2014/main" id="{35B4521B-D3D2-4291-9738-59C7474E2094}"/>
              </a:ext>
            </a:extLst>
          </p:cNvPr>
          <p:cNvSpPr txBox="1"/>
          <p:nvPr/>
        </p:nvSpPr>
        <p:spPr>
          <a:xfrm>
            <a:off x="3878112" y="3228611"/>
            <a:ext cx="168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cxnSp>
        <p:nvCxnSpPr>
          <p:cNvPr id="110" name="Connecteur droit 109">
            <a:extLst>
              <a:ext uri="{FF2B5EF4-FFF2-40B4-BE49-F238E27FC236}">
                <a16:creationId xmlns="" xmlns:a16="http://schemas.microsoft.com/office/drawing/2014/main" id="{1F86B535-5BB6-488E-ACA7-306BDE21CAC2}"/>
              </a:ext>
            </a:extLst>
          </p:cNvPr>
          <p:cNvCxnSpPr>
            <a:cxnSpLocks/>
          </p:cNvCxnSpPr>
          <p:nvPr/>
        </p:nvCxnSpPr>
        <p:spPr>
          <a:xfrm flipH="1">
            <a:off x="9260553" y="859840"/>
            <a:ext cx="0" cy="226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>
            <a:extLst>
              <a:ext uri="{FF2B5EF4-FFF2-40B4-BE49-F238E27FC236}">
                <a16:creationId xmlns="" xmlns:a16="http://schemas.microsoft.com/office/drawing/2014/main" id="{4DD09679-6EA7-454E-BB6A-834F30A6EE61}"/>
              </a:ext>
            </a:extLst>
          </p:cNvPr>
          <p:cNvSpPr txBox="1"/>
          <p:nvPr/>
        </p:nvSpPr>
        <p:spPr>
          <a:xfrm>
            <a:off x="8800780" y="3228611"/>
            <a:ext cx="2216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CCA6F2C8-568B-46AD-BD3E-394B2EDFA480}"/>
              </a:ext>
            </a:extLst>
          </p:cNvPr>
          <p:cNvSpPr/>
          <p:nvPr/>
        </p:nvSpPr>
        <p:spPr>
          <a:xfrm>
            <a:off x="2223848" y="3497791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18-29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4BE9D81C-3CA5-4C96-88BA-F5330B00DF2A}"/>
              </a:ext>
            </a:extLst>
          </p:cNvPr>
          <p:cNvSpPr/>
          <p:nvPr/>
        </p:nvSpPr>
        <p:spPr>
          <a:xfrm>
            <a:off x="3362313" y="3501495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30-39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9F1ACEED-50B4-4FEF-98BB-7A07CC727A6F}"/>
              </a:ext>
            </a:extLst>
          </p:cNvPr>
          <p:cNvSpPr/>
          <p:nvPr/>
        </p:nvSpPr>
        <p:spPr>
          <a:xfrm>
            <a:off x="4528171" y="3504106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40-49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8E853224-70B3-4F43-9B3B-232300C8213D}"/>
              </a:ext>
            </a:extLst>
          </p:cNvPr>
          <p:cNvSpPr/>
          <p:nvPr/>
        </p:nvSpPr>
        <p:spPr>
          <a:xfrm>
            <a:off x="5308551" y="3489890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50-59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65EE703F-D988-4D37-8E38-15B94D9E4C5D}"/>
              </a:ext>
            </a:extLst>
          </p:cNvPr>
          <p:cNvSpPr/>
          <p:nvPr/>
        </p:nvSpPr>
        <p:spPr>
          <a:xfrm>
            <a:off x="7266853" y="3494024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0B7E1054-F30B-42BB-95F4-317B21B371EB}"/>
              </a:ext>
            </a:extLst>
          </p:cNvPr>
          <p:cNvSpPr/>
          <p:nvPr/>
        </p:nvSpPr>
        <p:spPr>
          <a:xfrm>
            <a:off x="8414644" y="3497791"/>
            <a:ext cx="795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C291EAFE-839F-426A-9755-5099D118D132}"/>
              </a:ext>
            </a:extLst>
          </p:cNvPr>
          <p:cNvSpPr/>
          <p:nvPr/>
        </p:nvSpPr>
        <p:spPr>
          <a:xfrm>
            <a:off x="9438597" y="3498669"/>
            <a:ext cx="6110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C445B9D7-29E4-4CF6-B728-1C1F1B078D1C}"/>
              </a:ext>
            </a:extLst>
          </p:cNvPr>
          <p:cNvSpPr/>
          <p:nvPr/>
        </p:nvSpPr>
        <p:spPr>
          <a:xfrm>
            <a:off x="10215251" y="3483277"/>
            <a:ext cx="9156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C3B81876-5E4E-40F7-A2AF-7C59D7B01CBD}"/>
              </a:ext>
            </a:extLst>
          </p:cNvPr>
          <p:cNvSpPr/>
          <p:nvPr/>
        </p:nvSpPr>
        <p:spPr>
          <a:xfrm>
            <a:off x="11258278" y="3495399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="" xmlns:a16="http://schemas.microsoft.com/office/drawing/2014/main" id="{7822CB94-9C1D-4074-B8A6-4A94B1EF6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4582436"/>
              </p:ext>
            </p:extLst>
          </p:nvPr>
        </p:nvGraphicFramePr>
        <p:xfrm>
          <a:off x="587146" y="1411529"/>
          <a:ext cx="1083511" cy="1727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3511">
                  <a:extLst>
                    <a:ext uri="{9D8B030D-6E8A-4147-A177-3AD203B41FA5}">
                      <a16:colId xmlns="" xmlns:a16="http://schemas.microsoft.com/office/drawing/2014/main" val="1319764702"/>
                    </a:ext>
                  </a:extLst>
                </a:gridCol>
              </a:tblGrid>
              <a:tr h="196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  <a:latin typeface="Trebuchet MS" panose="020B0603020202020204" pitchFamily="34" charset="0"/>
                        </a:rPr>
                        <a:t>Un herboriste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7874928"/>
                  </a:ext>
                </a:extLst>
              </a:tr>
              <a:tr h="196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  <a:latin typeface="Trebuchet MS" panose="020B0603020202020204" pitchFamily="34" charset="0"/>
                        </a:rPr>
                        <a:t>Pharmacien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7639871"/>
                  </a:ext>
                </a:extLst>
              </a:tr>
              <a:tr h="196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Dans la nature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5191327"/>
                  </a:ext>
                </a:extLst>
              </a:tr>
              <a:tr h="196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Chez moi même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6392938"/>
                  </a:ext>
                </a:extLst>
              </a:tr>
              <a:tr h="196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Dans mon jardin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9871874"/>
                  </a:ext>
                </a:extLst>
              </a:tr>
              <a:tr h="196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Je les plante chez moi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36516592"/>
                  </a:ext>
                </a:extLst>
              </a:tr>
              <a:tr h="20674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Dans le magasin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2990178"/>
                  </a:ext>
                </a:extLst>
              </a:tr>
              <a:tr h="20674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Autres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8804582"/>
                  </a:ext>
                </a:extLst>
              </a:tr>
            </a:tbl>
          </a:graphicData>
        </a:graphic>
      </p:graphicFrame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E4F7D504-4D1B-4EB0-8351-79116D0EE896}"/>
              </a:ext>
            </a:extLst>
          </p:cNvPr>
          <p:cNvSpPr/>
          <p:nvPr/>
        </p:nvSpPr>
        <p:spPr>
          <a:xfrm>
            <a:off x="6266345" y="3488939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60 et plus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17" name="Graphique 116">
            <a:extLst>
              <a:ext uri="{FF2B5EF4-FFF2-40B4-BE49-F238E27FC236}">
                <a16:creationId xmlns="" xmlns:a16="http://schemas.microsoft.com/office/drawing/2014/main" id="{9EB921B6-3CCB-4FDF-B6F9-3E5030B04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1439545"/>
              </p:ext>
            </p:extLst>
          </p:nvPr>
        </p:nvGraphicFramePr>
        <p:xfrm>
          <a:off x="2417742" y="1258562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8" name="Graphique 117">
            <a:extLst>
              <a:ext uri="{FF2B5EF4-FFF2-40B4-BE49-F238E27FC236}">
                <a16:creationId xmlns="" xmlns:a16="http://schemas.microsoft.com/office/drawing/2014/main" id="{3A36AF07-094C-40CF-A197-40B84B639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1591037"/>
              </p:ext>
            </p:extLst>
          </p:nvPr>
        </p:nvGraphicFramePr>
        <p:xfrm>
          <a:off x="8342931" y="1283826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9" name="Graphique 118">
            <a:extLst>
              <a:ext uri="{FF2B5EF4-FFF2-40B4-BE49-F238E27FC236}">
                <a16:creationId xmlns="" xmlns:a16="http://schemas.microsoft.com/office/drawing/2014/main" id="{6AA3DCB9-30D6-4CF5-8EEB-BCE6A58B8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7941412"/>
              </p:ext>
            </p:extLst>
          </p:nvPr>
        </p:nvGraphicFramePr>
        <p:xfrm>
          <a:off x="9726265" y="1314362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7" name="Graphique 126">
            <a:extLst>
              <a:ext uri="{FF2B5EF4-FFF2-40B4-BE49-F238E27FC236}">
                <a16:creationId xmlns="" xmlns:a16="http://schemas.microsoft.com/office/drawing/2014/main" id="{BEC544E7-DA11-448F-ADD5-AD87D8637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09945323"/>
              </p:ext>
            </p:extLst>
          </p:nvPr>
        </p:nvGraphicFramePr>
        <p:xfrm>
          <a:off x="4871071" y="1269591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9" name="Graphique 128">
            <a:extLst>
              <a:ext uri="{FF2B5EF4-FFF2-40B4-BE49-F238E27FC236}">
                <a16:creationId xmlns="" xmlns:a16="http://schemas.microsoft.com/office/drawing/2014/main" id="{3F9DF620-D444-41F5-9B32-34966BDC26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82775484"/>
              </p:ext>
            </p:extLst>
          </p:nvPr>
        </p:nvGraphicFramePr>
        <p:xfrm>
          <a:off x="3732907" y="1258562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0" name="Graphique 129">
            <a:extLst>
              <a:ext uri="{FF2B5EF4-FFF2-40B4-BE49-F238E27FC236}">
                <a16:creationId xmlns="" xmlns:a16="http://schemas.microsoft.com/office/drawing/2014/main" id="{6A812619-802E-41AF-BC44-9CBEDF589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54528316"/>
              </p:ext>
            </p:extLst>
          </p:nvPr>
        </p:nvGraphicFramePr>
        <p:xfrm>
          <a:off x="6074293" y="1258562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1" name="Graphique 130">
            <a:extLst>
              <a:ext uri="{FF2B5EF4-FFF2-40B4-BE49-F238E27FC236}">
                <a16:creationId xmlns="" xmlns:a16="http://schemas.microsoft.com/office/drawing/2014/main" id="{C8DCB351-E1D6-4717-BC19-70736092E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47643645"/>
              </p:ext>
            </p:extLst>
          </p:nvPr>
        </p:nvGraphicFramePr>
        <p:xfrm>
          <a:off x="7133351" y="1287877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7" name="Graphique 136">
            <a:extLst>
              <a:ext uri="{FF2B5EF4-FFF2-40B4-BE49-F238E27FC236}">
                <a16:creationId xmlns="" xmlns:a16="http://schemas.microsoft.com/office/drawing/2014/main" id="{9DA186D8-0038-4C1E-AEFC-8E9F6DBEE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6773135"/>
              </p:ext>
            </p:extLst>
          </p:nvPr>
        </p:nvGraphicFramePr>
        <p:xfrm>
          <a:off x="2291620" y="3683123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3" name="Graphique 142">
            <a:extLst>
              <a:ext uri="{FF2B5EF4-FFF2-40B4-BE49-F238E27FC236}">
                <a16:creationId xmlns="" xmlns:a16="http://schemas.microsoft.com/office/drawing/2014/main" id="{35709759-02FB-45D2-9880-2F0C7B769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68376824"/>
              </p:ext>
            </p:extLst>
          </p:nvPr>
        </p:nvGraphicFramePr>
        <p:xfrm>
          <a:off x="5214900" y="3683123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45" name="Graphique 144">
            <a:extLst>
              <a:ext uri="{FF2B5EF4-FFF2-40B4-BE49-F238E27FC236}">
                <a16:creationId xmlns="" xmlns:a16="http://schemas.microsoft.com/office/drawing/2014/main" id="{5FC880AD-5699-412D-AB55-F5BE54AAD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46662598"/>
              </p:ext>
            </p:extLst>
          </p:nvPr>
        </p:nvGraphicFramePr>
        <p:xfrm>
          <a:off x="10143719" y="3711917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46" name="Graphique 145">
            <a:extLst>
              <a:ext uri="{FF2B5EF4-FFF2-40B4-BE49-F238E27FC236}">
                <a16:creationId xmlns="" xmlns:a16="http://schemas.microsoft.com/office/drawing/2014/main" id="{A2B88878-B863-4881-8269-7340F588B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07162751"/>
              </p:ext>
            </p:extLst>
          </p:nvPr>
        </p:nvGraphicFramePr>
        <p:xfrm>
          <a:off x="6523354" y="3712438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47" name="Graphique 146">
            <a:extLst>
              <a:ext uri="{FF2B5EF4-FFF2-40B4-BE49-F238E27FC236}">
                <a16:creationId xmlns="" xmlns:a16="http://schemas.microsoft.com/office/drawing/2014/main" id="{CEDBBDAB-349F-4D45-BC70-010564D37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07122057"/>
              </p:ext>
            </p:extLst>
          </p:nvPr>
        </p:nvGraphicFramePr>
        <p:xfrm>
          <a:off x="4229375" y="3670219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48" name="Graphique 147">
            <a:extLst>
              <a:ext uri="{FF2B5EF4-FFF2-40B4-BE49-F238E27FC236}">
                <a16:creationId xmlns="" xmlns:a16="http://schemas.microsoft.com/office/drawing/2014/main" id="{7E055AE0-66FB-4A5D-B01A-268BDDBA8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32955256"/>
              </p:ext>
            </p:extLst>
          </p:nvPr>
        </p:nvGraphicFramePr>
        <p:xfrm>
          <a:off x="3360509" y="3694152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cxnSp>
        <p:nvCxnSpPr>
          <p:cNvPr id="149" name="Connecteur droit 148">
            <a:extLst>
              <a:ext uri="{FF2B5EF4-FFF2-40B4-BE49-F238E27FC236}">
                <a16:creationId xmlns="" xmlns:a16="http://schemas.microsoft.com/office/drawing/2014/main" id="{FEFA33C9-C224-434B-A76A-0535C20CA6B4}"/>
              </a:ext>
            </a:extLst>
          </p:cNvPr>
          <p:cNvCxnSpPr>
            <a:cxnSpLocks/>
          </p:cNvCxnSpPr>
          <p:nvPr/>
        </p:nvCxnSpPr>
        <p:spPr>
          <a:xfrm flipH="1">
            <a:off x="7256466" y="3698794"/>
            <a:ext cx="0" cy="190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0" name="Graphique 149">
            <a:extLst>
              <a:ext uri="{FF2B5EF4-FFF2-40B4-BE49-F238E27FC236}">
                <a16:creationId xmlns="" xmlns:a16="http://schemas.microsoft.com/office/drawing/2014/main" id="{A9C0C9DB-9B71-4DF8-AFEC-DB6FB7D9E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77411563"/>
              </p:ext>
            </p:extLst>
          </p:nvPr>
        </p:nvGraphicFramePr>
        <p:xfrm>
          <a:off x="7377525" y="3712319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51" name="Graphique 150">
            <a:extLst>
              <a:ext uri="{FF2B5EF4-FFF2-40B4-BE49-F238E27FC236}">
                <a16:creationId xmlns="" xmlns:a16="http://schemas.microsoft.com/office/drawing/2014/main" id="{75889B83-AEAE-47B6-BDA6-F611D667C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62061022"/>
              </p:ext>
            </p:extLst>
          </p:nvPr>
        </p:nvGraphicFramePr>
        <p:xfrm>
          <a:off x="9310620" y="3712868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54" name="Graphique 153">
            <a:extLst>
              <a:ext uri="{FF2B5EF4-FFF2-40B4-BE49-F238E27FC236}">
                <a16:creationId xmlns="" xmlns:a16="http://schemas.microsoft.com/office/drawing/2014/main" id="{A599ECE7-19EE-4F58-ACB7-A2CE91C02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90352424"/>
              </p:ext>
            </p:extLst>
          </p:nvPr>
        </p:nvGraphicFramePr>
        <p:xfrm>
          <a:off x="8344749" y="3722946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4357E1CE-442C-44EE-A53A-5CA49423EB84}"/>
              </a:ext>
            </a:extLst>
          </p:cNvPr>
          <p:cNvSpPr/>
          <p:nvPr/>
        </p:nvSpPr>
        <p:spPr>
          <a:xfrm>
            <a:off x="6068837" y="5808331"/>
            <a:ext cx="5070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77% 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des répondants achètent les produits phytothérapiques chez l’herboriste et 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16%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 chez le pharmacien</a:t>
            </a:r>
            <a:endParaRPr lang="fr-FR" sz="1600" dirty="0">
              <a:solidFill>
                <a:srgbClr val="C26269"/>
              </a:solidFill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465B6DF2-98E6-495B-989A-9BA04C61EDE7}"/>
              </a:ext>
            </a:extLst>
          </p:cNvPr>
          <p:cNvSpPr txBox="1"/>
          <p:nvPr/>
        </p:nvSpPr>
        <p:spPr>
          <a:xfrm>
            <a:off x="9216694" y="762991"/>
            <a:ext cx="2594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2324B0AF-6090-4795-BA62-6BDAE57796A0}"/>
              </a:ext>
            </a:extLst>
          </p:cNvPr>
          <p:cNvSpPr/>
          <p:nvPr/>
        </p:nvSpPr>
        <p:spPr>
          <a:xfrm>
            <a:off x="7592797" y="1247533"/>
            <a:ext cx="542586" cy="543206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91EF5D3D-264C-4630-9813-9CF981CD4EA5}"/>
              </a:ext>
            </a:extLst>
          </p:cNvPr>
          <p:cNvSpPr/>
          <p:nvPr/>
        </p:nvSpPr>
        <p:spPr>
          <a:xfrm>
            <a:off x="8702219" y="1236295"/>
            <a:ext cx="542586" cy="543206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8576DECC-1641-4338-B784-EF26BE8A0E36}"/>
              </a:ext>
            </a:extLst>
          </p:cNvPr>
          <p:cNvSpPr/>
          <p:nvPr/>
        </p:nvSpPr>
        <p:spPr>
          <a:xfrm>
            <a:off x="11740687" y="3722150"/>
            <a:ext cx="438416" cy="498474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="" xmlns:a16="http://schemas.microsoft.com/office/drawing/2014/main" id="{DD0DA10E-66B3-4427-91A9-5AF50B317BE8}"/>
              </a:ext>
            </a:extLst>
          </p:cNvPr>
          <p:cNvSpPr/>
          <p:nvPr/>
        </p:nvSpPr>
        <p:spPr>
          <a:xfrm>
            <a:off x="9994705" y="3738394"/>
            <a:ext cx="438416" cy="498474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="" xmlns:a16="http://schemas.microsoft.com/office/drawing/2014/main" id="{B20732C6-AB58-4970-9EF2-A9747E944BDC}"/>
              </a:ext>
            </a:extLst>
          </p:cNvPr>
          <p:cNvSpPr/>
          <p:nvPr/>
        </p:nvSpPr>
        <p:spPr>
          <a:xfrm>
            <a:off x="6780357" y="3710538"/>
            <a:ext cx="438416" cy="498474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8" name="Graphique 57">
            <a:extLst>
              <a:ext uri="{FF2B5EF4-FFF2-40B4-BE49-F238E27FC236}">
                <a16:creationId xmlns="" xmlns:a16="http://schemas.microsoft.com/office/drawing/2014/main" id="{03197C16-A142-475D-9E77-E900FF580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30681429"/>
              </p:ext>
            </p:extLst>
          </p:nvPr>
        </p:nvGraphicFramePr>
        <p:xfrm>
          <a:off x="1264557" y="3683122"/>
          <a:ext cx="2018832" cy="20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59" name="Ellipse 58">
            <a:extLst>
              <a:ext uri="{FF2B5EF4-FFF2-40B4-BE49-F238E27FC236}">
                <a16:creationId xmlns="" xmlns:a16="http://schemas.microsoft.com/office/drawing/2014/main" id="{15F1DA0C-823B-4B58-9989-AEB59EB9E9AA}"/>
              </a:ext>
            </a:extLst>
          </p:cNvPr>
          <p:cNvSpPr/>
          <p:nvPr/>
        </p:nvSpPr>
        <p:spPr>
          <a:xfrm>
            <a:off x="2091601" y="1310185"/>
            <a:ext cx="542586" cy="354842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2" name="Tableau 61">
            <a:extLst>
              <a:ext uri="{FF2B5EF4-FFF2-40B4-BE49-F238E27FC236}">
                <a16:creationId xmlns="" xmlns:a16="http://schemas.microsoft.com/office/drawing/2014/main" id="{59015FED-0756-4FD5-894A-CF5381076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9723379"/>
              </p:ext>
            </p:extLst>
          </p:nvPr>
        </p:nvGraphicFramePr>
        <p:xfrm>
          <a:off x="917684" y="3878172"/>
          <a:ext cx="1422590" cy="1594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590">
                  <a:extLst>
                    <a:ext uri="{9D8B030D-6E8A-4147-A177-3AD203B41FA5}">
                      <a16:colId xmlns="" xmlns:a16="http://schemas.microsoft.com/office/drawing/2014/main" val="1319764702"/>
                    </a:ext>
                  </a:extLst>
                </a:gridCol>
              </a:tblGrid>
              <a:tr h="196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Un herboriste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7874928"/>
                  </a:ext>
                </a:extLst>
              </a:tr>
              <a:tr h="196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  <a:latin typeface="Trebuchet MS" panose="020B0603020202020204" pitchFamily="34" charset="0"/>
                        </a:rPr>
                        <a:t>Pharmacien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7639871"/>
                  </a:ext>
                </a:extLst>
              </a:tr>
              <a:tr h="196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Dans la nature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5191327"/>
                  </a:ext>
                </a:extLst>
              </a:tr>
              <a:tr h="196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Chez moi même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86392938"/>
                  </a:ext>
                </a:extLst>
              </a:tr>
              <a:tr h="196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Dans mon jardin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9871874"/>
                  </a:ext>
                </a:extLst>
              </a:tr>
              <a:tr h="196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Je les plante chez moi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36516592"/>
                  </a:ext>
                </a:extLst>
              </a:tr>
              <a:tr h="20674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Dans le magasin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2990178"/>
                  </a:ext>
                </a:extLst>
              </a:tr>
              <a:tr h="20674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Autres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8804582"/>
                  </a:ext>
                </a:extLst>
              </a:tr>
            </a:tbl>
          </a:graphicData>
        </a:graphic>
      </p:graphicFrame>
      <p:sp>
        <p:nvSpPr>
          <p:cNvPr id="63" name="Ellipse 62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599136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45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9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5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RECOURS AUX PRATIQUES ALTERNATIVES (MÉDECINE TRADITIONNELLE) (1/2)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6006243"/>
            <a:ext cx="581810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Q38-Comme autre solution, recourez-vous à des pratiques alternatives 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83130" y="723336"/>
            <a:ext cx="101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48" name="Connecteur droit 147">
            <a:extLst>
              <a:ext uri="{FF2B5EF4-FFF2-40B4-BE49-F238E27FC236}">
                <a16:creationId xmlns="" xmlns:a16="http://schemas.microsoft.com/office/drawing/2014/main" id="{C1532167-A392-4DE9-B89D-692715E5D636}"/>
              </a:ext>
            </a:extLst>
          </p:cNvPr>
          <p:cNvCxnSpPr>
            <a:cxnSpLocks/>
          </p:cNvCxnSpPr>
          <p:nvPr/>
        </p:nvCxnSpPr>
        <p:spPr>
          <a:xfrm flipH="1">
            <a:off x="9051503" y="1177164"/>
            <a:ext cx="0" cy="2196000"/>
          </a:xfrm>
          <a:prstGeom prst="line">
            <a:avLst/>
          </a:prstGeom>
          <a:ln w="3175">
            <a:solidFill>
              <a:srgbClr val="D595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ZoneTexte 152">
            <a:extLst>
              <a:ext uri="{FF2B5EF4-FFF2-40B4-BE49-F238E27FC236}">
                <a16:creationId xmlns="" xmlns:a16="http://schemas.microsoft.com/office/drawing/2014/main" id="{1CC52001-13A4-4CE3-81AB-E4F5FCF408C0}"/>
              </a:ext>
            </a:extLst>
          </p:cNvPr>
          <p:cNvSpPr txBox="1"/>
          <p:nvPr/>
        </p:nvSpPr>
        <p:spPr>
          <a:xfrm>
            <a:off x="9320324" y="3474005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52" name="Graphique 51">
            <a:extLst>
              <a:ext uri="{FF2B5EF4-FFF2-40B4-BE49-F238E27FC236}">
                <a16:creationId xmlns="" xmlns:a16="http://schemas.microsoft.com/office/drawing/2014/main" id="{43A81FD8-74B3-4EB1-A2AD-5A55BCBC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24783128"/>
              </p:ext>
            </p:extLst>
          </p:nvPr>
        </p:nvGraphicFramePr>
        <p:xfrm>
          <a:off x="93842" y="1357773"/>
          <a:ext cx="2751603" cy="2767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E5BF9A45-C449-49DD-A2E8-D37964DC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0426943" y="2190914"/>
            <a:ext cx="734198" cy="72731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0E10F5C5-7AF2-4F13-B794-D4C57A92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9227639" y="2132858"/>
            <a:ext cx="662031" cy="752791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DF08A3C5-7A27-48C0-B8D5-D33C00758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7666487" y="2056056"/>
            <a:ext cx="768353" cy="951637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F34DC42-72D4-41BA-AE50-EBC487B89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6063968" y="2085573"/>
            <a:ext cx="787689" cy="967026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C6D78168-8FC1-4E13-A890-AC29E0861AA5}"/>
              </a:ext>
            </a:extLst>
          </p:cNvPr>
          <p:cNvSpPr txBox="1"/>
          <p:nvPr/>
        </p:nvSpPr>
        <p:spPr>
          <a:xfrm>
            <a:off x="6876290" y="2401511"/>
            <a:ext cx="76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41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206AFC11-D268-4041-8943-68E909556696}"/>
              </a:ext>
            </a:extLst>
          </p:cNvPr>
          <p:cNvSpPr txBox="1"/>
          <p:nvPr/>
        </p:nvSpPr>
        <p:spPr>
          <a:xfrm>
            <a:off x="6019483" y="717994"/>
            <a:ext cx="2463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85" name="Triangle isocèle 84">
            <a:extLst>
              <a:ext uri="{FF2B5EF4-FFF2-40B4-BE49-F238E27FC236}">
                <a16:creationId xmlns="" xmlns:a16="http://schemas.microsoft.com/office/drawing/2014/main" id="{CCF57C98-FB36-440A-AB8D-620114D3D823}"/>
              </a:ext>
            </a:extLst>
          </p:cNvPr>
          <p:cNvSpPr/>
          <p:nvPr/>
        </p:nvSpPr>
        <p:spPr>
          <a:xfrm>
            <a:off x="5918640" y="4067976"/>
            <a:ext cx="2463542" cy="1862202"/>
          </a:xfrm>
          <a:prstGeom prst="triangle">
            <a:avLst>
              <a:gd name="adj" fmla="val 47229"/>
            </a:avLst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="" xmlns:a16="http://schemas.microsoft.com/office/drawing/2014/main" id="{F9CB14FB-CCC7-49B7-8F71-A303665B7718}"/>
              </a:ext>
            </a:extLst>
          </p:cNvPr>
          <p:cNvSpPr/>
          <p:nvPr/>
        </p:nvSpPr>
        <p:spPr>
          <a:xfrm>
            <a:off x="6053663" y="4191554"/>
            <a:ext cx="1143166" cy="2474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="" xmlns:a16="http://schemas.microsoft.com/office/drawing/2014/main" id="{FFA6F732-BA5E-4DA5-93AD-D825B5BC44F4}"/>
              </a:ext>
            </a:extLst>
          </p:cNvPr>
          <p:cNvSpPr/>
          <p:nvPr/>
        </p:nvSpPr>
        <p:spPr>
          <a:xfrm>
            <a:off x="6068176" y="4562463"/>
            <a:ext cx="1143166" cy="2474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="" xmlns:a16="http://schemas.microsoft.com/office/drawing/2014/main" id="{54E46F10-9C36-4C18-BBAE-4578D042B89D}"/>
              </a:ext>
            </a:extLst>
          </p:cNvPr>
          <p:cNvSpPr/>
          <p:nvPr/>
        </p:nvSpPr>
        <p:spPr>
          <a:xfrm>
            <a:off x="6053662" y="4946646"/>
            <a:ext cx="1143166" cy="2474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="" xmlns:a16="http://schemas.microsoft.com/office/drawing/2014/main" id="{3C8F50AC-0E9C-4524-BF56-AFA704236F22}"/>
              </a:ext>
            </a:extLst>
          </p:cNvPr>
          <p:cNvSpPr/>
          <p:nvPr/>
        </p:nvSpPr>
        <p:spPr>
          <a:xfrm>
            <a:off x="6068175" y="5317478"/>
            <a:ext cx="1143166" cy="25129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="" xmlns:a16="http://schemas.microsoft.com/office/drawing/2014/main" id="{CADD1C0A-9487-4A21-9F12-333C5F4C849C}"/>
              </a:ext>
            </a:extLst>
          </p:cNvPr>
          <p:cNvSpPr/>
          <p:nvPr/>
        </p:nvSpPr>
        <p:spPr>
          <a:xfrm>
            <a:off x="6068175" y="5672884"/>
            <a:ext cx="1143166" cy="2572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A3449955-A81C-4DEF-A7CC-541451C4530E}"/>
              </a:ext>
            </a:extLst>
          </p:cNvPr>
          <p:cNvSpPr txBox="1"/>
          <p:nvPr/>
        </p:nvSpPr>
        <p:spPr>
          <a:xfrm>
            <a:off x="7224690" y="4125315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42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0394D22E-B65B-4730-9B57-3911F004D97F}"/>
              </a:ext>
            </a:extLst>
          </p:cNvPr>
          <p:cNvSpPr txBox="1"/>
          <p:nvPr/>
        </p:nvSpPr>
        <p:spPr>
          <a:xfrm>
            <a:off x="7258525" y="4507474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46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9D0B5FCC-F9E5-4ACF-8D22-68533ADDCE45}"/>
              </a:ext>
            </a:extLst>
          </p:cNvPr>
          <p:cNvSpPr txBox="1"/>
          <p:nvPr/>
        </p:nvSpPr>
        <p:spPr>
          <a:xfrm>
            <a:off x="7259184" y="4892831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43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A7B42E20-0F3B-45DD-9353-8E3717905BFA}"/>
              </a:ext>
            </a:extLst>
          </p:cNvPr>
          <p:cNvSpPr txBox="1"/>
          <p:nvPr/>
        </p:nvSpPr>
        <p:spPr>
          <a:xfrm>
            <a:off x="6153552" y="3465579"/>
            <a:ext cx="193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98D66B67-E43E-4BDA-BC73-DDCA0919F73B}"/>
              </a:ext>
            </a:extLst>
          </p:cNvPr>
          <p:cNvSpPr txBox="1"/>
          <p:nvPr/>
        </p:nvSpPr>
        <p:spPr>
          <a:xfrm>
            <a:off x="8451487" y="2430539"/>
            <a:ext cx="66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43</a:t>
            </a:r>
            <a:r>
              <a:rPr lang="fr-FR" sz="11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C67198F8-D0ED-4DBD-9225-199AA8D67C1F}"/>
              </a:ext>
            </a:extLst>
          </p:cNvPr>
          <p:cNvSpPr txBox="1"/>
          <p:nvPr/>
        </p:nvSpPr>
        <p:spPr>
          <a:xfrm>
            <a:off x="11210406" y="2429396"/>
            <a:ext cx="94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7DC4"/>
                </a:solidFill>
                <a:latin typeface="Agency FB" panose="020B0503020202020204" pitchFamily="34" charset="0"/>
              </a:rPr>
              <a:t>38</a:t>
            </a:r>
            <a:r>
              <a:rPr lang="fr-FR" sz="1100" b="1" dirty="0">
                <a:solidFill>
                  <a:srgbClr val="FF7DC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FF7DC4"/>
              </a:solidFill>
              <a:latin typeface="Agency FB" panose="020B0503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="" xmlns:a16="http://schemas.microsoft.com/office/drawing/2014/main" id="{2919A07D-97B2-4DC0-81B1-20ED47022F15}"/>
              </a:ext>
            </a:extLst>
          </p:cNvPr>
          <p:cNvSpPr txBox="1"/>
          <p:nvPr/>
        </p:nvSpPr>
        <p:spPr>
          <a:xfrm>
            <a:off x="7283192" y="5602302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34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4DB2716C-07FE-44F2-8AF2-C364DCEAC549}"/>
              </a:ext>
            </a:extLst>
          </p:cNvPr>
          <p:cNvGrpSpPr/>
          <p:nvPr/>
        </p:nvGrpSpPr>
        <p:grpSpPr>
          <a:xfrm>
            <a:off x="2912211" y="1695383"/>
            <a:ext cx="2773263" cy="2051502"/>
            <a:chOff x="2088623" y="1199699"/>
            <a:chExt cx="3157821" cy="1956078"/>
          </a:xfrm>
        </p:grpSpPr>
        <p:grpSp>
          <p:nvGrpSpPr>
            <p:cNvPr id="57" name="Groupe 56">
              <a:extLst>
                <a:ext uri="{FF2B5EF4-FFF2-40B4-BE49-F238E27FC236}">
                  <a16:creationId xmlns="" xmlns:a16="http://schemas.microsoft.com/office/drawing/2014/main" id="{185300CE-938C-468D-A51B-BE19EBE573C7}"/>
                </a:ext>
              </a:extLst>
            </p:cNvPr>
            <p:cNvGrpSpPr/>
            <p:nvPr/>
          </p:nvGrpSpPr>
          <p:grpSpPr>
            <a:xfrm>
              <a:off x="2088623" y="1199699"/>
              <a:ext cx="3157821" cy="1956078"/>
              <a:chOff x="-1052822" y="728642"/>
              <a:chExt cx="5381354" cy="1511460"/>
            </a:xfrm>
          </p:grpSpPr>
          <p:pic>
            <p:nvPicPr>
              <p:cNvPr id="60" name="Picture 2" descr="Résultat de recherche d'images pour &quot;Région icône&quot;">
                <a:extLst>
                  <a:ext uri="{FF2B5EF4-FFF2-40B4-BE49-F238E27FC236}">
                    <a16:creationId xmlns="" xmlns:a16="http://schemas.microsoft.com/office/drawing/2014/main" id="{A9951061-0CF7-42B4-B649-0DD5E8E1B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7042"/>
              <a:stretch/>
            </p:blipFill>
            <p:spPr bwMode="auto">
              <a:xfrm>
                <a:off x="313337" y="728642"/>
                <a:ext cx="2964307" cy="1511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0536E469-C5C3-4E61-A442-4B205D3B7599}"/>
                  </a:ext>
                </a:extLst>
              </p:cNvPr>
              <p:cNvSpPr/>
              <p:nvPr/>
            </p:nvSpPr>
            <p:spPr>
              <a:xfrm>
                <a:off x="2621392" y="1176277"/>
                <a:ext cx="1635190" cy="245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Est : </a:t>
                </a:r>
                <a:r>
                  <a:rPr lang="fr-FR" sz="16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39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10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DCA0CE0-2A53-4680-BC31-5E092CF426C7}"/>
                  </a:ext>
                </a:extLst>
              </p:cNvPr>
              <p:cNvSpPr/>
              <p:nvPr/>
            </p:nvSpPr>
            <p:spPr>
              <a:xfrm>
                <a:off x="-1052822" y="1710212"/>
                <a:ext cx="2495504" cy="245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Ouest : </a:t>
                </a:r>
                <a:r>
                  <a:rPr lang="fr-FR" sz="16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43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10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1886D132-20F4-42DC-9E6F-1AFA0E39D92A}"/>
                  </a:ext>
                </a:extLst>
              </p:cNvPr>
              <p:cNvSpPr/>
              <p:nvPr/>
            </p:nvSpPr>
            <p:spPr>
              <a:xfrm>
                <a:off x="2174186" y="1696987"/>
                <a:ext cx="2154346" cy="245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Est : </a:t>
                </a:r>
                <a:r>
                  <a:rPr lang="fr-FR" sz="16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42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10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A670DB2D-AE57-45CD-866C-AC7AC24D51C9}"/>
                </a:ext>
              </a:extLst>
            </p:cNvPr>
            <p:cNvSpPr/>
            <p:nvPr/>
          </p:nvSpPr>
          <p:spPr>
            <a:xfrm>
              <a:off x="3243875" y="1252629"/>
              <a:ext cx="1234593" cy="318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Centre : 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43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1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A8FC93CB-D052-4684-A35F-0981F9CFE47F}"/>
                </a:ext>
              </a:extLst>
            </p:cNvPr>
            <p:cNvSpPr/>
            <p:nvPr/>
          </p:nvSpPr>
          <p:spPr>
            <a:xfrm>
              <a:off x="2234744" y="1782869"/>
              <a:ext cx="1159738" cy="318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Ouest : 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42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1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93E04B74-E2F3-4CF0-A84F-8241A61EA4B8}"/>
              </a:ext>
            </a:extLst>
          </p:cNvPr>
          <p:cNvSpPr txBox="1"/>
          <p:nvPr/>
        </p:nvSpPr>
        <p:spPr>
          <a:xfrm>
            <a:off x="9879815" y="2424579"/>
            <a:ext cx="666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AABE4"/>
                </a:solidFill>
                <a:latin typeface="Agency FB" panose="020B0503020202020204" pitchFamily="34" charset="0"/>
              </a:rPr>
              <a:t>45</a:t>
            </a:r>
            <a:r>
              <a:rPr lang="fr-FR" sz="11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24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934AFD01-8076-4C92-BBC6-5A907E9A5C26}"/>
              </a:ext>
            </a:extLst>
          </p:cNvPr>
          <p:cNvSpPr txBox="1"/>
          <p:nvPr/>
        </p:nvSpPr>
        <p:spPr>
          <a:xfrm>
            <a:off x="7273039" y="5262990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38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="" xmlns:a16="http://schemas.microsoft.com/office/drawing/2014/main" id="{EBF865A0-6D2E-4E80-8DDC-4C431DF45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64496876"/>
              </p:ext>
            </p:extLst>
          </p:nvPr>
        </p:nvGraphicFramePr>
        <p:xfrm>
          <a:off x="9394250" y="4205942"/>
          <a:ext cx="2648756" cy="197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1" name="ZoneTexte 150">
            <a:extLst>
              <a:ext uri="{FF2B5EF4-FFF2-40B4-BE49-F238E27FC236}">
                <a16:creationId xmlns="" xmlns:a16="http://schemas.microsoft.com/office/drawing/2014/main" id="{64245CBF-817B-4C99-8668-224CDF05413D}"/>
              </a:ext>
            </a:extLst>
          </p:cNvPr>
          <p:cNvSpPr txBox="1"/>
          <p:nvPr/>
        </p:nvSpPr>
        <p:spPr>
          <a:xfrm>
            <a:off x="3835930" y="727858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cxnSp>
        <p:nvCxnSpPr>
          <p:cNvPr id="157" name="Connecteur droit 156">
            <a:extLst>
              <a:ext uri="{FF2B5EF4-FFF2-40B4-BE49-F238E27FC236}">
                <a16:creationId xmlns="" xmlns:a16="http://schemas.microsoft.com/office/drawing/2014/main" id="{ACB78058-4C29-41E9-9A5C-68DBC6EA4F38}"/>
              </a:ext>
            </a:extLst>
          </p:cNvPr>
          <p:cNvCxnSpPr>
            <a:cxnSpLocks/>
          </p:cNvCxnSpPr>
          <p:nvPr/>
        </p:nvCxnSpPr>
        <p:spPr>
          <a:xfrm flipH="1">
            <a:off x="5834174" y="1186836"/>
            <a:ext cx="0" cy="2196000"/>
          </a:xfrm>
          <a:prstGeom prst="line">
            <a:avLst/>
          </a:prstGeom>
          <a:ln w="3175">
            <a:solidFill>
              <a:srgbClr val="D595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6B518CA6-6251-41C0-B028-4819CF4186CA}"/>
              </a:ext>
            </a:extLst>
          </p:cNvPr>
          <p:cNvSpPr/>
          <p:nvPr/>
        </p:nvSpPr>
        <p:spPr>
          <a:xfrm>
            <a:off x="359882" y="4459868"/>
            <a:ext cx="4634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42% 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de recours aux pratiques alternatives comme autre solution</a:t>
            </a:r>
            <a:endParaRPr lang="fr-FR" sz="1600" dirty="0">
              <a:solidFill>
                <a:srgbClr val="C26269"/>
              </a:solidFill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CE98E511-C3CB-4DF4-A6BD-2B886A67524F}"/>
              </a:ext>
            </a:extLst>
          </p:cNvPr>
          <p:cNvSpPr txBox="1"/>
          <p:nvPr/>
        </p:nvSpPr>
        <p:spPr>
          <a:xfrm>
            <a:off x="9081473" y="717250"/>
            <a:ext cx="2463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="" xmlns:a16="http://schemas.microsoft.com/office/drawing/2014/main" id="{876139CC-ED4B-4A38-B382-FBDF9008D4A9}"/>
              </a:ext>
            </a:extLst>
          </p:cNvPr>
          <p:cNvCxnSpPr>
            <a:cxnSpLocks/>
          </p:cNvCxnSpPr>
          <p:nvPr/>
        </p:nvCxnSpPr>
        <p:spPr>
          <a:xfrm flipH="1">
            <a:off x="9051503" y="3812559"/>
            <a:ext cx="0" cy="2196000"/>
          </a:xfrm>
          <a:prstGeom prst="line">
            <a:avLst/>
          </a:prstGeom>
          <a:ln w="3175">
            <a:solidFill>
              <a:srgbClr val="D595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52E2695D-D9FB-461C-BACE-3715BE98C1AD}"/>
              </a:ext>
            </a:extLst>
          </p:cNvPr>
          <p:cNvSpPr/>
          <p:nvPr/>
        </p:nvSpPr>
        <p:spPr>
          <a:xfrm>
            <a:off x="81883" y="1070755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="" xmlns:a16="http://schemas.microsoft.com/office/drawing/2014/main" id="{A32BBA3C-E78D-42AD-A6FA-F72B58AB346F}"/>
              </a:ext>
            </a:extLst>
          </p:cNvPr>
          <p:cNvSpPr/>
          <p:nvPr/>
        </p:nvSpPr>
        <p:spPr>
          <a:xfrm>
            <a:off x="2135307" y="1748735"/>
            <a:ext cx="613130" cy="826264"/>
          </a:xfrm>
          <a:prstGeom prst="ellipse">
            <a:avLst/>
          </a:prstGeom>
          <a:noFill/>
          <a:ln w="28575"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="" xmlns:a16="http://schemas.microsoft.com/office/drawing/2014/main" id="{3284FE4C-36E3-40E4-A0EA-931E66805759}"/>
              </a:ext>
            </a:extLst>
          </p:cNvPr>
          <p:cNvSpPr/>
          <p:nvPr/>
        </p:nvSpPr>
        <p:spPr>
          <a:xfrm>
            <a:off x="7160304" y="4479699"/>
            <a:ext cx="613130" cy="473930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="" xmlns:a16="http://schemas.microsoft.com/office/drawing/2014/main" id="{77B27DF5-02FF-4EAF-9782-8E3133846D2E}"/>
              </a:ext>
            </a:extLst>
          </p:cNvPr>
          <p:cNvSpPr/>
          <p:nvPr/>
        </p:nvSpPr>
        <p:spPr>
          <a:xfrm>
            <a:off x="10935379" y="4726494"/>
            <a:ext cx="613130" cy="343882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="" xmlns:a16="http://schemas.microsoft.com/office/drawing/2014/main" id="{3209DA01-0A8F-4872-BF7A-B9256E90542F}"/>
              </a:ext>
            </a:extLst>
          </p:cNvPr>
          <p:cNvSpPr/>
          <p:nvPr/>
        </p:nvSpPr>
        <p:spPr>
          <a:xfrm>
            <a:off x="9823171" y="2414886"/>
            <a:ext cx="662031" cy="503344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599136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46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cxnSp>
        <p:nvCxnSpPr>
          <p:cNvPr id="68" name="Connecteur droit avec flèche 67"/>
          <p:cNvCxnSpPr/>
          <p:nvPr/>
        </p:nvCxnSpPr>
        <p:spPr>
          <a:xfrm>
            <a:off x="2715905" y="2088108"/>
            <a:ext cx="736979" cy="0"/>
          </a:xfrm>
          <a:prstGeom prst="straightConnector1">
            <a:avLst/>
          </a:prstGeom>
          <a:ln w="57150"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4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TYPES DE PRATIQUES ALTERNATIVES (MÉDECINE TRADITIONNELLE) (2/2)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ZoneTexte 158">
            <a:extLst>
              <a:ext uri="{FF2B5EF4-FFF2-40B4-BE49-F238E27FC236}">
                <a16:creationId xmlns="" xmlns:a16="http://schemas.microsoft.com/office/drawing/2014/main" id="{BE749255-FD0F-4F57-B5BA-BB24ADC8C32D}"/>
              </a:ext>
            </a:extLst>
          </p:cNvPr>
          <p:cNvSpPr txBox="1"/>
          <p:nvPr/>
        </p:nvSpPr>
        <p:spPr>
          <a:xfrm>
            <a:off x="3737961" y="709549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42E3F549-1AD8-463F-AF37-56426A0B561E}"/>
              </a:ext>
            </a:extLst>
          </p:cNvPr>
          <p:cNvSpPr/>
          <p:nvPr/>
        </p:nvSpPr>
        <p:spPr>
          <a:xfrm>
            <a:off x="0" y="6060008"/>
            <a:ext cx="5959957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Q38_BIS-Si vous avez recours à la « médecine traditionnelle », vous faites appel à…  ?</a:t>
            </a:r>
          </a:p>
        </p:txBody>
      </p:sp>
      <p:graphicFrame>
        <p:nvGraphicFramePr>
          <p:cNvPr id="162" name="Graphique 161">
            <a:extLst>
              <a:ext uri="{FF2B5EF4-FFF2-40B4-BE49-F238E27FC236}">
                <a16:creationId xmlns="" xmlns:a16="http://schemas.microsoft.com/office/drawing/2014/main" id="{B9909C65-F460-46E6-B4CA-DE936D46D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62910116"/>
              </p:ext>
            </p:extLst>
          </p:nvPr>
        </p:nvGraphicFramePr>
        <p:xfrm>
          <a:off x="118265" y="1238372"/>
          <a:ext cx="2629207" cy="259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3" name="Tableau 162">
            <a:extLst>
              <a:ext uri="{FF2B5EF4-FFF2-40B4-BE49-F238E27FC236}">
                <a16:creationId xmlns="" xmlns:a16="http://schemas.microsoft.com/office/drawing/2014/main" id="{C5C4B660-D2A8-4BFA-8DE8-B2E8C0832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0979504"/>
              </p:ext>
            </p:extLst>
          </p:nvPr>
        </p:nvGraphicFramePr>
        <p:xfrm>
          <a:off x="378698" y="1507714"/>
          <a:ext cx="1146377" cy="1898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377">
                  <a:extLst>
                    <a:ext uri="{9D8B030D-6E8A-4147-A177-3AD203B41FA5}">
                      <a16:colId xmlns="" xmlns:a16="http://schemas.microsoft.com/office/drawing/2014/main" val="759800239"/>
                    </a:ext>
                  </a:extLst>
                </a:gridCol>
              </a:tblGrid>
              <a:tr h="3828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>
                          <a:effectLst/>
                          <a:latin typeface="Trebuchet MS" panose="020B0603020202020204" pitchFamily="34" charset="0"/>
                        </a:rPr>
                        <a:t>La </a:t>
                      </a:r>
                      <a:r>
                        <a:rPr lang="fr-FR" sz="1400" u="none" strike="noStrike" dirty="0" err="1">
                          <a:effectLst/>
                          <a:latin typeface="Trebuchet MS" panose="020B0603020202020204" pitchFamily="34" charset="0"/>
                        </a:rPr>
                        <a:t>rokia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2363929"/>
                  </a:ext>
                </a:extLst>
              </a:tr>
              <a:tr h="46090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>
                          <a:effectLst/>
                          <a:latin typeface="Trebuchet MS" panose="020B0603020202020204" pitchFamily="34" charset="0"/>
                        </a:rPr>
                        <a:t>La </a:t>
                      </a:r>
                      <a:r>
                        <a:rPr lang="fr-FR" sz="1400" u="none" strike="noStrike" dirty="0" err="1">
                          <a:effectLst/>
                          <a:latin typeface="Trebuchet MS" panose="020B0603020202020204" pitchFamily="34" charset="0"/>
                        </a:rPr>
                        <a:t>hijama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3375334"/>
                  </a:ext>
                </a:extLst>
              </a:tr>
              <a:tr h="42717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>
                          <a:effectLst/>
                          <a:latin typeface="Trebuchet MS" panose="020B0603020202020204" pitchFamily="34" charset="0"/>
                        </a:rPr>
                        <a:t>Un herboriste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1591759"/>
                  </a:ext>
                </a:extLst>
              </a:tr>
              <a:tr h="40469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err="1">
                          <a:effectLst/>
                          <a:latin typeface="Trebuchet MS" panose="020B0603020202020204" pitchFamily="34" charset="0"/>
                        </a:rPr>
                        <a:t>Guetaâ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2439637"/>
                  </a:ext>
                </a:extLst>
              </a:tr>
              <a:tr h="20344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>
                          <a:effectLst/>
                          <a:latin typeface="Trebuchet MS" panose="020B0603020202020204" pitchFamily="34" charset="0"/>
                        </a:rPr>
                        <a:t>Autres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0240997"/>
                  </a:ext>
                </a:extLst>
              </a:tr>
            </a:tbl>
          </a:graphicData>
        </a:graphic>
      </p:graphicFrame>
      <p:sp>
        <p:nvSpPr>
          <p:cNvPr id="164" name="ZoneTexte 163">
            <a:extLst>
              <a:ext uri="{FF2B5EF4-FFF2-40B4-BE49-F238E27FC236}">
                <a16:creationId xmlns="" xmlns:a16="http://schemas.microsoft.com/office/drawing/2014/main" id="{F7B20106-0C9C-4583-A2A3-D7D070A1C40C}"/>
              </a:ext>
            </a:extLst>
          </p:cNvPr>
          <p:cNvSpPr txBox="1"/>
          <p:nvPr/>
        </p:nvSpPr>
        <p:spPr>
          <a:xfrm>
            <a:off x="44900" y="738475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graphicFrame>
        <p:nvGraphicFramePr>
          <p:cNvPr id="165" name="Graphique 164">
            <a:extLst>
              <a:ext uri="{FF2B5EF4-FFF2-40B4-BE49-F238E27FC236}">
                <a16:creationId xmlns="" xmlns:a16="http://schemas.microsoft.com/office/drawing/2014/main" id="{A913222D-1711-4FCD-8F8E-A88A31A53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90827878"/>
              </p:ext>
            </p:extLst>
          </p:nvPr>
        </p:nvGraphicFramePr>
        <p:xfrm>
          <a:off x="2601870" y="1523548"/>
          <a:ext cx="1739606" cy="213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6" name="Graphique 165">
            <a:extLst>
              <a:ext uri="{FF2B5EF4-FFF2-40B4-BE49-F238E27FC236}">
                <a16:creationId xmlns="" xmlns:a16="http://schemas.microsoft.com/office/drawing/2014/main" id="{4D391129-CCE5-4FC2-BE6C-F4D78B4F3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27700815"/>
              </p:ext>
            </p:extLst>
          </p:nvPr>
        </p:nvGraphicFramePr>
        <p:xfrm>
          <a:off x="5164613" y="1547887"/>
          <a:ext cx="1745822" cy="2078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7" name="Graphique 166">
            <a:extLst>
              <a:ext uri="{FF2B5EF4-FFF2-40B4-BE49-F238E27FC236}">
                <a16:creationId xmlns="" xmlns:a16="http://schemas.microsoft.com/office/drawing/2014/main" id="{BB89A995-35A0-4C59-ABD8-8F8649CD0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66525644"/>
              </p:ext>
            </p:extLst>
          </p:nvPr>
        </p:nvGraphicFramePr>
        <p:xfrm>
          <a:off x="3433167" y="1507714"/>
          <a:ext cx="1739606" cy="213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8" name="Graphique 167">
            <a:extLst>
              <a:ext uri="{FF2B5EF4-FFF2-40B4-BE49-F238E27FC236}">
                <a16:creationId xmlns="" xmlns:a16="http://schemas.microsoft.com/office/drawing/2014/main" id="{72D8B512-6163-4BB6-8858-CA55892E3D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4634942"/>
              </p:ext>
            </p:extLst>
          </p:nvPr>
        </p:nvGraphicFramePr>
        <p:xfrm>
          <a:off x="4268107" y="1514646"/>
          <a:ext cx="1739606" cy="213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9" name="Graphique 168">
            <a:extLst>
              <a:ext uri="{FF2B5EF4-FFF2-40B4-BE49-F238E27FC236}">
                <a16:creationId xmlns="" xmlns:a16="http://schemas.microsoft.com/office/drawing/2014/main" id="{3F74CDBA-4B53-44BD-920B-791A93B393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12112706"/>
              </p:ext>
            </p:extLst>
          </p:nvPr>
        </p:nvGraphicFramePr>
        <p:xfrm>
          <a:off x="6159213" y="1566750"/>
          <a:ext cx="1484753" cy="2078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0" name="Graphique 169">
            <a:extLst>
              <a:ext uri="{FF2B5EF4-FFF2-40B4-BE49-F238E27FC236}">
                <a16:creationId xmlns="" xmlns:a16="http://schemas.microsoft.com/office/drawing/2014/main" id="{14ED0157-3961-4E4C-87BC-84669B5AD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16037217"/>
              </p:ext>
            </p:extLst>
          </p:nvPr>
        </p:nvGraphicFramePr>
        <p:xfrm>
          <a:off x="7493184" y="1566817"/>
          <a:ext cx="1739606" cy="213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2" name="Graphique 171">
            <a:extLst>
              <a:ext uri="{FF2B5EF4-FFF2-40B4-BE49-F238E27FC236}">
                <a16:creationId xmlns="" xmlns:a16="http://schemas.microsoft.com/office/drawing/2014/main" id="{1FB9E0E3-043E-4B13-BEE0-F34ADAFA2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75781152"/>
              </p:ext>
            </p:extLst>
          </p:nvPr>
        </p:nvGraphicFramePr>
        <p:xfrm>
          <a:off x="8589245" y="1566817"/>
          <a:ext cx="1739606" cy="213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3" name="Graphique 172">
            <a:extLst>
              <a:ext uri="{FF2B5EF4-FFF2-40B4-BE49-F238E27FC236}">
                <a16:creationId xmlns="" xmlns:a16="http://schemas.microsoft.com/office/drawing/2014/main" id="{3A0A4D07-3741-4971-89AC-38207D38B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58954789"/>
              </p:ext>
            </p:extLst>
          </p:nvPr>
        </p:nvGraphicFramePr>
        <p:xfrm>
          <a:off x="9598191" y="1608526"/>
          <a:ext cx="1799201" cy="203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4" name="Graphique 173">
            <a:extLst>
              <a:ext uri="{FF2B5EF4-FFF2-40B4-BE49-F238E27FC236}">
                <a16:creationId xmlns="" xmlns:a16="http://schemas.microsoft.com/office/drawing/2014/main" id="{71143DCC-5899-4331-BFFB-0C27F0213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45869936"/>
              </p:ext>
            </p:extLst>
          </p:nvPr>
        </p:nvGraphicFramePr>
        <p:xfrm>
          <a:off x="10534596" y="1623045"/>
          <a:ext cx="1799201" cy="203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75" name="Image 174">
            <a:extLst>
              <a:ext uri="{FF2B5EF4-FFF2-40B4-BE49-F238E27FC236}">
                <a16:creationId xmlns="" xmlns:a16="http://schemas.microsoft.com/office/drawing/2014/main" id="{B6E73FB9-16A4-4B72-AE9E-E0B35A5AC2E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0875721" y="1191519"/>
            <a:ext cx="601642" cy="596002"/>
          </a:xfrm>
          <a:prstGeom prst="rect">
            <a:avLst/>
          </a:prstGeom>
        </p:spPr>
      </p:pic>
      <p:pic>
        <p:nvPicPr>
          <p:cNvPr id="176" name="Image 175">
            <a:extLst>
              <a:ext uri="{FF2B5EF4-FFF2-40B4-BE49-F238E27FC236}">
                <a16:creationId xmlns="" xmlns:a16="http://schemas.microsoft.com/office/drawing/2014/main" id="{951EFB79-862B-44CD-AEDA-7636F045E9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9946723" y="1229685"/>
            <a:ext cx="554692" cy="557836"/>
          </a:xfrm>
          <a:prstGeom prst="rect">
            <a:avLst/>
          </a:prstGeom>
        </p:spPr>
      </p:pic>
      <p:pic>
        <p:nvPicPr>
          <p:cNvPr id="177" name="Image 176">
            <a:extLst>
              <a:ext uri="{FF2B5EF4-FFF2-40B4-BE49-F238E27FC236}">
                <a16:creationId xmlns="" xmlns:a16="http://schemas.microsoft.com/office/drawing/2014/main" id="{E7B31AB0-7094-429A-8A6A-DA87937D646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 flipH="1">
            <a:off x="8937256" y="1216592"/>
            <a:ext cx="463520" cy="574089"/>
          </a:xfrm>
          <a:prstGeom prst="rect">
            <a:avLst/>
          </a:prstGeom>
        </p:spPr>
      </p:pic>
      <p:pic>
        <p:nvPicPr>
          <p:cNvPr id="178" name="Image 177">
            <a:extLst>
              <a:ext uri="{FF2B5EF4-FFF2-40B4-BE49-F238E27FC236}">
                <a16:creationId xmlns="" xmlns:a16="http://schemas.microsoft.com/office/drawing/2014/main" id="{FDDAB3B3-2209-4C63-B2FC-3F40E762D02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 flipH="1">
            <a:off x="7815936" y="1238372"/>
            <a:ext cx="473375" cy="581150"/>
          </a:xfrm>
          <a:prstGeom prst="rect">
            <a:avLst/>
          </a:prstGeom>
        </p:spPr>
      </p:pic>
      <p:graphicFrame>
        <p:nvGraphicFramePr>
          <p:cNvPr id="180" name="Graphique 179">
            <a:extLst>
              <a:ext uri="{FF2B5EF4-FFF2-40B4-BE49-F238E27FC236}">
                <a16:creationId xmlns="" xmlns:a16="http://schemas.microsoft.com/office/drawing/2014/main" id="{BDA8C6A0-D44B-47A6-B624-69FF13640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75855263"/>
              </p:ext>
            </p:extLst>
          </p:nvPr>
        </p:nvGraphicFramePr>
        <p:xfrm>
          <a:off x="2361631" y="4165654"/>
          <a:ext cx="1792795" cy="206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81" name="Graphique 180">
            <a:extLst>
              <a:ext uri="{FF2B5EF4-FFF2-40B4-BE49-F238E27FC236}">
                <a16:creationId xmlns="" xmlns:a16="http://schemas.microsoft.com/office/drawing/2014/main" id="{717ABE16-A05B-4BF7-8FDE-22225EB3E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15687252"/>
              </p:ext>
            </p:extLst>
          </p:nvPr>
        </p:nvGraphicFramePr>
        <p:xfrm>
          <a:off x="4996283" y="4185561"/>
          <a:ext cx="1799201" cy="20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82" name="Graphique 181">
            <a:extLst>
              <a:ext uri="{FF2B5EF4-FFF2-40B4-BE49-F238E27FC236}">
                <a16:creationId xmlns="" xmlns:a16="http://schemas.microsoft.com/office/drawing/2014/main" id="{A9BA2D94-571D-4967-9824-9B7F2D84A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41838659"/>
              </p:ext>
            </p:extLst>
          </p:nvPr>
        </p:nvGraphicFramePr>
        <p:xfrm>
          <a:off x="3221956" y="4178189"/>
          <a:ext cx="1792795" cy="206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83" name="Graphique 182">
            <a:extLst>
              <a:ext uri="{FF2B5EF4-FFF2-40B4-BE49-F238E27FC236}">
                <a16:creationId xmlns="" xmlns:a16="http://schemas.microsoft.com/office/drawing/2014/main" id="{0562FE9D-15B8-444F-9462-77B7CEB95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61978232"/>
              </p:ext>
            </p:extLst>
          </p:nvPr>
        </p:nvGraphicFramePr>
        <p:xfrm>
          <a:off x="4027868" y="4170607"/>
          <a:ext cx="1792795" cy="206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84" name="Graphique 183">
            <a:extLst>
              <a:ext uri="{FF2B5EF4-FFF2-40B4-BE49-F238E27FC236}">
                <a16:creationId xmlns="" xmlns:a16="http://schemas.microsoft.com/office/drawing/2014/main" id="{E4FFC518-BA63-4F06-A730-26CAE19E3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00636368"/>
              </p:ext>
            </p:extLst>
          </p:nvPr>
        </p:nvGraphicFramePr>
        <p:xfrm>
          <a:off x="6035811" y="4204424"/>
          <a:ext cx="1799201" cy="202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86" name="Graphique 185">
            <a:extLst>
              <a:ext uri="{FF2B5EF4-FFF2-40B4-BE49-F238E27FC236}">
                <a16:creationId xmlns="" xmlns:a16="http://schemas.microsoft.com/office/drawing/2014/main" id="{555C44C2-4701-4D92-B151-576536F30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49045087"/>
              </p:ext>
            </p:extLst>
          </p:nvPr>
        </p:nvGraphicFramePr>
        <p:xfrm>
          <a:off x="7141026" y="4171038"/>
          <a:ext cx="1792795" cy="206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87" name="Graphique 186">
            <a:extLst>
              <a:ext uri="{FF2B5EF4-FFF2-40B4-BE49-F238E27FC236}">
                <a16:creationId xmlns="" xmlns:a16="http://schemas.microsoft.com/office/drawing/2014/main" id="{AD38AA02-ABE1-4EBF-B212-9C29977D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73332603"/>
              </p:ext>
            </p:extLst>
          </p:nvPr>
        </p:nvGraphicFramePr>
        <p:xfrm>
          <a:off x="9965382" y="4204424"/>
          <a:ext cx="1799201" cy="206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188" name="Graphique 187">
            <a:extLst>
              <a:ext uri="{FF2B5EF4-FFF2-40B4-BE49-F238E27FC236}">
                <a16:creationId xmlns="" xmlns:a16="http://schemas.microsoft.com/office/drawing/2014/main" id="{B4F96BCF-DB24-40C8-9FF8-6AE6FD5434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6702054"/>
              </p:ext>
            </p:extLst>
          </p:nvPr>
        </p:nvGraphicFramePr>
        <p:xfrm>
          <a:off x="8073921" y="4169059"/>
          <a:ext cx="1792795" cy="206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89" name="Graphique 188">
            <a:extLst>
              <a:ext uri="{FF2B5EF4-FFF2-40B4-BE49-F238E27FC236}">
                <a16:creationId xmlns="" xmlns:a16="http://schemas.microsoft.com/office/drawing/2014/main" id="{AD56CEB8-BF1D-4AFA-8369-E39A1540E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97088043"/>
              </p:ext>
            </p:extLst>
          </p:nvPr>
        </p:nvGraphicFramePr>
        <p:xfrm>
          <a:off x="11048452" y="4281343"/>
          <a:ext cx="1799201" cy="195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E4963B22-D37C-4A17-94F7-BD094E3CD381}"/>
              </a:ext>
            </a:extLst>
          </p:cNvPr>
          <p:cNvSpPr/>
          <p:nvPr/>
        </p:nvSpPr>
        <p:spPr>
          <a:xfrm>
            <a:off x="2862754" y="1405805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A1A07423-C0C3-4E14-9159-6F466F9C8765}"/>
              </a:ext>
            </a:extLst>
          </p:cNvPr>
          <p:cNvSpPr/>
          <p:nvPr/>
        </p:nvSpPr>
        <p:spPr>
          <a:xfrm>
            <a:off x="3692751" y="1376777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4CBA5C53-CCF7-4B57-8898-94097E272B11}"/>
              </a:ext>
            </a:extLst>
          </p:cNvPr>
          <p:cNvSpPr/>
          <p:nvPr/>
        </p:nvSpPr>
        <p:spPr>
          <a:xfrm>
            <a:off x="4673890" y="1376777"/>
            <a:ext cx="3994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="" xmlns:a16="http://schemas.microsoft.com/office/drawing/2014/main" id="{F0A5E95D-5E80-4A56-A073-22B1B327E40E}"/>
              </a:ext>
            </a:extLst>
          </p:cNvPr>
          <p:cNvSpPr/>
          <p:nvPr/>
        </p:nvSpPr>
        <p:spPr>
          <a:xfrm>
            <a:off x="5352520" y="1362643"/>
            <a:ext cx="752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="" xmlns:a16="http://schemas.microsoft.com/office/drawing/2014/main" id="{A0C61D6B-D822-487D-8ECB-F959456EED49}"/>
              </a:ext>
            </a:extLst>
          </p:cNvPr>
          <p:cNvSpPr/>
          <p:nvPr/>
        </p:nvSpPr>
        <p:spPr>
          <a:xfrm>
            <a:off x="6241785" y="1348926"/>
            <a:ext cx="906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8A9D070A-E8C1-41CC-B417-714885BA4B3D}"/>
              </a:ext>
            </a:extLst>
          </p:cNvPr>
          <p:cNvSpPr/>
          <p:nvPr/>
        </p:nvSpPr>
        <p:spPr>
          <a:xfrm>
            <a:off x="2702850" y="4097234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18-29 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="" xmlns:a16="http://schemas.microsoft.com/office/drawing/2014/main" id="{D3DDD0B6-CDC2-4D89-B098-313BB4B2210E}"/>
              </a:ext>
            </a:extLst>
          </p:cNvPr>
          <p:cNvSpPr/>
          <p:nvPr/>
        </p:nvSpPr>
        <p:spPr>
          <a:xfrm>
            <a:off x="3549958" y="4102194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30-39 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02893D49-4332-44D0-9B41-652A4E13A1DF}"/>
              </a:ext>
            </a:extLst>
          </p:cNvPr>
          <p:cNvSpPr/>
          <p:nvPr/>
        </p:nvSpPr>
        <p:spPr>
          <a:xfrm>
            <a:off x="4411437" y="4089273"/>
            <a:ext cx="599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40-49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="" xmlns:a16="http://schemas.microsoft.com/office/drawing/2014/main" id="{34B5B381-258D-4733-8D2B-4F01C9ADD924}"/>
              </a:ext>
            </a:extLst>
          </p:cNvPr>
          <p:cNvSpPr/>
          <p:nvPr/>
        </p:nvSpPr>
        <p:spPr>
          <a:xfrm>
            <a:off x="5344888" y="4073620"/>
            <a:ext cx="599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50-59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4920A9BB-E5D7-43DA-ACCA-CC9A67ADFB05}"/>
              </a:ext>
            </a:extLst>
          </p:cNvPr>
          <p:cNvSpPr/>
          <p:nvPr/>
        </p:nvSpPr>
        <p:spPr>
          <a:xfrm>
            <a:off x="7338881" y="4057637"/>
            <a:ext cx="1135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8E1EE023-8247-4BBD-9AC3-2A9673D85B75}"/>
              </a:ext>
            </a:extLst>
          </p:cNvPr>
          <p:cNvSpPr/>
          <p:nvPr/>
        </p:nvSpPr>
        <p:spPr>
          <a:xfrm>
            <a:off x="8444073" y="4050882"/>
            <a:ext cx="848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59CF6199-8AFC-43FD-A974-7FCAC0DF6A49}"/>
              </a:ext>
            </a:extLst>
          </p:cNvPr>
          <p:cNvSpPr/>
          <p:nvPr/>
        </p:nvSpPr>
        <p:spPr>
          <a:xfrm>
            <a:off x="9365256" y="4050019"/>
            <a:ext cx="647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3C91F1ED-D079-445E-B44B-7C02932C66EE}"/>
              </a:ext>
            </a:extLst>
          </p:cNvPr>
          <p:cNvSpPr/>
          <p:nvPr/>
        </p:nvSpPr>
        <p:spPr>
          <a:xfrm>
            <a:off x="10209168" y="4072131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DB3E9734-B67C-4C2A-A4BE-7EA2A1DEA14F}"/>
              </a:ext>
            </a:extLst>
          </p:cNvPr>
          <p:cNvSpPr/>
          <p:nvPr/>
        </p:nvSpPr>
        <p:spPr>
          <a:xfrm>
            <a:off x="11288738" y="4069644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0634EA83-E64C-4873-A827-28FC45F2594B}"/>
              </a:ext>
            </a:extLst>
          </p:cNvPr>
          <p:cNvSpPr/>
          <p:nvPr/>
        </p:nvSpPr>
        <p:spPr>
          <a:xfrm>
            <a:off x="6337219" y="4068953"/>
            <a:ext cx="898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60 et plus</a:t>
            </a:r>
            <a:endParaRPr lang="fr-FR" sz="12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206" name="ZoneTexte 205">
            <a:extLst>
              <a:ext uri="{FF2B5EF4-FFF2-40B4-BE49-F238E27FC236}">
                <a16:creationId xmlns="" xmlns:a16="http://schemas.microsoft.com/office/drawing/2014/main" id="{C68636B4-521B-41C0-AD20-C7EA75BE3BEB}"/>
              </a:ext>
            </a:extLst>
          </p:cNvPr>
          <p:cNvSpPr txBox="1"/>
          <p:nvPr/>
        </p:nvSpPr>
        <p:spPr>
          <a:xfrm>
            <a:off x="8444073" y="3655817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sp>
        <p:nvSpPr>
          <p:cNvPr id="207" name="ZoneTexte 206">
            <a:extLst>
              <a:ext uri="{FF2B5EF4-FFF2-40B4-BE49-F238E27FC236}">
                <a16:creationId xmlns="" xmlns:a16="http://schemas.microsoft.com/office/drawing/2014/main" id="{213DEB94-5493-4D78-BBD0-21792C726955}"/>
              </a:ext>
            </a:extLst>
          </p:cNvPr>
          <p:cNvSpPr txBox="1"/>
          <p:nvPr/>
        </p:nvSpPr>
        <p:spPr>
          <a:xfrm>
            <a:off x="7274046" y="784760"/>
            <a:ext cx="2463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="" xmlns:a16="http://schemas.microsoft.com/office/drawing/2014/main" id="{8506B670-55D6-47FC-9D6E-435E55BB29F2}"/>
              </a:ext>
            </a:extLst>
          </p:cNvPr>
          <p:cNvSpPr txBox="1"/>
          <p:nvPr/>
        </p:nvSpPr>
        <p:spPr>
          <a:xfrm>
            <a:off x="4137983" y="3707535"/>
            <a:ext cx="193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graphicFrame>
        <p:nvGraphicFramePr>
          <p:cNvPr id="209" name="Graphique 208">
            <a:extLst>
              <a:ext uri="{FF2B5EF4-FFF2-40B4-BE49-F238E27FC236}">
                <a16:creationId xmlns="" xmlns:a16="http://schemas.microsoft.com/office/drawing/2014/main" id="{715336EE-A52C-4226-AD17-225A2C06B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147782"/>
              </p:ext>
            </p:extLst>
          </p:nvPr>
        </p:nvGraphicFramePr>
        <p:xfrm>
          <a:off x="9053676" y="4179746"/>
          <a:ext cx="1792795" cy="206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210" name="Rectangle 209">
            <a:extLst>
              <a:ext uri="{FF2B5EF4-FFF2-40B4-BE49-F238E27FC236}">
                <a16:creationId xmlns="" xmlns:a16="http://schemas.microsoft.com/office/drawing/2014/main" id="{0C17CA57-2204-4184-9D9E-41220C0BC969}"/>
              </a:ext>
            </a:extLst>
          </p:cNvPr>
          <p:cNvSpPr/>
          <p:nvPr/>
        </p:nvSpPr>
        <p:spPr>
          <a:xfrm>
            <a:off x="1033102" y="784641"/>
            <a:ext cx="883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:899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8" name="Connecteur droit 97">
            <a:extLst>
              <a:ext uri="{FF2B5EF4-FFF2-40B4-BE49-F238E27FC236}">
                <a16:creationId xmlns="" xmlns:a16="http://schemas.microsoft.com/office/drawing/2014/main" id="{92E2D6D8-9AFD-4C3C-BD82-5AA37DE9457B}"/>
              </a:ext>
            </a:extLst>
          </p:cNvPr>
          <p:cNvCxnSpPr>
            <a:cxnSpLocks/>
          </p:cNvCxnSpPr>
          <p:nvPr/>
        </p:nvCxnSpPr>
        <p:spPr>
          <a:xfrm flipH="1">
            <a:off x="9762617" y="960753"/>
            <a:ext cx="0" cy="226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="" xmlns:a16="http://schemas.microsoft.com/office/drawing/2014/main" id="{802FD961-F726-4B6C-817C-579D8B8B9679}"/>
              </a:ext>
            </a:extLst>
          </p:cNvPr>
          <p:cNvCxnSpPr>
            <a:cxnSpLocks/>
          </p:cNvCxnSpPr>
          <p:nvPr/>
        </p:nvCxnSpPr>
        <p:spPr>
          <a:xfrm flipH="1">
            <a:off x="7230511" y="954037"/>
            <a:ext cx="0" cy="226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="" xmlns:a16="http://schemas.microsoft.com/office/drawing/2014/main" id="{366AACFB-FA21-4F5F-B2DA-098952F02D10}"/>
              </a:ext>
            </a:extLst>
          </p:cNvPr>
          <p:cNvCxnSpPr>
            <a:cxnSpLocks/>
          </p:cNvCxnSpPr>
          <p:nvPr/>
        </p:nvCxnSpPr>
        <p:spPr>
          <a:xfrm flipH="1">
            <a:off x="2721221" y="1048103"/>
            <a:ext cx="0" cy="226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="" xmlns:a16="http://schemas.microsoft.com/office/drawing/2014/main" id="{64CCE92A-4C1B-4B29-B7D7-CFA8405CB1DD}"/>
              </a:ext>
            </a:extLst>
          </p:cNvPr>
          <p:cNvCxnSpPr>
            <a:cxnSpLocks/>
          </p:cNvCxnSpPr>
          <p:nvPr/>
        </p:nvCxnSpPr>
        <p:spPr>
          <a:xfrm flipH="1">
            <a:off x="7235222" y="3567492"/>
            <a:ext cx="0" cy="226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922B5740-C8B5-473F-8A22-A9A58494FDDA}"/>
              </a:ext>
            </a:extLst>
          </p:cNvPr>
          <p:cNvSpPr/>
          <p:nvPr/>
        </p:nvSpPr>
        <p:spPr>
          <a:xfrm>
            <a:off x="109284" y="4029702"/>
            <a:ext cx="24341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Parmi les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42%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 qui ont recours aux pratiques alternatives,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59%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 font appel à la </a:t>
            </a:r>
            <a:r>
              <a:rPr lang="fr-FR" sz="1600" b="1" dirty="0" err="1">
                <a:solidFill>
                  <a:srgbClr val="71ADE4"/>
                </a:solidFill>
                <a:latin typeface="Trebuchet MS" panose="020B0603020202020204" pitchFamily="34" charset="0"/>
              </a:rPr>
              <a:t>rokia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,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40%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 à la </a:t>
            </a:r>
            <a:r>
              <a:rPr lang="fr-FR" sz="1600" b="1" dirty="0" err="1">
                <a:solidFill>
                  <a:srgbClr val="71ADE4"/>
                </a:solidFill>
                <a:latin typeface="Trebuchet MS" panose="020B0603020202020204" pitchFamily="34" charset="0"/>
              </a:rPr>
              <a:t>hijama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 et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22%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 à un herboriste</a:t>
            </a:r>
            <a:endParaRPr lang="fr-FR" sz="1600" dirty="0">
              <a:solidFill>
                <a:srgbClr val="C26269"/>
              </a:solidFill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="" xmlns:a16="http://schemas.microsoft.com/office/drawing/2014/main" id="{206B94A4-1AD3-459C-A95C-E393AD1AE2F5}"/>
              </a:ext>
            </a:extLst>
          </p:cNvPr>
          <p:cNvSpPr/>
          <p:nvPr/>
        </p:nvSpPr>
        <p:spPr>
          <a:xfrm>
            <a:off x="5888023" y="2023082"/>
            <a:ext cx="481531" cy="392173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="" xmlns:a16="http://schemas.microsoft.com/office/drawing/2014/main" id="{D9538DB2-4403-45D6-9608-BE6BAE2198F9}"/>
              </a:ext>
            </a:extLst>
          </p:cNvPr>
          <p:cNvSpPr/>
          <p:nvPr/>
        </p:nvSpPr>
        <p:spPr>
          <a:xfrm>
            <a:off x="8361881" y="4302711"/>
            <a:ext cx="2999427" cy="534815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="" xmlns:a16="http://schemas.microsoft.com/office/drawing/2014/main" id="{34405A09-7472-4EB7-A59B-38404575A0DD}"/>
              </a:ext>
            </a:extLst>
          </p:cNvPr>
          <p:cNvSpPr/>
          <p:nvPr/>
        </p:nvSpPr>
        <p:spPr>
          <a:xfrm>
            <a:off x="3182326" y="4374673"/>
            <a:ext cx="417568" cy="392173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="" xmlns:a16="http://schemas.microsoft.com/office/drawing/2014/main" id="{63AEDCDF-F5CB-420B-9FC2-F49CC78A3907}"/>
              </a:ext>
            </a:extLst>
          </p:cNvPr>
          <p:cNvSpPr/>
          <p:nvPr/>
        </p:nvSpPr>
        <p:spPr>
          <a:xfrm>
            <a:off x="4880317" y="4374980"/>
            <a:ext cx="417568" cy="392173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="" xmlns:a16="http://schemas.microsoft.com/office/drawing/2014/main" id="{669BD959-E33A-4403-A341-0D9D149A9B61}"/>
              </a:ext>
            </a:extLst>
          </p:cNvPr>
          <p:cNvSpPr/>
          <p:nvPr/>
        </p:nvSpPr>
        <p:spPr>
          <a:xfrm>
            <a:off x="2129428" y="1544304"/>
            <a:ext cx="481531" cy="392173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="" xmlns:a16="http://schemas.microsoft.com/office/drawing/2014/main" id="{99A84AC7-46C8-4BDA-9A95-F1341F777D39}"/>
              </a:ext>
            </a:extLst>
          </p:cNvPr>
          <p:cNvSpPr/>
          <p:nvPr/>
        </p:nvSpPr>
        <p:spPr>
          <a:xfrm>
            <a:off x="11401356" y="1819522"/>
            <a:ext cx="481531" cy="392173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599136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47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1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TYPES DE PRATIQUES ALTERNATIVES PAR PATHOLOGIE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42E3F549-1AD8-463F-AF37-56426A0B561E}"/>
              </a:ext>
            </a:extLst>
          </p:cNvPr>
          <p:cNvSpPr/>
          <p:nvPr/>
        </p:nvSpPr>
        <p:spPr>
          <a:xfrm>
            <a:off x="0" y="6019666"/>
            <a:ext cx="5959957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Q38_BIS-Si vous avez recours à la « médecine traditionnelle », vous faites appel à… ?</a:t>
            </a:r>
          </a:p>
        </p:txBody>
      </p:sp>
      <p:sp>
        <p:nvSpPr>
          <p:cNvPr id="63" name="object 42">
            <a:extLst>
              <a:ext uri="{FF2B5EF4-FFF2-40B4-BE49-F238E27FC236}">
                <a16:creationId xmlns="" xmlns:a16="http://schemas.microsoft.com/office/drawing/2014/main" id="{BBA2AEFE-0D8E-4CF1-A294-6E6DB0E2EA75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42">
            <a:extLst>
              <a:ext uri="{FF2B5EF4-FFF2-40B4-BE49-F238E27FC236}">
                <a16:creationId xmlns="" xmlns:a16="http://schemas.microsoft.com/office/drawing/2014/main" id="{825A725D-C910-4685-B433-0C072E0B6DB9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66" name="Graphique 65">
            <a:extLst>
              <a:ext uri="{FF2B5EF4-FFF2-40B4-BE49-F238E27FC236}">
                <a16:creationId xmlns="" xmlns:a16="http://schemas.microsoft.com/office/drawing/2014/main" id="{162E2552-C73E-410A-9D36-6A13A5044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97345239"/>
              </p:ext>
            </p:extLst>
          </p:nvPr>
        </p:nvGraphicFramePr>
        <p:xfrm>
          <a:off x="325424" y="873803"/>
          <a:ext cx="5399314" cy="479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7" name="Graphique 66">
            <a:extLst>
              <a:ext uri="{FF2B5EF4-FFF2-40B4-BE49-F238E27FC236}">
                <a16:creationId xmlns="" xmlns:a16="http://schemas.microsoft.com/office/drawing/2014/main" id="{E55D42FB-3D21-4322-8824-B5325C2A99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95189470"/>
              </p:ext>
            </p:extLst>
          </p:nvPr>
        </p:nvGraphicFramePr>
        <p:xfrm>
          <a:off x="5567305" y="713344"/>
          <a:ext cx="5754914" cy="479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Ellipse 67">
            <a:extLst>
              <a:ext uri="{FF2B5EF4-FFF2-40B4-BE49-F238E27FC236}">
                <a16:creationId xmlns="" xmlns:a16="http://schemas.microsoft.com/office/drawing/2014/main" id="{BA830DA0-9197-4392-9AFB-6AFF530AB3DA}"/>
              </a:ext>
            </a:extLst>
          </p:cNvPr>
          <p:cNvSpPr/>
          <p:nvPr/>
        </p:nvSpPr>
        <p:spPr>
          <a:xfrm rot="1697491">
            <a:off x="4651313" y="1266226"/>
            <a:ext cx="921444" cy="1138007"/>
          </a:xfrm>
          <a:prstGeom prst="ellipse">
            <a:avLst/>
          </a:prstGeom>
          <a:solidFill>
            <a:srgbClr val="D59598">
              <a:alpha val="11000"/>
            </a:srgbClr>
          </a:solidFill>
          <a:ln>
            <a:solidFill>
              <a:srgbClr val="D5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="" xmlns:a16="http://schemas.microsoft.com/office/drawing/2014/main" id="{02D7D98D-B216-476D-8A9D-6B95A4A1454E}"/>
              </a:ext>
            </a:extLst>
          </p:cNvPr>
          <p:cNvSpPr/>
          <p:nvPr/>
        </p:nvSpPr>
        <p:spPr>
          <a:xfrm rot="1697491">
            <a:off x="9666937" y="1123411"/>
            <a:ext cx="921444" cy="1213972"/>
          </a:xfrm>
          <a:prstGeom prst="ellipse">
            <a:avLst/>
          </a:prstGeom>
          <a:solidFill>
            <a:srgbClr val="D59598">
              <a:alpha val="11000"/>
            </a:srgbClr>
          </a:solidFill>
          <a:ln>
            <a:solidFill>
              <a:srgbClr val="D59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599793" y="599136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48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855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RAISONS DU RECOURS AUX PRATIQUES ALTERNATIVES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1176279" y="783890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 899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CB8446D7-0518-4A6C-9E6C-FACBA988C163}"/>
              </a:ext>
            </a:extLst>
          </p:cNvPr>
          <p:cNvCxnSpPr>
            <a:cxnSpLocks/>
          </p:cNvCxnSpPr>
          <p:nvPr/>
        </p:nvCxnSpPr>
        <p:spPr>
          <a:xfrm flipH="1">
            <a:off x="3077274" y="873831"/>
            <a:ext cx="0" cy="226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159654" y="73719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57BCA21-3F40-4CD7-847A-F45C62A5CBD4}"/>
              </a:ext>
            </a:extLst>
          </p:cNvPr>
          <p:cNvSpPr txBox="1"/>
          <p:nvPr/>
        </p:nvSpPr>
        <p:spPr>
          <a:xfrm>
            <a:off x="3758630" y="705982"/>
            <a:ext cx="2594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3B87D37E-81E6-4E71-9263-6DA4795F191A}"/>
              </a:ext>
            </a:extLst>
          </p:cNvPr>
          <p:cNvSpPr/>
          <p:nvPr/>
        </p:nvSpPr>
        <p:spPr>
          <a:xfrm>
            <a:off x="3371153" y="1164431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Urbain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BE09069-D324-4F04-BCC8-4120C86C11B0}"/>
              </a:ext>
            </a:extLst>
          </p:cNvPr>
          <p:cNvSpPr/>
          <p:nvPr/>
        </p:nvSpPr>
        <p:spPr>
          <a:xfrm>
            <a:off x="5588870" y="1164431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Rural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21859" y="5979902"/>
            <a:ext cx="4400016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Q39M-Pourquoi vous faites appel aux pratiques alternatives  ?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="" xmlns:a16="http://schemas.microsoft.com/office/drawing/2014/main" id="{9F382891-D5A7-4852-BD7E-4FD88FBC89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0389725" y="931381"/>
            <a:ext cx="490187" cy="48559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="" xmlns:a16="http://schemas.microsoft.com/office/drawing/2014/main" id="{F0F3DB61-0BC7-4333-9E54-5ED6971BCD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8614308" y="945915"/>
            <a:ext cx="451814" cy="454374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="" xmlns:a16="http://schemas.microsoft.com/office/drawing/2014/main" id="{994DE918-3DF1-4F58-9C1B-04E2DC87F4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6174429" y="1057675"/>
            <a:ext cx="437194" cy="541483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="" xmlns:a16="http://schemas.microsoft.com/office/drawing/2014/main" id="{CA14D812-C01E-44AD-8193-4B1A0286AB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3973780" y="1150601"/>
            <a:ext cx="406767" cy="499377"/>
          </a:xfrm>
          <a:prstGeom prst="rect">
            <a:avLst/>
          </a:prstGeom>
        </p:spPr>
      </p:pic>
      <p:sp>
        <p:nvSpPr>
          <p:cNvPr id="114" name="ZoneTexte 113">
            <a:extLst>
              <a:ext uri="{FF2B5EF4-FFF2-40B4-BE49-F238E27FC236}">
                <a16:creationId xmlns="" xmlns:a16="http://schemas.microsoft.com/office/drawing/2014/main" id="{7BF591ED-72C5-4253-9D97-68FFB514604F}"/>
              </a:ext>
            </a:extLst>
          </p:cNvPr>
          <p:cNvSpPr txBox="1"/>
          <p:nvPr/>
        </p:nvSpPr>
        <p:spPr>
          <a:xfrm>
            <a:off x="9184133" y="733984"/>
            <a:ext cx="905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graphicFrame>
        <p:nvGraphicFramePr>
          <p:cNvPr id="118" name="Graphique 117">
            <a:extLst>
              <a:ext uri="{FF2B5EF4-FFF2-40B4-BE49-F238E27FC236}">
                <a16:creationId xmlns="" xmlns:a16="http://schemas.microsoft.com/office/drawing/2014/main" id="{3A36AF07-094C-40CF-A197-40B84B639115}"/>
              </a:ext>
            </a:extLst>
          </p:cNvPr>
          <p:cNvGraphicFramePr/>
          <p:nvPr>
            <p:extLst/>
          </p:nvPr>
        </p:nvGraphicFramePr>
        <p:xfrm>
          <a:off x="2521314" y="1280850"/>
          <a:ext cx="2278569" cy="429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9" name="Graphique 118">
            <a:extLst>
              <a:ext uri="{FF2B5EF4-FFF2-40B4-BE49-F238E27FC236}">
                <a16:creationId xmlns="" xmlns:a16="http://schemas.microsoft.com/office/drawing/2014/main" id="{6AA3DCB9-30D6-4CF5-8EEB-BCE6A58B8E79}"/>
              </a:ext>
            </a:extLst>
          </p:cNvPr>
          <p:cNvGraphicFramePr/>
          <p:nvPr>
            <p:extLst/>
          </p:nvPr>
        </p:nvGraphicFramePr>
        <p:xfrm>
          <a:off x="4552449" y="1282060"/>
          <a:ext cx="2278569" cy="429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8" name="Graphique 67">
            <a:extLst>
              <a:ext uri="{FF2B5EF4-FFF2-40B4-BE49-F238E27FC236}">
                <a16:creationId xmlns="" xmlns:a16="http://schemas.microsoft.com/office/drawing/2014/main" id="{A3FE00CA-E9D7-41E3-A9D2-F0DF64249852}"/>
              </a:ext>
            </a:extLst>
          </p:cNvPr>
          <p:cNvGraphicFramePr/>
          <p:nvPr>
            <p:extLst/>
          </p:nvPr>
        </p:nvGraphicFramePr>
        <p:xfrm>
          <a:off x="7482238" y="1267464"/>
          <a:ext cx="2018832" cy="429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4" name="Graphique 73">
            <a:extLst>
              <a:ext uri="{FF2B5EF4-FFF2-40B4-BE49-F238E27FC236}">
                <a16:creationId xmlns="" xmlns:a16="http://schemas.microsoft.com/office/drawing/2014/main" id="{A7EB3DB3-6CAF-4A6F-93B1-00D43F348C26}"/>
              </a:ext>
            </a:extLst>
          </p:cNvPr>
          <p:cNvGraphicFramePr/>
          <p:nvPr>
            <p:extLst/>
          </p:nvPr>
        </p:nvGraphicFramePr>
        <p:xfrm>
          <a:off x="9298483" y="1267464"/>
          <a:ext cx="2018832" cy="429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75" name="Connecteur droit 74">
            <a:extLst>
              <a:ext uri="{FF2B5EF4-FFF2-40B4-BE49-F238E27FC236}">
                <a16:creationId xmlns="" xmlns:a16="http://schemas.microsoft.com/office/drawing/2014/main" id="{4133C5B1-CE4F-421B-96D9-95A202DDA0E8}"/>
              </a:ext>
            </a:extLst>
          </p:cNvPr>
          <p:cNvCxnSpPr>
            <a:cxnSpLocks/>
          </p:cNvCxnSpPr>
          <p:nvPr/>
        </p:nvCxnSpPr>
        <p:spPr>
          <a:xfrm>
            <a:off x="6583252" y="783890"/>
            <a:ext cx="0" cy="461938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Graphique 83">
            <a:extLst>
              <a:ext uri="{FF2B5EF4-FFF2-40B4-BE49-F238E27FC236}">
                <a16:creationId xmlns="" xmlns:a16="http://schemas.microsoft.com/office/drawing/2014/main" id="{6EFE49C5-315C-4EF6-BC94-467D181A9078}"/>
              </a:ext>
            </a:extLst>
          </p:cNvPr>
          <p:cNvGraphicFramePr/>
          <p:nvPr>
            <p:extLst/>
          </p:nvPr>
        </p:nvGraphicFramePr>
        <p:xfrm>
          <a:off x="93100" y="1265889"/>
          <a:ext cx="2957361" cy="429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964603E8-59F6-448A-9CD0-499E811F952A}"/>
              </a:ext>
            </a:extLst>
          </p:cNvPr>
          <p:cNvSpPr/>
          <p:nvPr/>
        </p:nvSpPr>
        <p:spPr>
          <a:xfrm>
            <a:off x="4913195" y="5571860"/>
            <a:ext cx="65509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La raison du recours à la pratique alternative la plus citée est la croyance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56%,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 suivie de  la recommandation de l’entourage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(25%) 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et en 3</a:t>
            </a:r>
            <a:r>
              <a:rPr lang="fr-FR" sz="1600" b="1" baseline="30000" dirty="0">
                <a:solidFill>
                  <a:srgbClr val="71ADE4"/>
                </a:solidFill>
                <a:latin typeface="Trebuchet MS" panose="020B0603020202020204" pitchFamily="34" charset="0"/>
              </a:rPr>
              <a:t>ème</a:t>
            </a:r>
            <a:r>
              <a:rPr lang="fr-FR" sz="1600" b="1" dirty="0">
                <a:solidFill>
                  <a:srgbClr val="71ADE4"/>
                </a:solidFill>
                <a:latin typeface="Trebuchet MS" panose="020B0603020202020204" pitchFamily="34" charset="0"/>
              </a:rPr>
              <a:t>  rang par « des médicaments inefficaces »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(18%).</a:t>
            </a:r>
          </a:p>
        </p:txBody>
      </p:sp>
      <p:graphicFrame>
        <p:nvGraphicFramePr>
          <p:cNvPr id="70" name="Tableau 69">
            <a:extLst>
              <a:ext uri="{FF2B5EF4-FFF2-40B4-BE49-F238E27FC236}">
                <a16:creationId xmlns="" xmlns:a16="http://schemas.microsoft.com/office/drawing/2014/main" id="{F8FC1246-49DB-478B-97AA-5B546FD25B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6533" y="1606257"/>
          <a:ext cx="2057508" cy="3559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508">
                  <a:extLst>
                    <a:ext uri="{9D8B030D-6E8A-4147-A177-3AD203B41FA5}">
                      <a16:colId xmlns="" xmlns:a16="http://schemas.microsoft.com/office/drawing/2014/main" val="2848193686"/>
                    </a:ext>
                  </a:extLst>
                </a:gridCol>
              </a:tblGrid>
              <a:tr h="36474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  <a:latin typeface="Trebuchet MS" panose="020B0603020202020204" pitchFamily="34" charset="0"/>
                        </a:rPr>
                        <a:t>Crois (croyance)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3618821"/>
                  </a:ext>
                </a:extLst>
              </a:tr>
              <a:tr h="44269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  <a:latin typeface="Trebuchet MS" panose="020B0603020202020204" pitchFamily="34" charset="0"/>
                        </a:rPr>
                        <a:t>Bouche à oreille/ Recommandation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2404637"/>
                  </a:ext>
                </a:extLst>
              </a:tr>
              <a:tr h="56079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Médicaments inefficaces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1343934"/>
                  </a:ext>
                </a:extLst>
              </a:tr>
              <a:tr h="36474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  <a:latin typeface="Trebuchet MS" panose="020B0603020202020204" pitchFamily="34" charset="0"/>
                        </a:rPr>
                        <a:t>Traitement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7986681"/>
                  </a:ext>
                </a:extLst>
              </a:tr>
              <a:tr h="36474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  <a:latin typeface="Trebuchet MS" panose="020B0603020202020204" pitchFamily="34" charset="0"/>
                        </a:rPr>
                        <a:t>Efficace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1345250"/>
                  </a:ext>
                </a:extLst>
              </a:tr>
              <a:tr h="36474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  <a:latin typeface="Trebuchet MS" panose="020B0603020202020204" pitchFamily="34" charset="0"/>
                        </a:rPr>
                        <a:t>Préventif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9310603"/>
                  </a:ext>
                </a:extLst>
              </a:tr>
              <a:tr h="36474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  <a:latin typeface="Trebuchet MS" panose="020B0603020202020204" pitchFamily="34" charset="0"/>
                        </a:rPr>
                        <a:t>C'est naturel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9474129"/>
                  </a:ext>
                </a:extLst>
              </a:tr>
              <a:tr h="36474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>
                          <a:effectLst/>
                          <a:latin typeface="Trebuchet MS" panose="020B0603020202020204" pitchFamily="34" charset="0"/>
                        </a:rPr>
                        <a:t>Le prix</a:t>
                      </a:r>
                      <a:endParaRPr lang="fr-FR" sz="105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3567652"/>
                  </a:ext>
                </a:extLst>
              </a:tr>
              <a:tr h="36802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50" u="none" strike="noStrike" dirty="0">
                          <a:effectLst/>
                          <a:latin typeface="Trebuchet MS" panose="020B0603020202020204" pitchFamily="34" charset="0"/>
                        </a:rPr>
                        <a:t>Autres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5651990"/>
                  </a:ext>
                </a:extLst>
              </a:tr>
            </a:tbl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6B8DD228-9F65-48A8-86A8-FB8B972B373A}"/>
              </a:ext>
            </a:extLst>
          </p:cNvPr>
          <p:cNvCxnSpPr>
            <a:cxnSpLocks/>
          </p:cNvCxnSpPr>
          <p:nvPr/>
        </p:nvCxnSpPr>
        <p:spPr>
          <a:xfrm>
            <a:off x="307619" y="2791967"/>
            <a:ext cx="11839370" cy="0"/>
          </a:xfrm>
          <a:prstGeom prst="line">
            <a:avLst/>
          </a:prstGeom>
          <a:ln w="28575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045959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49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4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303" y="10165"/>
            <a:ext cx="979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STRUCTURE DE L’ÉCHANTILLON (1/2)</a:t>
            </a:r>
          </a:p>
        </p:txBody>
      </p:sp>
      <p:sp>
        <p:nvSpPr>
          <p:cNvPr id="65" name="object 42"/>
          <p:cNvSpPr/>
          <p:nvPr/>
        </p:nvSpPr>
        <p:spPr>
          <a:xfrm>
            <a:off x="132779" y="626260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5D6AA2E-EB0D-41FB-B1AB-907070BFF5F3}"/>
              </a:ext>
            </a:extLst>
          </p:cNvPr>
          <p:cNvSpPr/>
          <p:nvPr/>
        </p:nvSpPr>
        <p:spPr>
          <a:xfrm>
            <a:off x="10242353" y="798586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Sexe</a:t>
            </a:r>
            <a:endParaRPr lang="fr-FR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7DC2129-9467-4589-AC63-EA4BB3D2A83B}"/>
              </a:ext>
            </a:extLst>
          </p:cNvPr>
          <p:cNvSpPr/>
          <p:nvPr/>
        </p:nvSpPr>
        <p:spPr>
          <a:xfrm>
            <a:off x="155571" y="804283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Région</a:t>
            </a:r>
            <a:endParaRPr lang="fr-FR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AC04410-3FA5-45B9-A609-88B5B65FE086}"/>
              </a:ext>
            </a:extLst>
          </p:cNvPr>
          <p:cNvSpPr/>
          <p:nvPr/>
        </p:nvSpPr>
        <p:spPr>
          <a:xfrm>
            <a:off x="1142860" y="3907799"/>
            <a:ext cx="173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Tranche d’âge</a:t>
            </a:r>
            <a:endParaRPr lang="fr-FR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493661A-F385-47B2-B25D-57FAE6AB8EA2}"/>
              </a:ext>
            </a:extLst>
          </p:cNvPr>
          <p:cNvSpPr/>
          <p:nvPr/>
        </p:nvSpPr>
        <p:spPr>
          <a:xfrm>
            <a:off x="5323184" y="810593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Milieu d’habitation</a:t>
            </a:r>
            <a:endParaRPr lang="fr-FR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BC32350-2504-4F06-B94C-3442F8234537}"/>
              </a:ext>
            </a:extLst>
          </p:cNvPr>
          <p:cNvSpPr/>
          <p:nvPr/>
        </p:nvSpPr>
        <p:spPr>
          <a:xfrm>
            <a:off x="8816468" y="3949598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Situation matrimoniale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Diagramme 8">
            <a:extLst>
              <a:ext uri="{FF2B5EF4-FFF2-40B4-BE49-F238E27FC236}">
                <a16:creationId xmlns="" xmlns:a16="http://schemas.microsoft.com/office/drawing/2014/main" id="{68D59AB9-E11F-4CF9-96C1-06548884B5DF}"/>
              </a:ext>
            </a:extLst>
          </p:cNvPr>
          <p:cNvGraphicFramePr/>
          <p:nvPr>
            <p:extLst/>
          </p:nvPr>
        </p:nvGraphicFramePr>
        <p:xfrm>
          <a:off x="475761" y="4260354"/>
          <a:ext cx="2643390" cy="2064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" name="Image 44">
            <a:extLst>
              <a:ext uri="{FF2B5EF4-FFF2-40B4-BE49-F238E27FC236}">
                <a16:creationId xmlns="" xmlns:a16="http://schemas.microsoft.com/office/drawing/2014/main" id="{C375D259-8536-49C3-A5AB-58B48F6E1F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0689893" y="1646731"/>
            <a:ext cx="1149882" cy="113910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="" xmlns:a16="http://schemas.microsoft.com/office/drawing/2014/main" id="{2473C36A-E945-4224-826B-A35F8DB1F0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9284678" y="1656040"/>
            <a:ext cx="1003919" cy="1093109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71783F75-8DCE-4A14-AD4B-DE43FFA8A552}"/>
              </a:ext>
            </a:extLst>
          </p:cNvPr>
          <p:cNvSpPr txBox="1"/>
          <p:nvPr/>
        </p:nvSpPr>
        <p:spPr>
          <a:xfrm>
            <a:off x="9565423" y="2766751"/>
            <a:ext cx="7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AABE4"/>
                </a:solidFill>
                <a:latin typeface="Agency FB" panose="020B0503020202020204" pitchFamily="34" charset="0"/>
              </a:rPr>
              <a:t>50</a:t>
            </a:r>
            <a:r>
              <a:rPr lang="fr-FR" sz="14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83339499-67AF-49B6-8390-82FC5F4B7261}"/>
              </a:ext>
            </a:extLst>
          </p:cNvPr>
          <p:cNvSpPr txBox="1"/>
          <p:nvPr/>
        </p:nvSpPr>
        <p:spPr>
          <a:xfrm>
            <a:off x="10965628" y="2819230"/>
            <a:ext cx="76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A6D6"/>
                </a:solidFill>
                <a:latin typeface="Agency FB" panose="020B0503020202020204" pitchFamily="34" charset="0"/>
              </a:rPr>
              <a:t>50</a:t>
            </a:r>
            <a:r>
              <a:rPr lang="fr-FR" sz="1400" b="1" dirty="0">
                <a:solidFill>
                  <a:srgbClr val="FFA6D6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FFA6D6"/>
              </a:solidFill>
              <a:latin typeface="Agency FB" panose="020B0503020202020204" pitchFamily="34" charset="0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F2C3835A-D39E-45D2-8438-5DFAD045C7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6737567" y="1467925"/>
            <a:ext cx="1003919" cy="1243395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="" xmlns:a16="http://schemas.microsoft.com/office/drawing/2014/main" id="{B59FE76F-5124-4CE6-8BBB-E479A3E649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4975865" y="1539932"/>
            <a:ext cx="1003919" cy="1232486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="" xmlns:a16="http://schemas.microsoft.com/office/drawing/2014/main" id="{262CDA20-C4CB-408F-9AD9-8D5597B32C35}"/>
              </a:ext>
            </a:extLst>
          </p:cNvPr>
          <p:cNvSpPr txBox="1"/>
          <p:nvPr/>
        </p:nvSpPr>
        <p:spPr>
          <a:xfrm>
            <a:off x="5323184" y="2762492"/>
            <a:ext cx="97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D392F"/>
                </a:solidFill>
                <a:latin typeface="Agency FB" panose="020B0503020202020204" pitchFamily="34" charset="0"/>
              </a:rPr>
              <a:t>78</a:t>
            </a:r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="" xmlns:a16="http://schemas.microsoft.com/office/drawing/2014/main" id="{BB0C7693-2F77-4AD8-88D8-E48691B97291}"/>
              </a:ext>
            </a:extLst>
          </p:cNvPr>
          <p:cNvSpPr txBox="1"/>
          <p:nvPr/>
        </p:nvSpPr>
        <p:spPr>
          <a:xfrm>
            <a:off x="7086675" y="2806034"/>
            <a:ext cx="97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D392F"/>
                </a:solidFill>
                <a:latin typeface="Agency FB" panose="020B0503020202020204" pitchFamily="34" charset="0"/>
              </a:rPr>
              <a:t>22</a:t>
            </a:r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="" xmlns:a16="http://schemas.microsoft.com/office/drawing/2014/main" id="{818EC10E-FDB2-4F60-8F9F-A2C9DA98742F}"/>
              </a:ext>
            </a:extLst>
          </p:cNvPr>
          <p:cNvCxnSpPr>
            <a:cxnSpLocks/>
          </p:cNvCxnSpPr>
          <p:nvPr/>
        </p:nvCxnSpPr>
        <p:spPr>
          <a:xfrm>
            <a:off x="872507" y="3537168"/>
            <a:ext cx="11267540" cy="0"/>
          </a:xfrm>
          <a:prstGeom prst="line">
            <a:avLst/>
          </a:prstGeom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0" name="Image 59">
            <a:extLst>
              <a:ext uri="{FF2B5EF4-FFF2-40B4-BE49-F238E27FC236}">
                <a16:creationId xmlns="" xmlns:a16="http://schemas.microsoft.com/office/drawing/2014/main" id="{57B8A760-FE0B-40C8-9996-767A1DCF0E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160" t="9169" r="36047" b="13564"/>
          <a:stretch/>
        </p:blipFill>
        <p:spPr>
          <a:xfrm>
            <a:off x="8187581" y="3610048"/>
            <a:ext cx="630316" cy="801503"/>
          </a:xfrm>
          <a:prstGeom prst="rect">
            <a:avLst/>
          </a:prstGeom>
        </p:spPr>
      </p:pic>
      <p:graphicFrame>
        <p:nvGraphicFramePr>
          <p:cNvPr id="8" name="Graphique 7">
            <a:extLst>
              <a:ext uri="{FF2B5EF4-FFF2-40B4-BE49-F238E27FC236}">
                <a16:creationId xmlns="" xmlns:a16="http://schemas.microsoft.com/office/drawing/2014/main" id="{0071F27D-874E-4CB2-B78B-65B5F6F73605}"/>
              </a:ext>
            </a:extLst>
          </p:cNvPr>
          <p:cNvGraphicFramePr/>
          <p:nvPr>
            <p:extLst/>
          </p:nvPr>
        </p:nvGraphicFramePr>
        <p:xfrm>
          <a:off x="1610120" y="4318930"/>
          <a:ext cx="2359322" cy="211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4" name="Graphique 63">
            <a:extLst>
              <a:ext uri="{FF2B5EF4-FFF2-40B4-BE49-F238E27FC236}">
                <a16:creationId xmlns="" xmlns:a16="http://schemas.microsoft.com/office/drawing/2014/main" id="{32696F5D-03E1-4E4D-AE4A-E8C7C39D0757}"/>
              </a:ext>
            </a:extLst>
          </p:cNvPr>
          <p:cNvGraphicFramePr/>
          <p:nvPr>
            <p:extLst/>
          </p:nvPr>
        </p:nvGraphicFramePr>
        <p:xfrm>
          <a:off x="3295690" y="4207368"/>
          <a:ext cx="4866060" cy="22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="" xmlns:a16="http://schemas.microsoft.com/office/drawing/2014/main" id="{8BD9BB23-5FE3-440B-B57B-1462981BF41B}"/>
              </a:ext>
            </a:extLst>
          </p:cNvPr>
          <p:cNvGraphicFramePr/>
          <p:nvPr>
            <p:extLst/>
          </p:nvPr>
        </p:nvGraphicFramePr>
        <p:xfrm>
          <a:off x="8478777" y="4286727"/>
          <a:ext cx="3692196" cy="205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44C66E4E-84FA-435E-AA8A-785CD3ADE944}"/>
              </a:ext>
            </a:extLst>
          </p:cNvPr>
          <p:cNvGrpSpPr/>
          <p:nvPr/>
        </p:nvGrpSpPr>
        <p:grpSpPr>
          <a:xfrm>
            <a:off x="366882" y="939766"/>
            <a:ext cx="3827789" cy="2492672"/>
            <a:chOff x="176550" y="743015"/>
            <a:chExt cx="3224476" cy="2258037"/>
          </a:xfrm>
        </p:grpSpPr>
        <p:pic>
          <p:nvPicPr>
            <p:cNvPr id="2050" name="Picture 2" descr="Résultat de recherche d'images pour &quot;Région icône&quot;">
              <a:extLst>
                <a:ext uri="{FF2B5EF4-FFF2-40B4-BE49-F238E27FC236}">
                  <a16:creationId xmlns="" xmlns:a16="http://schemas.microsoft.com/office/drawing/2014/main" id="{793F69B6-E14F-4278-82D5-4285F37911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042"/>
            <a:stretch/>
          </p:blipFill>
          <p:spPr bwMode="auto">
            <a:xfrm>
              <a:off x="265707" y="879610"/>
              <a:ext cx="2767027" cy="212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C1A6E0F2-5160-4529-A3AB-A3D83C2C2176}"/>
                </a:ext>
              </a:extLst>
            </p:cNvPr>
            <p:cNvSpPr/>
            <p:nvPr/>
          </p:nvSpPr>
          <p:spPr>
            <a:xfrm>
              <a:off x="2205330" y="1242451"/>
              <a:ext cx="10695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Est : </a:t>
              </a:r>
              <a:r>
                <a:rPr lang="fr-FR" sz="20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28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4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2EA8FE25-9A2F-4C99-A804-2F93BEC3B46E}"/>
                </a:ext>
              </a:extLst>
            </p:cNvPr>
            <p:cNvSpPr/>
            <p:nvPr/>
          </p:nvSpPr>
          <p:spPr>
            <a:xfrm>
              <a:off x="176550" y="1286131"/>
              <a:ext cx="13019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Ouest : </a:t>
              </a:r>
              <a:r>
                <a:rPr lang="fr-FR" sz="20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21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4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CB0AB8CC-59A0-4980-891C-321257787DED}"/>
                </a:ext>
              </a:extLst>
            </p:cNvPr>
            <p:cNvSpPr/>
            <p:nvPr/>
          </p:nvSpPr>
          <p:spPr>
            <a:xfrm>
              <a:off x="191572" y="2098314"/>
              <a:ext cx="16578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Ouest : </a:t>
              </a:r>
              <a:r>
                <a:rPr lang="fr-FR" sz="20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10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4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DA0F9149-337C-4550-8E93-0F5828A3025A}"/>
                </a:ext>
              </a:extLst>
            </p:cNvPr>
            <p:cNvSpPr/>
            <p:nvPr/>
          </p:nvSpPr>
          <p:spPr>
            <a:xfrm>
              <a:off x="2126318" y="2055610"/>
              <a:ext cx="12747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Sud Est : </a:t>
              </a:r>
              <a:r>
                <a:rPr lang="fr-FR" sz="20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3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4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206F26CD-329C-4A03-BEBE-7BACF0DE83D5}"/>
                </a:ext>
              </a:extLst>
            </p:cNvPr>
            <p:cNvSpPr/>
            <p:nvPr/>
          </p:nvSpPr>
          <p:spPr>
            <a:xfrm>
              <a:off x="1067051" y="743015"/>
              <a:ext cx="13885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Centre : </a:t>
              </a:r>
              <a:r>
                <a:rPr lang="fr-FR" sz="20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37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4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ABBDAE98-7288-4C50-935B-05CAE8F84059}"/>
              </a:ext>
            </a:extLst>
          </p:cNvPr>
          <p:cNvSpPr/>
          <p:nvPr/>
        </p:nvSpPr>
        <p:spPr>
          <a:xfrm>
            <a:off x="4963927" y="3935084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Niveau d’instruction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2" name="Picture 12" descr="Résultat de recherche d'images pour &quot;Niveau d'instruction ICONE&quot;">
            <a:extLst>
              <a:ext uri="{FF2B5EF4-FFF2-40B4-BE49-F238E27FC236}">
                <a16:creationId xmlns="" xmlns:a16="http://schemas.microsoft.com/office/drawing/2014/main" id="{0F481244-7EF5-4B2B-96F6-982DFC0FE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2" t="21187" r="20595" b="17623"/>
          <a:stretch/>
        </p:blipFill>
        <p:spPr bwMode="auto">
          <a:xfrm>
            <a:off x="3842287" y="3603377"/>
            <a:ext cx="795932" cy="8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6F9286F3-6DED-4634-AEC0-BB3BE4A883EB}"/>
              </a:ext>
            </a:extLst>
          </p:cNvPr>
          <p:cNvSpPr/>
          <p:nvPr/>
        </p:nvSpPr>
        <p:spPr>
          <a:xfrm>
            <a:off x="8889569" y="3008929"/>
            <a:ext cx="677628" cy="2839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1311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="" xmlns:a16="http://schemas.microsoft.com/office/drawing/2014/main" id="{1D79B9C5-3BA0-45F4-A3CE-A399ABE16FFA}"/>
              </a:ext>
            </a:extLst>
          </p:cNvPr>
          <p:cNvSpPr/>
          <p:nvPr/>
        </p:nvSpPr>
        <p:spPr>
          <a:xfrm>
            <a:off x="10375678" y="3025263"/>
            <a:ext cx="677628" cy="2839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1292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="" xmlns:a16="http://schemas.microsoft.com/office/drawing/2014/main" id="{DD4F1ADD-4D2F-4703-A6E6-D6C3A0D87AE0}"/>
              </a:ext>
            </a:extLst>
          </p:cNvPr>
          <p:cNvSpPr/>
          <p:nvPr/>
        </p:nvSpPr>
        <p:spPr>
          <a:xfrm>
            <a:off x="2760437" y="1920366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726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="" xmlns:a16="http://schemas.microsoft.com/office/drawing/2014/main" id="{068A0311-CEA0-42F4-91CF-69E5DBBCFB96}"/>
              </a:ext>
            </a:extLst>
          </p:cNvPr>
          <p:cNvSpPr/>
          <p:nvPr/>
        </p:nvSpPr>
        <p:spPr>
          <a:xfrm>
            <a:off x="1779315" y="1274565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972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="" xmlns:a16="http://schemas.microsoft.com/office/drawing/2014/main" id="{CF16780D-2700-4F54-BE0F-1AC0930D44C9}"/>
              </a:ext>
            </a:extLst>
          </p:cNvPr>
          <p:cNvSpPr/>
          <p:nvPr/>
        </p:nvSpPr>
        <p:spPr>
          <a:xfrm>
            <a:off x="384715" y="1903903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553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="" xmlns:a16="http://schemas.microsoft.com/office/drawing/2014/main" id="{66EA9EAF-3833-4515-8C19-4B41A017B25F}"/>
              </a:ext>
            </a:extLst>
          </p:cNvPr>
          <p:cNvSpPr/>
          <p:nvPr/>
        </p:nvSpPr>
        <p:spPr>
          <a:xfrm>
            <a:off x="475761" y="2821708"/>
            <a:ext cx="677628" cy="2594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81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="" xmlns:a16="http://schemas.microsoft.com/office/drawing/2014/main" id="{AE3CDF04-F657-4AA1-AFAF-F8A14CF721C2}"/>
              </a:ext>
            </a:extLst>
          </p:cNvPr>
          <p:cNvSpPr/>
          <p:nvPr/>
        </p:nvSpPr>
        <p:spPr>
          <a:xfrm>
            <a:off x="2742343" y="2758087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271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="" xmlns:a16="http://schemas.microsoft.com/office/drawing/2014/main" id="{267EC41E-79D1-4F60-82B4-11204AD775EF}"/>
              </a:ext>
            </a:extLst>
          </p:cNvPr>
          <p:cNvSpPr/>
          <p:nvPr/>
        </p:nvSpPr>
        <p:spPr>
          <a:xfrm>
            <a:off x="4680420" y="2994515"/>
            <a:ext cx="677628" cy="2839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2018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="" xmlns:a16="http://schemas.microsoft.com/office/drawing/2014/main" id="{BF38BB1F-9250-4896-AE6F-FF26CA65E0DC}"/>
              </a:ext>
            </a:extLst>
          </p:cNvPr>
          <p:cNvSpPr/>
          <p:nvPr/>
        </p:nvSpPr>
        <p:spPr>
          <a:xfrm>
            <a:off x="6398753" y="3010849"/>
            <a:ext cx="677628" cy="2839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585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="" xmlns:a16="http://schemas.microsoft.com/office/drawing/2014/main" id="{64CBDD21-EBE1-441C-BFCE-C5F82C383CFD}"/>
              </a:ext>
            </a:extLst>
          </p:cNvPr>
          <p:cNvSpPr/>
          <p:nvPr/>
        </p:nvSpPr>
        <p:spPr>
          <a:xfrm>
            <a:off x="116789" y="4516344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964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="" xmlns:a16="http://schemas.microsoft.com/office/drawing/2014/main" id="{5F5C9B4E-A125-4577-8989-2DC3901A8FD6}"/>
              </a:ext>
            </a:extLst>
          </p:cNvPr>
          <p:cNvSpPr/>
          <p:nvPr/>
        </p:nvSpPr>
        <p:spPr>
          <a:xfrm>
            <a:off x="136947" y="4878933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608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="" xmlns:a16="http://schemas.microsoft.com/office/drawing/2014/main" id="{A5AD7AD1-5E39-46FE-AC5F-7B9F426A88F9}"/>
              </a:ext>
            </a:extLst>
          </p:cNvPr>
          <p:cNvSpPr/>
          <p:nvPr/>
        </p:nvSpPr>
        <p:spPr>
          <a:xfrm>
            <a:off x="116789" y="5255816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436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="" xmlns:a16="http://schemas.microsoft.com/office/drawing/2014/main" id="{5B8EA14A-4325-4306-8C32-A7F95F265FE7}"/>
              </a:ext>
            </a:extLst>
          </p:cNvPr>
          <p:cNvSpPr/>
          <p:nvPr/>
        </p:nvSpPr>
        <p:spPr>
          <a:xfrm>
            <a:off x="116789" y="5602118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290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="" xmlns:a16="http://schemas.microsoft.com/office/drawing/2014/main" id="{3EFF541C-99CD-4A8B-ADCB-7A06FB8A04DC}"/>
              </a:ext>
            </a:extLst>
          </p:cNvPr>
          <p:cNvSpPr/>
          <p:nvPr/>
        </p:nvSpPr>
        <p:spPr>
          <a:xfrm>
            <a:off x="123092" y="5935563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306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4CCB45C2-5C7A-4DE2-A028-66DA1397989D}"/>
              </a:ext>
            </a:extLst>
          </p:cNvPr>
          <p:cNvSpPr txBox="1"/>
          <p:nvPr/>
        </p:nvSpPr>
        <p:spPr>
          <a:xfrm>
            <a:off x="136947" y="395919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Base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="" xmlns:a16="http://schemas.microsoft.com/office/drawing/2014/main" id="{4277F614-E872-4FB9-8661-1228787314B0}"/>
              </a:ext>
            </a:extLst>
          </p:cNvPr>
          <p:cNvCxnSpPr>
            <a:cxnSpLocks/>
          </p:cNvCxnSpPr>
          <p:nvPr/>
        </p:nvCxnSpPr>
        <p:spPr>
          <a:xfrm>
            <a:off x="449693" y="4270474"/>
            <a:ext cx="0" cy="18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e 76">
            <a:extLst>
              <a:ext uri="{FF2B5EF4-FFF2-40B4-BE49-F238E27FC236}">
                <a16:creationId xmlns="" xmlns:a16="http://schemas.microsoft.com/office/drawing/2014/main" id="{81D3711E-5209-4B2E-9417-70E0F0AEC295}"/>
              </a:ext>
            </a:extLst>
          </p:cNvPr>
          <p:cNvSpPr/>
          <p:nvPr/>
        </p:nvSpPr>
        <p:spPr>
          <a:xfrm>
            <a:off x="7634765" y="4878969"/>
            <a:ext cx="594498" cy="24720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285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="" xmlns:a16="http://schemas.microsoft.com/office/drawing/2014/main" id="{B3B7E91A-2E0E-4465-9F34-71DD035E634A}"/>
              </a:ext>
            </a:extLst>
          </p:cNvPr>
          <p:cNvSpPr/>
          <p:nvPr/>
        </p:nvSpPr>
        <p:spPr>
          <a:xfrm>
            <a:off x="6751422" y="4795839"/>
            <a:ext cx="594498" cy="24720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381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="" xmlns:a16="http://schemas.microsoft.com/office/drawing/2014/main" id="{924394AE-5D8C-47DE-8020-2FFB8796719A}"/>
              </a:ext>
            </a:extLst>
          </p:cNvPr>
          <p:cNvSpPr/>
          <p:nvPr/>
        </p:nvSpPr>
        <p:spPr>
          <a:xfrm>
            <a:off x="5754186" y="4474779"/>
            <a:ext cx="640006" cy="29182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761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="" xmlns:a16="http://schemas.microsoft.com/office/drawing/2014/main" id="{5A8C7A81-C597-4015-A6C4-D4349981C994}"/>
              </a:ext>
            </a:extLst>
          </p:cNvPr>
          <p:cNvSpPr/>
          <p:nvPr/>
        </p:nvSpPr>
        <p:spPr>
          <a:xfrm>
            <a:off x="4870289" y="4635228"/>
            <a:ext cx="640006" cy="29182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618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="" xmlns:a16="http://schemas.microsoft.com/office/drawing/2014/main" id="{2C326936-F874-423A-9842-47A79824B794}"/>
              </a:ext>
            </a:extLst>
          </p:cNvPr>
          <p:cNvSpPr/>
          <p:nvPr/>
        </p:nvSpPr>
        <p:spPr>
          <a:xfrm>
            <a:off x="3950359" y="4698361"/>
            <a:ext cx="640006" cy="29182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558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="" xmlns:a16="http://schemas.microsoft.com/office/drawing/2014/main" id="{5EFFDED9-8036-48FA-A0FA-F5E4E1BE12B1}"/>
              </a:ext>
            </a:extLst>
          </p:cNvPr>
          <p:cNvSpPr/>
          <p:nvPr/>
        </p:nvSpPr>
        <p:spPr>
          <a:xfrm>
            <a:off x="8899600" y="4327715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70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="" xmlns:a16="http://schemas.microsoft.com/office/drawing/2014/main" id="{E0A83635-8DE7-4843-B5EC-422C6A6FBC04}"/>
              </a:ext>
            </a:extLst>
          </p:cNvPr>
          <p:cNvSpPr/>
          <p:nvPr/>
        </p:nvSpPr>
        <p:spPr>
          <a:xfrm>
            <a:off x="11064679" y="4370426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52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="" xmlns:a16="http://schemas.microsoft.com/office/drawing/2014/main" id="{5F8308A0-9CA7-45DF-84A6-7F31B8387D39}"/>
              </a:ext>
            </a:extLst>
          </p:cNvPr>
          <p:cNvSpPr/>
          <p:nvPr/>
        </p:nvSpPr>
        <p:spPr>
          <a:xfrm>
            <a:off x="11239604" y="5344782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926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="" xmlns:a16="http://schemas.microsoft.com/office/drawing/2014/main" id="{0BC547E6-1AB4-4B57-80EA-C19A1FF992CE}"/>
              </a:ext>
            </a:extLst>
          </p:cNvPr>
          <p:cNvSpPr/>
          <p:nvPr/>
        </p:nvSpPr>
        <p:spPr>
          <a:xfrm>
            <a:off x="8590416" y="5270737"/>
            <a:ext cx="677628" cy="2918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</a:rPr>
              <a:t>1555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029A32-4192-417F-8CA9-933C7C96D836}"/>
              </a:ext>
            </a:extLst>
          </p:cNvPr>
          <p:cNvSpPr/>
          <p:nvPr/>
        </p:nvSpPr>
        <p:spPr>
          <a:xfrm>
            <a:off x="5665519" y="4298105"/>
            <a:ext cx="817493" cy="2177656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793070" y="6239434"/>
            <a:ext cx="345141" cy="28238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4051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787443" y="4330"/>
            <a:ext cx="941315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pPr algn="r"/>
            <a:r>
              <a:rPr lang="fr-FR" sz="2400" dirty="0"/>
              <a:t>PATHOLOGIES ET TYPOLOGIE DES MÉDICAMENTS CONSOMMÉS </a:t>
            </a:r>
          </a:p>
          <a:p>
            <a:pPr algn="r"/>
            <a:endParaRPr lang="fr-FR" sz="2400" dirty="0"/>
          </a:p>
          <a:p>
            <a:pPr algn="r"/>
            <a:endParaRPr lang="fr-FR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374582" y="5836548"/>
            <a:ext cx="817418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6BD663D-445A-4070-8B9A-2FCE8DF2B5A5}"/>
              </a:ext>
            </a:extLst>
          </p:cNvPr>
          <p:cNvSpPr/>
          <p:nvPr/>
        </p:nvSpPr>
        <p:spPr>
          <a:xfrm>
            <a:off x="2784143" y="740941"/>
            <a:ext cx="9407857" cy="61478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75%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souffrent de pathologies aigues et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29%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pathologies chroniques.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1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39%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font la différence entre les médicaments princeps et génériques.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105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Les médicaments souhaités consommés sont des princeps selon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42% 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de la population et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8%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des génériques,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44%</a:t>
            </a:r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 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de la population n’acceptent pas de substituer leur médicament habituel en cas de rupture.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12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La consommation des compléments alimentaires est de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28%.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La population consommant des produits phytothérapiques représente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45%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totale.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77%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se procurent les produits phytothérapiques chez l’herboriste et 16% chez le pharmacien.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42%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ont recours aux pratiques alternatives,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59% 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font appel à la </a:t>
            </a:r>
            <a:r>
              <a:rPr lang="fr-FR" sz="1600" b="1" dirty="0" err="1">
                <a:solidFill>
                  <a:srgbClr val="7B7B7B"/>
                </a:solidFill>
                <a:latin typeface="Trebuchet MS" panose="020B0603020202020204" pitchFamily="34" charset="0"/>
              </a:rPr>
              <a:t>rokia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,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40%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à la </a:t>
            </a:r>
            <a:r>
              <a:rPr lang="fr-FR" sz="1600" b="1" dirty="0" err="1">
                <a:solidFill>
                  <a:srgbClr val="7B7B7B"/>
                </a:solidFill>
                <a:latin typeface="Trebuchet MS" panose="020B0603020202020204" pitchFamily="34" charset="0"/>
              </a:rPr>
              <a:t>hijama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et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22%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à un herboriste.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fr-FR" sz="12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La raison principale du recours à la pratique alternative est la croyance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56%.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342194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50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7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8"/>
          <p:cNvSpPr/>
          <p:nvPr/>
        </p:nvSpPr>
        <p:spPr>
          <a:xfrm>
            <a:off x="2595281" y="-14514"/>
            <a:ext cx="9624975" cy="687251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25" name="Picture 2" descr="Immar research &amp; consulting">
            <a:extLst>
              <a:ext uri="{FF2B5EF4-FFF2-40B4-BE49-F238E27FC236}">
                <a16:creationId xmlns="" xmlns:a16="http://schemas.microsoft.com/office/drawing/2014/main" id="{D4EFF8C6-C522-4B1F-9736-3AA2F4493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70493" b="51834"/>
          <a:stretch/>
        </p:blipFill>
        <p:spPr bwMode="auto">
          <a:xfrm rot="16984346">
            <a:off x="5532645" y="-14748"/>
            <a:ext cx="5864077" cy="688914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A646ED8-4BF1-4149-A7A2-E4BCE75DD816}"/>
              </a:ext>
            </a:extLst>
          </p:cNvPr>
          <p:cNvSpPr/>
          <p:nvPr/>
        </p:nvSpPr>
        <p:spPr>
          <a:xfrm>
            <a:off x="595080" y="2123709"/>
            <a:ext cx="11597794" cy="1323439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2A2A39"/>
                </a:solidFill>
                <a:latin typeface="Trebuchet MS" panose="020B0603020202020204" pitchFamily="34" charset="0"/>
              </a:rPr>
              <a:t>CONFIANCE VIS-À-VIS DES MÉDICAMENTS FABRIQUÉS EN ALGERIE ET DES PRESCRIPTEURS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052EE208-5251-4A81-A63B-1BC6712C9B66}"/>
              </a:ext>
            </a:extLst>
          </p:cNvPr>
          <p:cNvSpPr/>
          <p:nvPr/>
        </p:nvSpPr>
        <p:spPr>
          <a:xfrm>
            <a:off x="11038627" y="6243427"/>
            <a:ext cx="432000" cy="432000"/>
          </a:xfrm>
          <a:prstGeom prst="ellipse">
            <a:avLst/>
          </a:prstGeom>
          <a:solidFill>
            <a:srgbClr val="535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131766C1-4B9F-4074-BCA8-2D869826FB70}"/>
              </a:ext>
            </a:extLst>
          </p:cNvPr>
          <p:cNvSpPr/>
          <p:nvPr/>
        </p:nvSpPr>
        <p:spPr>
          <a:xfrm>
            <a:off x="10363366" y="6243427"/>
            <a:ext cx="432000" cy="432000"/>
          </a:xfrm>
          <a:prstGeom prst="ellipse">
            <a:avLst/>
          </a:prstGeom>
          <a:solidFill>
            <a:srgbClr val="9E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205716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51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3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281" y="6655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CONFIANCE DANS LES MÉDICAMENTS FABRIQUÉS EN ALGÉRIE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5813410"/>
            <a:ext cx="416858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Q42-Faites-vous confiance aux médicaments fabriqués en Algérie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50CA3F7-FA2D-4B33-A034-DF1ED1B868F6}"/>
              </a:ext>
            </a:extLst>
          </p:cNvPr>
          <p:cNvSpPr/>
          <p:nvPr/>
        </p:nvSpPr>
        <p:spPr>
          <a:xfrm>
            <a:off x="42518" y="3454714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B4CFF115-1812-46A8-832D-E91ACCED6CCC}"/>
              </a:ext>
            </a:extLst>
          </p:cNvPr>
          <p:cNvCxnSpPr>
            <a:cxnSpLocks/>
          </p:cNvCxnSpPr>
          <p:nvPr/>
        </p:nvCxnSpPr>
        <p:spPr>
          <a:xfrm flipH="1">
            <a:off x="2332557" y="760789"/>
            <a:ext cx="0" cy="226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83130" y="72333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cxnSp>
        <p:nvCxnSpPr>
          <p:cNvPr id="148" name="Connecteur droit 147">
            <a:extLst>
              <a:ext uri="{FF2B5EF4-FFF2-40B4-BE49-F238E27FC236}">
                <a16:creationId xmlns="" xmlns:a16="http://schemas.microsoft.com/office/drawing/2014/main" id="{C1532167-A392-4DE9-B89D-692715E5D636}"/>
              </a:ext>
            </a:extLst>
          </p:cNvPr>
          <p:cNvCxnSpPr>
            <a:cxnSpLocks/>
          </p:cNvCxnSpPr>
          <p:nvPr/>
        </p:nvCxnSpPr>
        <p:spPr>
          <a:xfrm flipH="1">
            <a:off x="5404945" y="803460"/>
            <a:ext cx="0" cy="226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="" xmlns:a16="http://schemas.microsoft.com/office/drawing/2014/main" id="{B3D70516-C8F4-4284-86B0-D8BFA93CB288}"/>
              </a:ext>
            </a:extLst>
          </p:cNvPr>
          <p:cNvCxnSpPr>
            <a:cxnSpLocks/>
          </p:cNvCxnSpPr>
          <p:nvPr/>
        </p:nvCxnSpPr>
        <p:spPr>
          <a:xfrm flipH="1">
            <a:off x="7690953" y="3890392"/>
            <a:ext cx="0" cy="2304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ZoneTexte 152">
            <a:extLst>
              <a:ext uri="{FF2B5EF4-FFF2-40B4-BE49-F238E27FC236}">
                <a16:creationId xmlns="" xmlns:a16="http://schemas.microsoft.com/office/drawing/2014/main" id="{1CC52001-13A4-4CE3-81AB-E4F5FCF408C0}"/>
              </a:ext>
            </a:extLst>
          </p:cNvPr>
          <p:cNvSpPr txBox="1"/>
          <p:nvPr/>
        </p:nvSpPr>
        <p:spPr>
          <a:xfrm>
            <a:off x="8072410" y="3710987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52" name="Graphique 51">
            <a:extLst>
              <a:ext uri="{FF2B5EF4-FFF2-40B4-BE49-F238E27FC236}">
                <a16:creationId xmlns="" xmlns:a16="http://schemas.microsoft.com/office/drawing/2014/main" id="{43A81FD8-74B3-4EB1-A2AD-5A55BCBC1C18}"/>
              </a:ext>
            </a:extLst>
          </p:cNvPr>
          <p:cNvGraphicFramePr/>
          <p:nvPr>
            <p:extLst/>
          </p:nvPr>
        </p:nvGraphicFramePr>
        <p:xfrm>
          <a:off x="117444" y="1054042"/>
          <a:ext cx="2127030" cy="234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E5BF9A45-C449-49DD-A2E8-D37964DC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0572715" y="1699220"/>
            <a:ext cx="932014" cy="92327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0E10F5C5-7AF2-4F13-B794-D4C57A92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9149499" y="1693011"/>
            <a:ext cx="876883" cy="881851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DF08A3C5-7A27-48C0-B8D5-D33C00758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7263591" y="1584162"/>
            <a:ext cx="944823" cy="117020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F34DC42-72D4-41BA-AE50-EBC487B89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5540969" y="1603746"/>
            <a:ext cx="968599" cy="1189125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C6D78168-8FC1-4E13-A890-AC29E0861AA5}"/>
              </a:ext>
            </a:extLst>
          </p:cNvPr>
          <p:cNvSpPr txBox="1"/>
          <p:nvPr/>
        </p:nvSpPr>
        <p:spPr>
          <a:xfrm>
            <a:off x="6496556" y="2102674"/>
            <a:ext cx="82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D392F"/>
                </a:solidFill>
                <a:latin typeface="Agency FB" panose="020B0503020202020204" pitchFamily="34" charset="0"/>
              </a:rPr>
              <a:t>79</a:t>
            </a:r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206AFC11-D268-4041-8943-68E909556696}"/>
              </a:ext>
            </a:extLst>
          </p:cNvPr>
          <p:cNvSpPr txBox="1"/>
          <p:nvPr/>
        </p:nvSpPr>
        <p:spPr>
          <a:xfrm>
            <a:off x="5588393" y="703263"/>
            <a:ext cx="356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466E2796-2358-4184-BBFF-7D632BB40E71}"/>
              </a:ext>
            </a:extLst>
          </p:cNvPr>
          <p:cNvSpPr txBox="1"/>
          <p:nvPr/>
        </p:nvSpPr>
        <p:spPr>
          <a:xfrm>
            <a:off x="9624594" y="720153"/>
            <a:ext cx="111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85" name="Triangle isocèle 84">
            <a:extLst>
              <a:ext uri="{FF2B5EF4-FFF2-40B4-BE49-F238E27FC236}">
                <a16:creationId xmlns="" xmlns:a16="http://schemas.microsoft.com/office/drawing/2014/main" id="{CCF57C98-FB36-440A-AB8D-620114D3D823}"/>
              </a:ext>
            </a:extLst>
          </p:cNvPr>
          <p:cNvSpPr/>
          <p:nvPr/>
        </p:nvSpPr>
        <p:spPr>
          <a:xfrm>
            <a:off x="4548923" y="4430784"/>
            <a:ext cx="3124449" cy="1860213"/>
          </a:xfrm>
          <a:prstGeom prst="triangle">
            <a:avLst>
              <a:gd name="adj" fmla="val 50000"/>
            </a:avLst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="" xmlns:a16="http://schemas.microsoft.com/office/drawing/2014/main" id="{F9CB14FB-CCC7-49B7-8F71-A303665B7718}"/>
              </a:ext>
            </a:extLst>
          </p:cNvPr>
          <p:cNvSpPr/>
          <p:nvPr/>
        </p:nvSpPr>
        <p:spPr>
          <a:xfrm>
            <a:off x="4219378" y="4545810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="" xmlns:a16="http://schemas.microsoft.com/office/drawing/2014/main" id="{FFA6F732-BA5E-4DA5-93AD-D825B5BC44F4}"/>
              </a:ext>
            </a:extLst>
          </p:cNvPr>
          <p:cNvSpPr/>
          <p:nvPr/>
        </p:nvSpPr>
        <p:spPr>
          <a:xfrm>
            <a:off x="4219377" y="4902205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="" xmlns:a16="http://schemas.microsoft.com/office/drawing/2014/main" id="{54E46F10-9C36-4C18-BBAE-4578D042B89D}"/>
              </a:ext>
            </a:extLst>
          </p:cNvPr>
          <p:cNvSpPr/>
          <p:nvPr/>
        </p:nvSpPr>
        <p:spPr>
          <a:xfrm>
            <a:off x="4219377" y="5271874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="" xmlns:a16="http://schemas.microsoft.com/office/drawing/2014/main" id="{3C8F50AC-0E9C-4524-BF56-AFA704236F22}"/>
              </a:ext>
            </a:extLst>
          </p:cNvPr>
          <p:cNvSpPr/>
          <p:nvPr/>
        </p:nvSpPr>
        <p:spPr>
          <a:xfrm>
            <a:off x="4233890" y="5618090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="" xmlns:a16="http://schemas.microsoft.com/office/drawing/2014/main" id="{CADD1C0A-9487-4A21-9F12-333C5F4C849C}"/>
              </a:ext>
            </a:extLst>
          </p:cNvPr>
          <p:cNvSpPr/>
          <p:nvPr/>
        </p:nvSpPr>
        <p:spPr>
          <a:xfrm>
            <a:off x="4233890" y="5952444"/>
            <a:ext cx="1617086" cy="3385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A3449955-A81C-4DEF-A7CC-541451C4530E}"/>
              </a:ext>
            </a:extLst>
          </p:cNvPr>
          <p:cNvSpPr txBox="1"/>
          <p:nvPr/>
        </p:nvSpPr>
        <p:spPr>
          <a:xfrm>
            <a:off x="5889015" y="4506630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75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0394D22E-B65B-4730-9B57-3911F004D97F}"/>
              </a:ext>
            </a:extLst>
          </p:cNvPr>
          <p:cNvSpPr txBox="1"/>
          <p:nvPr/>
        </p:nvSpPr>
        <p:spPr>
          <a:xfrm>
            <a:off x="5894481" y="4831392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80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9D0B5FCC-F9E5-4ACF-8D22-68533ADDCE45}"/>
              </a:ext>
            </a:extLst>
          </p:cNvPr>
          <p:cNvSpPr txBox="1"/>
          <p:nvPr/>
        </p:nvSpPr>
        <p:spPr>
          <a:xfrm>
            <a:off x="5908336" y="5216090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82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A7B42E20-0F3B-45DD-9353-8E3717905BFA}"/>
              </a:ext>
            </a:extLst>
          </p:cNvPr>
          <p:cNvSpPr txBox="1"/>
          <p:nvPr/>
        </p:nvSpPr>
        <p:spPr>
          <a:xfrm>
            <a:off x="4689237" y="3661260"/>
            <a:ext cx="193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="" xmlns:a16="http://schemas.microsoft.com/office/drawing/2014/main" id="{A9A3DB7F-8BF0-44CF-AF82-EF35A54074FB}"/>
              </a:ext>
            </a:extLst>
          </p:cNvPr>
          <p:cNvCxnSpPr>
            <a:cxnSpLocks/>
          </p:cNvCxnSpPr>
          <p:nvPr/>
        </p:nvCxnSpPr>
        <p:spPr>
          <a:xfrm flipH="1">
            <a:off x="8838340" y="833245"/>
            <a:ext cx="0" cy="226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98D66B67-E43E-4BDA-BC73-DDCA0919F73B}"/>
              </a:ext>
            </a:extLst>
          </p:cNvPr>
          <p:cNvSpPr txBox="1"/>
          <p:nvPr/>
        </p:nvSpPr>
        <p:spPr>
          <a:xfrm>
            <a:off x="8160123" y="2107933"/>
            <a:ext cx="82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D392F"/>
                </a:solidFill>
                <a:latin typeface="Agency FB" panose="020B0503020202020204" pitchFamily="34" charset="0"/>
              </a:rPr>
              <a:t>84</a:t>
            </a:r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C67198F8-D0ED-4DBD-9225-199AA8D67C1F}"/>
              </a:ext>
            </a:extLst>
          </p:cNvPr>
          <p:cNvSpPr txBox="1"/>
          <p:nvPr/>
        </p:nvSpPr>
        <p:spPr>
          <a:xfrm>
            <a:off x="11390634" y="2112650"/>
            <a:ext cx="830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7DC4"/>
                </a:solidFill>
                <a:latin typeface="Agency FB" panose="020B0503020202020204" pitchFamily="34" charset="0"/>
              </a:rPr>
              <a:t>81</a:t>
            </a:r>
            <a:r>
              <a:rPr lang="fr-FR" sz="1400" b="1" dirty="0">
                <a:solidFill>
                  <a:srgbClr val="FF7DC4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FF7DC4"/>
              </a:solidFill>
              <a:latin typeface="Agency FB" panose="020B0503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="" xmlns:a16="http://schemas.microsoft.com/office/drawing/2014/main" id="{2919A07D-97B2-4DC0-81B1-20ED47022F15}"/>
              </a:ext>
            </a:extLst>
          </p:cNvPr>
          <p:cNvSpPr txBox="1"/>
          <p:nvPr/>
        </p:nvSpPr>
        <p:spPr>
          <a:xfrm>
            <a:off x="5918489" y="5940734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88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4DB2716C-07FE-44F2-8AF2-C364DCEAC549}"/>
              </a:ext>
            </a:extLst>
          </p:cNvPr>
          <p:cNvGrpSpPr/>
          <p:nvPr/>
        </p:nvGrpSpPr>
        <p:grpSpPr>
          <a:xfrm>
            <a:off x="2345732" y="1027608"/>
            <a:ext cx="2928005" cy="2388021"/>
            <a:chOff x="2088623" y="1199699"/>
            <a:chExt cx="3011964" cy="1956078"/>
          </a:xfrm>
        </p:grpSpPr>
        <p:grpSp>
          <p:nvGrpSpPr>
            <p:cNvPr id="57" name="Groupe 56">
              <a:extLst>
                <a:ext uri="{FF2B5EF4-FFF2-40B4-BE49-F238E27FC236}">
                  <a16:creationId xmlns="" xmlns:a16="http://schemas.microsoft.com/office/drawing/2014/main" id="{185300CE-938C-468D-A51B-BE19EBE573C7}"/>
                </a:ext>
              </a:extLst>
            </p:cNvPr>
            <p:cNvGrpSpPr/>
            <p:nvPr/>
          </p:nvGrpSpPr>
          <p:grpSpPr>
            <a:xfrm>
              <a:off x="2088623" y="1199699"/>
              <a:ext cx="3011964" cy="1956078"/>
              <a:chOff x="-1052822" y="728642"/>
              <a:chExt cx="5132793" cy="1511460"/>
            </a:xfrm>
          </p:grpSpPr>
          <p:pic>
            <p:nvPicPr>
              <p:cNvPr id="60" name="Picture 2" descr="Résultat de recherche d'images pour &quot;Région icône&quot;">
                <a:extLst>
                  <a:ext uri="{FF2B5EF4-FFF2-40B4-BE49-F238E27FC236}">
                    <a16:creationId xmlns="" xmlns:a16="http://schemas.microsoft.com/office/drawing/2014/main" id="{A9951061-0CF7-42B4-B649-0DD5E8E1B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7042"/>
              <a:stretch/>
            </p:blipFill>
            <p:spPr bwMode="auto">
              <a:xfrm>
                <a:off x="313337" y="728642"/>
                <a:ext cx="2964307" cy="1511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0536E469-C5C3-4E61-A442-4B205D3B7599}"/>
                  </a:ext>
                </a:extLst>
              </p:cNvPr>
              <p:cNvSpPr/>
              <p:nvPr/>
            </p:nvSpPr>
            <p:spPr>
              <a:xfrm>
                <a:off x="2621392" y="1176277"/>
                <a:ext cx="1436505" cy="19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Est : 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75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DCA0CE0-2A53-4680-BC31-5E092CF426C7}"/>
                  </a:ext>
                </a:extLst>
              </p:cNvPr>
              <p:cNvSpPr/>
              <p:nvPr/>
            </p:nvSpPr>
            <p:spPr>
              <a:xfrm>
                <a:off x="-1052822" y="1710212"/>
                <a:ext cx="2212083" cy="19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Ouest : 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83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1886D132-20F4-42DC-9E6F-1AFA0E39D92A}"/>
                  </a:ext>
                </a:extLst>
              </p:cNvPr>
              <p:cNvSpPr/>
              <p:nvPr/>
            </p:nvSpPr>
            <p:spPr>
              <a:xfrm>
                <a:off x="2174185" y="1696987"/>
                <a:ext cx="1905786" cy="19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Est : 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80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A670DB2D-AE57-45CD-866C-AC7AC24D51C9}"/>
                </a:ext>
              </a:extLst>
            </p:cNvPr>
            <p:cNvSpPr/>
            <p:nvPr/>
          </p:nvSpPr>
          <p:spPr>
            <a:xfrm>
              <a:off x="3243874" y="1252629"/>
              <a:ext cx="1088649" cy="252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Centre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82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A8FC93CB-D052-4684-A35F-0981F9CFE47F}"/>
                </a:ext>
              </a:extLst>
            </p:cNvPr>
            <p:cNvSpPr/>
            <p:nvPr/>
          </p:nvSpPr>
          <p:spPr>
            <a:xfrm>
              <a:off x="2234745" y="1782869"/>
              <a:ext cx="1022691" cy="252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Ouest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83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93E04B74-E2F3-4CF0-A84F-8241A61EA4B8}"/>
              </a:ext>
            </a:extLst>
          </p:cNvPr>
          <p:cNvSpPr txBox="1"/>
          <p:nvPr/>
        </p:nvSpPr>
        <p:spPr>
          <a:xfrm>
            <a:off x="9854316" y="2120445"/>
            <a:ext cx="93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AABE4"/>
                </a:solidFill>
                <a:latin typeface="Agency FB" panose="020B0503020202020204" pitchFamily="34" charset="0"/>
              </a:rPr>
              <a:t>79</a:t>
            </a:r>
            <a:r>
              <a:rPr lang="fr-FR" sz="14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934AFD01-8076-4C92-BBC6-5A907E9A5C26}"/>
              </a:ext>
            </a:extLst>
          </p:cNvPr>
          <p:cNvSpPr txBox="1"/>
          <p:nvPr/>
        </p:nvSpPr>
        <p:spPr>
          <a:xfrm>
            <a:off x="5908336" y="5584272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86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="" xmlns:a16="http://schemas.microsoft.com/office/drawing/2014/main" id="{EBF865A0-6D2E-4E80-8DDC-4C431DF45652}"/>
              </a:ext>
            </a:extLst>
          </p:cNvPr>
          <p:cNvGraphicFramePr/>
          <p:nvPr>
            <p:extLst/>
          </p:nvPr>
        </p:nvGraphicFramePr>
        <p:xfrm>
          <a:off x="6544756" y="4040032"/>
          <a:ext cx="5680848" cy="243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1" name="ZoneTexte 150">
            <a:extLst>
              <a:ext uri="{FF2B5EF4-FFF2-40B4-BE49-F238E27FC236}">
                <a16:creationId xmlns="" xmlns:a16="http://schemas.microsoft.com/office/drawing/2014/main" id="{64245CBF-817B-4C99-8668-224CDF05413D}"/>
              </a:ext>
            </a:extLst>
          </p:cNvPr>
          <p:cNvSpPr txBox="1"/>
          <p:nvPr/>
        </p:nvSpPr>
        <p:spPr>
          <a:xfrm>
            <a:off x="3294675" y="715488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B88D96AD-9428-4F81-9394-FFD7F38438B3}"/>
              </a:ext>
            </a:extLst>
          </p:cNvPr>
          <p:cNvSpPr txBox="1"/>
          <p:nvPr/>
        </p:nvSpPr>
        <p:spPr>
          <a:xfrm>
            <a:off x="0" y="4178931"/>
            <a:ext cx="399132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80%</a:t>
            </a:r>
            <a:r>
              <a:rPr lang="fr-FR" sz="1400" b="1" dirty="0">
                <a:solidFill>
                  <a:srgbClr val="C26269"/>
                </a:solidFill>
                <a:latin typeface="Trebuchet MS" panose="020B0603020202020204" pitchFamily="34" charset="0"/>
              </a:rPr>
              <a:t> </a:t>
            </a:r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 la population font confiance dans les médicaments fabriqués en Algérie. Ce taux de confiance est très important dans le milieu rural et pour la tranche d’âge des 50 ans et plus.</a:t>
            </a:r>
          </a:p>
          <a:p>
            <a:pPr algn="just"/>
            <a:endParaRPr lang="fr-FR" sz="900" b="1" u="sng" dirty="0">
              <a:solidFill>
                <a:srgbClr val="62A5E1"/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="" xmlns:a16="http://schemas.microsoft.com/office/drawing/2014/main" id="{00745429-3B6C-4187-9035-07FBFAB805DD}"/>
              </a:ext>
            </a:extLst>
          </p:cNvPr>
          <p:cNvSpPr/>
          <p:nvPr/>
        </p:nvSpPr>
        <p:spPr>
          <a:xfrm>
            <a:off x="10408508" y="4119430"/>
            <a:ext cx="963740" cy="1374541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="" xmlns:a16="http://schemas.microsoft.com/office/drawing/2014/main" id="{049EB073-533D-4380-B963-EB1FE730984B}"/>
              </a:ext>
            </a:extLst>
          </p:cNvPr>
          <p:cNvSpPr/>
          <p:nvPr/>
        </p:nvSpPr>
        <p:spPr>
          <a:xfrm>
            <a:off x="5656398" y="4844955"/>
            <a:ext cx="963740" cy="1595682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="" xmlns:a16="http://schemas.microsoft.com/office/drawing/2014/main" id="{78A2D62E-FDC1-490C-B392-DEF2108F2594}"/>
              </a:ext>
            </a:extLst>
          </p:cNvPr>
          <p:cNvSpPr/>
          <p:nvPr/>
        </p:nvSpPr>
        <p:spPr>
          <a:xfrm>
            <a:off x="8071298" y="1983544"/>
            <a:ext cx="767041" cy="828600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="" xmlns:a16="http://schemas.microsoft.com/office/drawing/2014/main" id="{5013FD15-4D12-49FC-8795-F70781B75D0F}"/>
              </a:ext>
            </a:extLst>
          </p:cNvPr>
          <p:cNvSpPr/>
          <p:nvPr/>
        </p:nvSpPr>
        <p:spPr>
          <a:xfrm>
            <a:off x="2926535" y="1579930"/>
            <a:ext cx="608727" cy="585548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="" xmlns:a16="http://schemas.microsoft.com/office/drawing/2014/main" id="{7A2F6EDB-858B-40C0-A038-4B753946B1F2}"/>
              </a:ext>
            </a:extLst>
          </p:cNvPr>
          <p:cNvSpPr/>
          <p:nvPr/>
        </p:nvSpPr>
        <p:spPr>
          <a:xfrm>
            <a:off x="1665027" y="1603747"/>
            <a:ext cx="605202" cy="1348070"/>
          </a:xfrm>
          <a:prstGeom prst="ellipse">
            <a:avLst/>
          </a:prstGeom>
          <a:noFill/>
          <a:ln w="28575"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C66D4DAA-40B1-492D-AF61-953EC2924A80}"/>
              </a:ext>
            </a:extLst>
          </p:cNvPr>
          <p:cNvSpPr/>
          <p:nvPr/>
        </p:nvSpPr>
        <p:spPr>
          <a:xfrm>
            <a:off x="3024252" y="2372233"/>
            <a:ext cx="608727" cy="585548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05558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52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cxnSp>
        <p:nvCxnSpPr>
          <p:cNvPr id="73" name="Connecteur droit avec flèche 72"/>
          <p:cNvCxnSpPr/>
          <p:nvPr/>
        </p:nvCxnSpPr>
        <p:spPr>
          <a:xfrm>
            <a:off x="1951631" y="1637732"/>
            <a:ext cx="736979" cy="0"/>
          </a:xfrm>
          <a:prstGeom prst="straightConnector1">
            <a:avLst/>
          </a:prstGeom>
          <a:ln w="57150"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33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281" y="52696"/>
            <a:ext cx="11853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RAISONS DE CONFIANCE ET DE NON CONFIANCE AUX MÉDICAMENTS FABRIQUÉS EN ALGÉRIE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100429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4358237" y="1287137"/>
            <a:ext cx="10198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 1732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1582984" y="1160791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Raisons de confiance 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/>
          </p:nvPr>
        </p:nvGraphicFramePr>
        <p:xfrm>
          <a:off x="-13857" y="1562653"/>
          <a:ext cx="5624948" cy="371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6095622"/>
            <a:ext cx="685280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Q43M-Pour quelles raisons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faites-vous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confiance aux médicaments fabriqués en Algérie ?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="" xmlns:a16="http://schemas.microsoft.com/office/drawing/2014/main" id="{56CC3E61-58B3-452D-9140-D0D1001AE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7197363"/>
              </p:ext>
            </p:extLst>
          </p:nvPr>
        </p:nvGraphicFramePr>
        <p:xfrm>
          <a:off x="48332" y="1866102"/>
          <a:ext cx="3297381" cy="2961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7381">
                  <a:extLst>
                    <a:ext uri="{9D8B030D-6E8A-4147-A177-3AD203B41FA5}">
                      <a16:colId xmlns="" xmlns:a16="http://schemas.microsoft.com/office/drawing/2014/main" val="3621437676"/>
                    </a:ext>
                  </a:extLst>
                </a:gridCol>
              </a:tblGrid>
              <a:tr h="43160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  <a:latin typeface="Trebuchet MS" panose="020B0603020202020204" pitchFamily="34" charset="0"/>
                        </a:rPr>
                        <a:t>Préférence nationale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2609572"/>
                  </a:ext>
                </a:extLst>
              </a:tr>
              <a:tr h="337264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  <a:latin typeface="Trebuchet MS" panose="020B0603020202020204" pitchFamily="34" charset="0"/>
                        </a:rPr>
                        <a:t>« Efficacité »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1865627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  <a:latin typeface="Trebuchet MS" panose="020B0603020202020204" pitchFamily="34" charset="0"/>
                        </a:rPr>
                        <a:t>Disponibilité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6461585"/>
                  </a:ext>
                </a:extLst>
              </a:tr>
              <a:tr h="396366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  <a:latin typeface="Trebuchet MS" panose="020B0603020202020204" pitchFamily="34" charset="0"/>
                        </a:rPr>
                        <a:t>Accessibilité (prix)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024693"/>
                  </a:ext>
                </a:extLst>
              </a:tr>
              <a:tr h="37765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  <a:latin typeface="Trebuchet MS" panose="020B0603020202020204" pitchFamily="34" charset="0"/>
                        </a:rPr>
                        <a:t>Fabriqué par des experts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4519347"/>
                  </a:ext>
                </a:extLst>
              </a:tr>
              <a:tr h="40875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  <a:latin typeface="Trebuchet MS" panose="020B0603020202020204" pitchFamily="34" charset="0"/>
                        </a:rPr>
                        <a:t>Bonne qualité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5609913"/>
                  </a:ext>
                </a:extLst>
              </a:tr>
              <a:tr h="31613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  <a:latin typeface="Trebuchet MS" panose="020B0603020202020204" pitchFamily="34" charset="0"/>
                        </a:rPr>
                        <a:t>Autres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5392581"/>
                  </a:ext>
                </a:extLst>
              </a:tr>
              <a:tr h="31613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  <a:latin typeface="Trebuchet MS" panose="020B0603020202020204" pitchFamily="34" charset="0"/>
                        </a:rPr>
                        <a:t>NSP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2427617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CE405F5E-B30F-429A-B6C4-1A736D76B096}"/>
              </a:ext>
            </a:extLst>
          </p:cNvPr>
          <p:cNvSpPr/>
          <p:nvPr/>
        </p:nvSpPr>
        <p:spPr>
          <a:xfrm rot="1209501">
            <a:off x="4485183" y="1744171"/>
            <a:ext cx="685329" cy="670426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>
            <a:extLst>
              <a:ext uri="{FF2B5EF4-FFF2-40B4-BE49-F238E27FC236}">
                <a16:creationId xmlns="" xmlns:a16="http://schemas.microsoft.com/office/drawing/2014/main" id="{6E20A066-F974-447D-9BDF-762B0C48D9E6}"/>
              </a:ext>
            </a:extLst>
          </p:cNvPr>
          <p:cNvSpPr txBox="1"/>
          <p:nvPr/>
        </p:nvSpPr>
        <p:spPr>
          <a:xfrm>
            <a:off x="21281" y="5283331"/>
            <a:ext cx="562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La préférence nationale et « l’efficacité » sont les raisons de confiance les plus citées.</a:t>
            </a:r>
          </a:p>
        </p:txBody>
      </p:sp>
      <p:graphicFrame>
        <p:nvGraphicFramePr>
          <p:cNvPr id="67" name="Tableau 66">
            <a:extLst>
              <a:ext uri="{FF2B5EF4-FFF2-40B4-BE49-F238E27FC236}">
                <a16:creationId xmlns="" xmlns:a16="http://schemas.microsoft.com/office/drawing/2014/main" id="{23228A23-6F31-4296-AC84-470E8EB6F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1200319"/>
              </p:ext>
            </p:extLst>
          </p:nvPr>
        </p:nvGraphicFramePr>
        <p:xfrm>
          <a:off x="6082473" y="1860404"/>
          <a:ext cx="2579912" cy="3101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9912">
                  <a:extLst>
                    <a:ext uri="{9D8B030D-6E8A-4147-A177-3AD203B41FA5}">
                      <a16:colId xmlns="" xmlns:a16="http://schemas.microsoft.com/office/drawing/2014/main" val="1360122650"/>
                    </a:ext>
                  </a:extLst>
                </a:gridCol>
              </a:tblGrid>
              <a:tr h="3537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  <a:latin typeface="Trebuchet MS" panose="020B0603020202020204" pitchFamily="34" charset="0"/>
                        </a:rPr>
                        <a:t>« L'inefficacité »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2554155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  <a:latin typeface="Trebuchet MS" panose="020B0603020202020204" pitchFamily="34" charset="0"/>
                        </a:rPr>
                        <a:t>Effets secondaires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1298913"/>
                  </a:ext>
                </a:extLst>
              </a:tr>
              <a:tr h="41113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  <a:latin typeface="Trebuchet MS" panose="020B0603020202020204" pitchFamily="34" charset="0"/>
                        </a:rPr>
                        <a:t>On me l'a déconseillé par un tiers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510921"/>
                  </a:ext>
                </a:extLst>
              </a:tr>
              <a:tr h="411131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  <a:latin typeface="Trebuchet MS" panose="020B0603020202020204" pitchFamily="34" charset="0"/>
                        </a:rPr>
                        <a:t>Ils ne sont pas des professionnels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3172178"/>
                  </a:ext>
                </a:extLst>
              </a:tr>
              <a:tr h="3537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rebuchet MS" panose="020B0603020202020204" pitchFamily="34" charset="0"/>
                        </a:rPr>
                        <a:t>Ils ne sont pas des experts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3515140"/>
                  </a:ext>
                </a:extLst>
              </a:tr>
              <a:tr h="36485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rebuchet MS" panose="020B0603020202020204" pitchFamily="34" charset="0"/>
                        </a:rPr>
                        <a:t>Problème de goût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2995873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  <a:latin typeface="Trebuchet MS" panose="020B0603020202020204" pitchFamily="34" charset="0"/>
                        </a:rPr>
                        <a:t>Mauvaise qualité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1484721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  <a:latin typeface="Trebuchet MS" panose="020B0603020202020204" pitchFamily="34" charset="0"/>
                        </a:rPr>
                        <a:t>Autres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8422975"/>
                  </a:ext>
                </a:extLst>
              </a:tr>
              <a:tr h="301712"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  <a:latin typeface="Trebuchet MS" panose="020B0603020202020204" pitchFamily="34" charset="0"/>
                        </a:rPr>
                        <a:t>NSP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8374681"/>
                  </a:ext>
                </a:extLst>
              </a:tr>
            </a:tbl>
          </a:graphicData>
        </a:graphic>
      </p:graphicFrame>
      <p:graphicFrame>
        <p:nvGraphicFramePr>
          <p:cNvPr id="75" name="Graphique 74">
            <a:extLst>
              <a:ext uri="{FF2B5EF4-FFF2-40B4-BE49-F238E27FC236}">
                <a16:creationId xmlns="" xmlns:a16="http://schemas.microsoft.com/office/drawing/2014/main" id="{34C5A3F8-5032-4FBA-865E-29282ED8E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23238648"/>
              </p:ext>
            </p:extLst>
          </p:nvPr>
        </p:nvGraphicFramePr>
        <p:xfrm>
          <a:off x="6469039" y="1576301"/>
          <a:ext cx="4842327" cy="370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Ellipse 76">
            <a:extLst>
              <a:ext uri="{FF2B5EF4-FFF2-40B4-BE49-F238E27FC236}">
                <a16:creationId xmlns="" xmlns:a16="http://schemas.microsoft.com/office/drawing/2014/main" id="{1095672E-BAB6-43EB-AD4F-5DC3633F13A5}"/>
              </a:ext>
            </a:extLst>
          </p:cNvPr>
          <p:cNvSpPr/>
          <p:nvPr/>
        </p:nvSpPr>
        <p:spPr>
          <a:xfrm rot="1209501">
            <a:off x="10334887" y="1655850"/>
            <a:ext cx="685329" cy="812689"/>
          </a:xfrm>
          <a:prstGeom prst="ellipse">
            <a:avLst/>
          </a:prstGeom>
          <a:noFill/>
          <a:ln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>
            <a:extLst>
              <a:ext uri="{FF2B5EF4-FFF2-40B4-BE49-F238E27FC236}">
                <a16:creationId xmlns="" xmlns:a16="http://schemas.microsoft.com/office/drawing/2014/main" id="{EA553A25-7AE8-4B7D-A07A-6127168177E8}"/>
              </a:ext>
            </a:extLst>
          </p:cNvPr>
          <p:cNvSpPr txBox="1"/>
          <p:nvPr/>
        </p:nvSpPr>
        <p:spPr>
          <a:xfrm>
            <a:off x="6478566" y="5292307"/>
            <a:ext cx="5404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« L’inefficacité » est la raison de non confiance la plus dominante</a:t>
            </a:r>
            <a:endParaRPr lang="fr-FR" sz="14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4A639CA-1E94-408F-95A1-2AE6646998CC}"/>
              </a:ext>
            </a:extLst>
          </p:cNvPr>
          <p:cNvSpPr/>
          <p:nvPr/>
        </p:nvSpPr>
        <p:spPr>
          <a:xfrm>
            <a:off x="10344985" y="1232031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 429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840556AE-2787-4778-9071-50EA8D232862}"/>
              </a:ext>
            </a:extLst>
          </p:cNvPr>
          <p:cNvSpPr txBox="1"/>
          <p:nvPr/>
        </p:nvSpPr>
        <p:spPr>
          <a:xfrm>
            <a:off x="7481728" y="1169626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Trebuchet MS" panose="020B0603020202020204" pitchFamily="34" charset="0"/>
              </a:rPr>
              <a:t>Raisons de non confiance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ABD78DA-9BA0-4287-91A7-1C3B10CED385}"/>
              </a:ext>
            </a:extLst>
          </p:cNvPr>
          <p:cNvSpPr txBox="1"/>
          <p:nvPr/>
        </p:nvSpPr>
        <p:spPr>
          <a:xfrm>
            <a:off x="123529" y="1004294"/>
            <a:ext cx="947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00B050"/>
                </a:solidFill>
                <a:latin typeface="Agency FB" panose="020B0503020202020204" pitchFamily="34" charset="0"/>
              </a:rPr>
              <a:t>80</a:t>
            </a:r>
            <a:r>
              <a:rPr lang="fr-FR" sz="2800" b="1" dirty="0">
                <a:solidFill>
                  <a:srgbClr val="00B050"/>
                </a:solidFill>
                <a:latin typeface="Agency FB" panose="020B0503020202020204" pitchFamily="34" charset="0"/>
              </a:rPr>
              <a:t>%</a:t>
            </a:r>
            <a:endParaRPr lang="fr-FR" sz="4400" b="1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D900810C-B3F4-4064-BF10-4EBCD1EF7045}"/>
              </a:ext>
            </a:extLst>
          </p:cNvPr>
          <p:cNvSpPr txBox="1"/>
          <p:nvPr/>
        </p:nvSpPr>
        <p:spPr>
          <a:xfrm>
            <a:off x="6053422" y="919833"/>
            <a:ext cx="947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Agency FB" panose="020B0503020202020204" pitchFamily="34" charset="0"/>
              </a:rPr>
              <a:t>20</a:t>
            </a:r>
            <a:r>
              <a:rPr lang="fr-FR" sz="2800" b="1" dirty="0">
                <a:solidFill>
                  <a:srgbClr val="C00000"/>
                </a:solidFill>
                <a:latin typeface="Agency FB" panose="020B0503020202020204" pitchFamily="34" charset="0"/>
              </a:rPr>
              <a:t>%</a:t>
            </a:r>
            <a:endParaRPr lang="fr-FR" sz="44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05558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53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8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80" y="74194"/>
            <a:ext cx="1228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NIVEAU DE CONFIANCE DANS LA PRESCRIPTION DES MÉDICAMENTS (</a:t>
            </a:r>
            <a:r>
              <a:rPr lang="fr-FR" sz="2800" dirty="0" smtClean="0"/>
              <a:t>1/2)</a:t>
            </a:r>
            <a:endParaRPr lang="fr-FR" sz="2800" dirty="0"/>
          </a:p>
        </p:txBody>
      </p:sp>
      <p:sp>
        <p:nvSpPr>
          <p:cNvPr id="65" name="object 42"/>
          <p:cNvSpPr/>
          <p:nvPr/>
        </p:nvSpPr>
        <p:spPr>
          <a:xfrm>
            <a:off x="118265" y="82418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2562477" y="932890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1622322" y="90345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97934457"/>
              </p:ext>
            </p:extLst>
          </p:nvPr>
        </p:nvGraphicFramePr>
        <p:xfrm>
          <a:off x="383449" y="1264024"/>
          <a:ext cx="5353186" cy="198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F80DE9A1-C52B-4D38-AB8B-32E2EB9D1475}"/>
              </a:ext>
            </a:extLst>
          </p:cNvPr>
          <p:cNvSpPr/>
          <p:nvPr/>
        </p:nvSpPr>
        <p:spPr>
          <a:xfrm>
            <a:off x="0" y="6118907"/>
            <a:ext cx="484363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Q40 -Pour la prescription de vos médicaments, vous faites…   ?</a:t>
            </a:r>
          </a:p>
        </p:txBody>
      </p:sp>
      <p:graphicFrame>
        <p:nvGraphicFramePr>
          <p:cNvPr id="27" name="Graphique 26">
            <a:extLst>
              <a:ext uri="{FF2B5EF4-FFF2-40B4-BE49-F238E27FC236}">
                <a16:creationId xmlns="" xmlns:a16="http://schemas.microsoft.com/office/drawing/2014/main" id="{A0D63C0B-EF99-4344-9B18-18803F966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31846261"/>
              </p:ext>
            </p:extLst>
          </p:nvPr>
        </p:nvGraphicFramePr>
        <p:xfrm>
          <a:off x="383447" y="2776833"/>
          <a:ext cx="5351778" cy="145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0F52EB09-99B3-4673-9691-CCB280CA8E3B}"/>
              </a:ext>
            </a:extLst>
          </p:cNvPr>
          <p:cNvSpPr txBox="1"/>
          <p:nvPr/>
        </p:nvSpPr>
        <p:spPr>
          <a:xfrm>
            <a:off x="619765" y="3370411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Trebuchet MS" panose="020B0603020202020204" pitchFamily="34" charset="0"/>
              </a:rPr>
              <a:t>Médecin privé</a:t>
            </a:r>
          </a:p>
        </p:txBody>
      </p:sp>
      <p:graphicFrame>
        <p:nvGraphicFramePr>
          <p:cNvPr id="29" name="Graphique 28">
            <a:extLst>
              <a:ext uri="{FF2B5EF4-FFF2-40B4-BE49-F238E27FC236}">
                <a16:creationId xmlns="" xmlns:a16="http://schemas.microsoft.com/office/drawing/2014/main" id="{A5E4D2C3-CFF5-46C4-B3BA-B000870089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54026439"/>
              </p:ext>
            </p:extLst>
          </p:nvPr>
        </p:nvGraphicFramePr>
        <p:xfrm>
          <a:off x="383448" y="3647438"/>
          <a:ext cx="5331866" cy="145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F503A09D-06CC-452F-9F95-C285B21DFA3A}"/>
              </a:ext>
            </a:extLst>
          </p:cNvPr>
          <p:cNvSpPr txBox="1"/>
          <p:nvPr/>
        </p:nvSpPr>
        <p:spPr>
          <a:xfrm>
            <a:off x="749045" y="4297016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Trebuchet MS" panose="020B0603020202020204" pitchFamily="34" charset="0"/>
              </a:rPr>
              <a:t>Pharmacien</a:t>
            </a:r>
          </a:p>
        </p:txBody>
      </p:sp>
      <p:graphicFrame>
        <p:nvGraphicFramePr>
          <p:cNvPr id="31" name="Graphique 30">
            <a:extLst>
              <a:ext uri="{FF2B5EF4-FFF2-40B4-BE49-F238E27FC236}">
                <a16:creationId xmlns="" xmlns:a16="http://schemas.microsoft.com/office/drawing/2014/main" id="{0AD3E145-61F4-4AA8-800B-0E78E551C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83408338"/>
              </p:ext>
            </p:extLst>
          </p:nvPr>
        </p:nvGraphicFramePr>
        <p:xfrm>
          <a:off x="383448" y="4743298"/>
          <a:ext cx="5331866" cy="134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1043FC08-3AFB-4591-A928-538BD71E8C92}"/>
              </a:ext>
            </a:extLst>
          </p:cNvPr>
          <p:cNvSpPr txBox="1"/>
          <p:nvPr/>
        </p:nvSpPr>
        <p:spPr>
          <a:xfrm>
            <a:off x="519948" y="5321801"/>
            <a:ext cx="1782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Trebuchet MS" panose="020B0603020202020204" pitchFamily="34" charset="0"/>
              </a:rPr>
              <a:t>L’automédication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298D472C-A058-4BFE-B0CC-FC385D209498}"/>
              </a:ext>
            </a:extLst>
          </p:cNvPr>
          <p:cNvCxnSpPr>
            <a:cxnSpLocks/>
          </p:cNvCxnSpPr>
          <p:nvPr/>
        </p:nvCxnSpPr>
        <p:spPr>
          <a:xfrm flipH="1">
            <a:off x="6079388" y="1053962"/>
            <a:ext cx="0" cy="5076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FDD2F497-E66B-4629-8DF5-E3A0B0A91AE8}"/>
              </a:ext>
            </a:extLst>
          </p:cNvPr>
          <p:cNvSpPr txBox="1"/>
          <p:nvPr/>
        </p:nvSpPr>
        <p:spPr>
          <a:xfrm>
            <a:off x="7643436" y="859189"/>
            <a:ext cx="1900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="" xmlns:a16="http://schemas.microsoft.com/office/drawing/2014/main" id="{27F0FDC3-D292-47E1-988D-00A25362E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62479891"/>
              </p:ext>
            </p:extLst>
          </p:nvPr>
        </p:nvGraphicFramePr>
        <p:xfrm>
          <a:off x="5901522" y="1360317"/>
          <a:ext cx="5354757" cy="160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aphique 20">
            <a:extLst>
              <a:ext uri="{FF2B5EF4-FFF2-40B4-BE49-F238E27FC236}">
                <a16:creationId xmlns="" xmlns:a16="http://schemas.microsoft.com/office/drawing/2014/main" id="{08667345-84D6-41E4-89F8-C08CD90FC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11858454"/>
              </p:ext>
            </p:extLst>
          </p:nvPr>
        </p:nvGraphicFramePr>
        <p:xfrm>
          <a:off x="5830347" y="3057674"/>
          <a:ext cx="5409648" cy="86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Graphique 21">
            <a:extLst>
              <a:ext uri="{FF2B5EF4-FFF2-40B4-BE49-F238E27FC236}">
                <a16:creationId xmlns="" xmlns:a16="http://schemas.microsoft.com/office/drawing/2014/main" id="{8B543A5D-C411-4392-B605-1E2D05356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13051350"/>
              </p:ext>
            </p:extLst>
          </p:nvPr>
        </p:nvGraphicFramePr>
        <p:xfrm>
          <a:off x="5847149" y="3945087"/>
          <a:ext cx="5409648" cy="106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="" xmlns:a16="http://schemas.microsoft.com/office/drawing/2014/main" id="{7D5495ED-62C3-40E9-9BDE-25EC66139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80709161"/>
              </p:ext>
            </p:extLst>
          </p:nvPr>
        </p:nvGraphicFramePr>
        <p:xfrm>
          <a:off x="5842197" y="4926268"/>
          <a:ext cx="5409648" cy="129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Graphique 23">
            <a:extLst>
              <a:ext uri="{FF2B5EF4-FFF2-40B4-BE49-F238E27FC236}">
                <a16:creationId xmlns="" xmlns:a16="http://schemas.microsoft.com/office/drawing/2014/main" id="{36DB0980-1258-4264-8E23-B03F85B5B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89551000"/>
              </p:ext>
            </p:extLst>
          </p:nvPr>
        </p:nvGraphicFramePr>
        <p:xfrm>
          <a:off x="19136" y="1232748"/>
          <a:ext cx="11622422" cy="66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1506D5AD-F270-489E-B9D6-73CF0ECDD3B6}"/>
              </a:ext>
            </a:extLst>
          </p:cNvPr>
          <p:cNvSpPr/>
          <p:nvPr/>
        </p:nvSpPr>
        <p:spPr>
          <a:xfrm>
            <a:off x="3153354" y="3039365"/>
            <a:ext cx="566541" cy="606064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05558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54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EFEBE1F-DC54-43AD-9C10-ACBA97EFBAA1}"/>
              </a:ext>
            </a:extLst>
          </p:cNvPr>
          <p:cNvSpPr txBox="1"/>
          <p:nvPr/>
        </p:nvSpPr>
        <p:spPr>
          <a:xfrm>
            <a:off x="482963" y="2196445"/>
            <a:ext cx="1819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Trebuchet MS" panose="020B0603020202020204" pitchFamily="34" charset="0"/>
              </a:rPr>
              <a:t>Médecin de structure publique</a:t>
            </a:r>
          </a:p>
        </p:txBody>
      </p:sp>
    </p:spTree>
    <p:extLst>
      <p:ext uri="{BB962C8B-B14F-4D97-AF65-F5344CB8AC3E}">
        <p14:creationId xmlns:p14="http://schemas.microsoft.com/office/powerpoint/2010/main" xmlns="" val="8551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-2724"/>
            <a:ext cx="12385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NIVEAU DE CONFIANCE DANS LA PRESCRIPTION DES MÉDICAMENTS </a:t>
            </a:r>
            <a:r>
              <a:rPr lang="fr-FR" sz="2800" dirty="0" smtClean="0"/>
              <a:t>(2/2)</a:t>
            </a:r>
            <a:endParaRPr lang="fr-FR" sz="2800" dirty="0"/>
          </a:p>
        </p:txBody>
      </p:sp>
      <p:sp>
        <p:nvSpPr>
          <p:cNvPr id="65" name="object 42"/>
          <p:cNvSpPr/>
          <p:nvPr/>
        </p:nvSpPr>
        <p:spPr>
          <a:xfrm>
            <a:off x="118265" y="69948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980E50E9-B2B9-409C-B5C7-32DD63313FC0}"/>
              </a:ext>
            </a:extLst>
          </p:cNvPr>
          <p:cNvCxnSpPr>
            <a:cxnSpLocks/>
          </p:cNvCxnSpPr>
          <p:nvPr/>
        </p:nvCxnSpPr>
        <p:spPr>
          <a:xfrm>
            <a:off x="6012869" y="805650"/>
            <a:ext cx="1" cy="5773888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CDD855AE-C5D5-44BE-B2C7-FAB404D5C3F2}"/>
              </a:ext>
            </a:extLst>
          </p:cNvPr>
          <p:cNvSpPr txBox="1"/>
          <p:nvPr/>
        </p:nvSpPr>
        <p:spPr>
          <a:xfrm>
            <a:off x="2046618" y="706473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Confiance par région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="" xmlns:a16="http://schemas.microsoft.com/office/drawing/2014/main" id="{8B432B2B-62F8-4424-9AE7-D48D8376C76F}"/>
              </a:ext>
            </a:extLst>
          </p:cNvPr>
          <p:cNvSpPr txBox="1"/>
          <p:nvPr/>
        </p:nvSpPr>
        <p:spPr>
          <a:xfrm>
            <a:off x="7440646" y="701053"/>
            <a:ext cx="376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Confiance par niveau d’instruction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="" xmlns:a16="http://schemas.microsoft.com/office/drawing/2014/main" id="{56E85820-C9C5-4E53-952A-9F1A01B3F685}"/>
              </a:ext>
            </a:extLst>
          </p:cNvPr>
          <p:cNvSpPr/>
          <p:nvPr/>
        </p:nvSpPr>
        <p:spPr>
          <a:xfrm rot="2278087">
            <a:off x="-150006" y="5559804"/>
            <a:ext cx="1868075" cy="1565755"/>
          </a:xfrm>
          <a:prstGeom prst="ellipse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C20B1FFC-F115-47A6-A224-6B01A467A6BF}"/>
              </a:ext>
            </a:extLst>
          </p:cNvPr>
          <p:cNvSpPr txBox="1"/>
          <p:nvPr/>
        </p:nvSpPr>
        <p:spPr>
          <a:xfrm>
            <a:off x="6049763" y="5620156"/>
            <a:ext cx="596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La population des niveaux secondaires et supérieurs font plus confiance à l’automédication.  Par contre, la confiance des niveaux non scolarisé, primaire et moyen est plus élevée vis-à-vis des médecins des structures publique et le pharmacien.</a:t>
            </a:r>
          </a:p>
        </p:txBody>
      </p:sp>
      <p:graphicFrame>
        <p:nvGraphicFramePr>
          <p:cNvPr id="27" name="Graphique 26">
            <a:extLst>
              <a:ext uri="{FF2B5EF4-FFF2-40B4-BE49-F238E27FC236}">
                <a16:creationId xmlns="" xmlns:a16="http://schemas.microsoft.com/office/drawing/2014/main" id="{D3690B05-A4A9-43DD-9D16-EEA5896A1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1850346"/>
              </p:ext>
            </p:extLst>
          </p:nvPr>
        </p:nvGraphicFramePr>
        <p:xfrm>
          <a:off x="48989" y="1107807"/>
          <a:ext cx="5926977" cy="438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8F47569D-5A79-4ACC-85EE-2534B500F498}"/>
              </a:ext>
            </a:extLst>
          </p:cNvPr>
          <p:cNvSpPr txBox="1"/>
          <p:nvPr/>
        </p:nvSpPr>
        <p:spPr>
          <a:xfrm>
            <a:off x="4021530" y="1082794"/>
            <a:ext cx="1954446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Taux de variance :99%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001ED65A-AE01-4EAC-9124-F7DD308EC148}"/>
              </a:ext>
            </a:extLst>
          </p:cNvPr>
          <p:cNvSpPr txBox="1"/>
          <p:nvPr/>
        </p:nvSpPr>
        <p:spPr>
          <a:xfrm>
            <a:off x="48990" y="5627598"/>
            <a:ext cx="596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Les habitants du Centre et de Sud-Ouest font plus confiance à l’automédication et aux médecins des structures publiques. Contrairement à l’Est et au Sud-Est qui font plus confiance au médecin privé. </a:t>
            </a:r>
            <a:endParaRPr lang="fr-FR" sz="1200" b="1" u="sng" dirty="0">
              <a:solidFill>
                <a:srgbClr val="62A5E1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="" xmlns:a16="http://schemas.microsoft.com/office/drawing/2014/main" id="{959EBDD2-4B8E-4F52-9D10-6D6C94AE25E3}"/>
              </a:ext>
            </a:extLst>
          </p:cNvPr>
          <p:cNvSpPr/>
          <p:nvPr/>
        </p:nvSpPr>
        <p:spPr>
          <a:xfrm rot="931162">
            <a:off x="4604087" y="2098673"/>
            <a:ext cx="1379374" cy="1926424"/>
          </a:xfrm>
          <a:prstGeom prst="ellipse">
            <a:avLst/>
          </a:prstGeom>
          <a:solidFill>
            <a:schemeClr val="accent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="" xmlns:a16="http://schemas.microsoft.com/office/drawing/2014/main" id="{31FE06D9-9A7E-4677-B4CA-7EB8C5DBCC95}"/>
              </a:ext>
            </a:extLst>
          </p:cNvPr>
          <p:cNvSpPr/>
          <p:nvPr/>
        </p:nvSpPr>
        <p:spPr>
          <a:xfrm rot="15514139">
            <a:off x="3178328" y="2300992"/>
            <a:ext cx="1981890" cy="704814"/>
          </a:xfrm>
          <a:prstGeom prst="ellipse">
            <a:avLst/>
          </a:prstGeom>
          <a:solidFill>
            <a:schemeClr val="accent5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="" xmlns:a16="http://schemas.microsoft.com/office/drawing/2014/main" id="{51855457-018C-4016-BB12-183E972CE651}"/>
              </a:ext>
            </a:extLst>
          </p:cNvPr>
          <p:cNvSpPr/>
          <p:nvPr/>
        </p:nvSpPr>
        <p:spPr>
          <a:xfrm rot="16876130">
            <a:off x="355928" y="1543738"/>
            <a:ext cx="3653144" cy="3368990"/>
          </a:xfrm>
          <a:prstGeom prst="ellipse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9" name="Graphique 38">
            <a:extLst>
              <a:ext uri="{FF2B5EF4-FFF2-40B4-BE49-F238E27FC236}">
                <a16:creationId xmlns="" xmlns:a16="http://schemas.microsoft.com/office/drawing/2014/main" id="{D4F41BA2-6B46-4A52-A3F4-C4FF98A87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1229631"/>
              </p:ext>
            </p:extLst>
          </p:nvPr>
        </p:nvGraphicFramePr>
        <p:xfrm>
          <a:off x="6049763" y="1043218"/>
          <a:ext cx="5963874" cy="444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Ellipse 39">
            <a:extLst>
              <a:ext uri="{FF2B5EF4-FFF2-40B4-BE49-F238E27FC236}">
                <a16:creationId xmlns="" xmlns:a16="http://schemas.microsoft.com/office/drawing/2014/main" id="{6509E985-1FA6-4EB3-95F9-4354DFFA9F0F}"/>
              </a:ext>
            </a:extLst>
          </p:cNvPr>
          <p:cNvSpPr/>
          <p:nvPr/>
        </p:nvSpPr>
        <p:spPr>
          <a:xfrm rot="15990007">
            <a:off x="8971794" y="2135698"/>
            <a:ext cx="3653144" cy="2296207"/>
          </a:xfrm>
          <a:prstGeom prst="ellipse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="" xmlns:a16="http://schemas.microsoft.com/office/drawing/2014/main" id="{18C9AD47-8BD1-4A9B-9094-42E92FC4799F}"/>
              </a:ext>
            </a:extLst>
          </p:cNvPr>
          <p:cNvSpPr/>
          <p:nvPr/>
        </p:nvSpPr>
        <p:spPr>
          <a:xfrm rot="21062229">
            <a:off x="6781260" y="1026763"/>
            <a:ext cx="2735609" cy="4184187"/>
          </a:xfrm>
          <a:prstGeom prst="ellipse">
            <a:avLst/>
          </a:prstGeom>
          <a:solidFill>
            <a:schemeClr val="accent2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6E7E3C7B-68D7-4D43-996F-2FF56543C1F7}"/>
              </a:ext>
            </a:extLst>
          </p:cNvPr>
          <p:cNvSpPr txBox="1"/>
          <p:nvPr/>
        </p:nvSpPr>
        <p:spPr>
          <a:xfrm>
            <a:off x="10082093" y="1080214"/>
            <a:ext cx="1954446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Taux de variance :99%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05558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55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0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NOTORIÉTÉ DE L’UNOP (Union Nationale des Opérateurs de la Pharmacie) 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6053887"/>
            <a:ext cx="7090969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Q41-Avez-vous entendu parler de l'UNOP (Union Nationale des Opérateurs de la Pharmacie) 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50CA3F7-FA2D-4B33-A034-DF1ED1B868F6}"/>
              </a:ext>
            </a:extLst>
          </p:cNvPr>
          <p:cNvSpPr/>
          <p:nvPr/>
        </p:nvSpPr>
        <p:spPr>
          <a:xfrm>
            <a:off x="1164045" y="799013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B4CFF115-1812-46A8-832D-E91ACCED6CCC}"/>
              </a:ext>
            </a:extLst>
          </p:cNvPr>
          <p:cNvCxnSpPr>
            <a:cxnSpLocks/>
          </p:cNvCxnSpPr>
          <p:nvPr/>
        </p:nvCxnSpPr>
        <p:spPr>
          <a:xfrm flipH="1">
            <a:off x="3989509" y="877067"/>
            <a:ext cx="0" cy="226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83130" y="72333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cxnSp>
        <p:nvCxnSpPr>
          <p:cNvPr id="150" name="Connecteur droit 149">
            <a:extLst>
              <a:ext uri="{FF2B5EF4-FFF2-40B4-BE49-F238E27FC236}">
                <a16:creationId xmlns="" xmlns:a16="http://schemas.microsoft.com/office/drawing/2014/main" id="{B3D70516-C8F4-4284-86B0-D8BFA93CB288}"/>
              </a:ext>
            </a:extLst>
          </p:cNvPr>
          <p:cNvCxnSpPr>
            <a:cxnSpLocks/>
          </p:cNvCxnSpPr>
          <p:nvPr/>
        </p:nvCxnSpPr>
        <p:spPr>
          <a:xfrm flipH="1">
            <a:off x="7891879" y="3293122"/>
            <a:ext cx="0" cy="230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ZoneTexte 152">
            <a:extLst>
              <a:ext uri="{FF2B5EF4-FFF2-40B4-BE49-F238E27FC236}">
                <a16:creationId xmlns="" xmlns:a16="http://schemas.microsoft.com/office/drawing/2014/main" id="{1CC52001-13A4-4CE3-81AB-E4F5FCF408C0}"/>
              </a:ext>
            </a:extLst>
          </p:cNvPr>
          <p:cNvSpPr txBox="1"/>
          <p:nvPr/>
        </p:nvSpPr>
        <p:spPr>
          <a:xfrm>
            <a:off x="7878435" y="3212219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52" name="Graphique 51">
            <a:extLst>
              <a:ext uri="{FF2B5EF4-FFF2-40B4-BE49-F238E27FC236}">
                <a16:creationId xmlns="" xmlns:a16="http://schemas.microsoft.com/office/drawing/2014/main" id="{43A81FD8-74B3-4EB1-A2AD-5A55BCBC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38826035"/>
              </p:ext>
            </p:extLst>
          </p:nvPr>
        </p:nvGraphicFramePr>
        <p:xfrm>
          <a:off x="34549" y="1132730"/>
          <a:ext cx="3863572" cy="323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DF08A3C5-7A27-48C0-B8D5-D33C00758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8094856" y="1668202"/>
            <a:ext cx="944823" cy="117020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F34DC42-72D4-41BA-AE50-EBC487B89D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6372234" y="1687786"/>
            <a:ext cx="968599" cy="1189125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C6D78168-8FC1-4E13-A890-AC29E0861AA5}"/>
              </a:ext>
            </a:extLst>
          </p:cNvPr>
          <p:cNvSpPr txBox="1"/>
          <p:nvPr/>
        </p:nvSpPr>
        <p:spPr>
          <a:xfrm>
            <a:off x="7327821" y="2186714"/>
            <a:ext cx="82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D392F"/>
                </a:solidFill>
                <a:latin typeface="Agency FB" panose="020B0503020202020204" pitchFamily="34" charset="0"/>
              </a:rPr>
              <a:t>12</a:t>
            </a:r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206AFC11-D268-4041-8943-68E909556696}"/>
              </a:ext>
            </a:extLst>
          </p:cNvPr>
          <p:cNvSpPr txBox="1"/>
          <p:nvPr/>
        </p:nvSpPr>
        <p:spPr>
          <a:xfrm>
            <a:off x="6160720" y="800804"/>
            <a:ext cx="356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85" name="Triangle isocèle 84">
            <a:extLst>
              <a:ext uri="{FF2B5EF4-FFF2-40B4-BE49-F238E27FC236}">
                <a16:creationId xmlns="" xmlns:a16="http://schemas.microsoft.com/office/drawing/2014/main" id="{CCF57C98-FB36-440A-AB8D-620114D3D823}"/>
              </a:ext>
            </a:extLst>
          </p:cNvPr>
          <p:cNvSpPr/>
          <p:nvPr/>
        </p:nvSpPr>
        <p:spPr>
          <a:xfrm>
            <a:off x="4632065" y="3848886"/>
            <a:ext cx="2980434" cy="1890679"/>
          </a:xfrm>
          <a:prstGeom prst="triangle">
            <a:avLst>
              <a:gd name="adj" fmla="val 50000"/>
            </a:avLst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="" xmlns:a16="http://schemas.microsoft.com/office/drawing/2014/main" id="{F9CB14FB-CCC7-49B7-8F71-A303665B7718}"/>
              </a:ext>
            </a:extLst>
          </p:cNvPr>
          <p:cNvSpPr/>
          <p:nvPr/>
        </p:nvSpPr>
        <p:spPr>
          <a:xfrm>
            <a:off x="4302519" y="3963912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="" xmlns:a16="http://schemas.microsoft.com/office/drawing/2014/main" id="{FFA6F732-BA5E-4DA5-93AD-D825B5BC44F4}"/>
              </a:ext>
            </a:extLst>
          </p:cNvPr>
          <p:cNvSpPr/>
          <p:nvPr/>
        </p:nvSpPr>
        <p:spPr>
          <a:xfrm>
            <a:off x="4302518" y="4320307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="" xmlns:a16="http://schemas.microsoft.com/office/drawing/2014/main" id="{54E46F10-9C36-4C18-BBAE-4578D042B89D}"/>
              </a:ext>
            </a:extLst>
          </p:cNvPr>
          <p:cNvSpPr/>
          <p:nvPr/>
        </p:nvSpPr>
        <p:spPr>
          <a:xfrm>
            <a:off x="4302518" y="4689976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="" xmlns:a16="http://schemas.microsoft.com/office/drawing/2014/main" id="{3C8F50AC-0E9C-4524-BF56-AFA704236F22}"/>
              </a:ext>
            </a:extLst>
          </p:cNvPr>
          <p:cNvSpPr/>
          <p:nvPr/>
        </p:nvSpPr>
        <p:spPr>
          <a:xfrm>
            <a:off x="4317031" y="5036192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="" xmlns:a16="http://schemas.microsoft.com/office/drawing/2014/main" id="{CADD1C0A-9487-4A21-9F12-333C5F4C849C}"/>
              </a:ext>
            </a:extLst>
          </p:cNvPr>
          <p:cNvSpPr/>
          <p:nvPr/>
        </p:nvSpPr>
        <p:spPr>
          <a:xfrm>
            <a:off x="4317031" y="5370546"/>
            <a:ext cx="1617086" cy="3385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A3449955-A81C-4DEF-A7CC-541451C4530E}"/>
              </a:ext>
            </a:extLst>
          </p:cNvPr>
          <p:cNvSpPr txBox="1"/>
          <p:nvPr/>
        </p:nvSpPr>
        <p:spPr>
          <a:xfrm>
            <a:off x="5972156" y="3924732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15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0394D22E-B65B-4730-9B57-3911F004D97F}"/>
              </a:ext>
            </a:extLst>
          </p:cNvPr>
          <p:cNvSpPr txBox="1"/>
          <p:nvPr/>
        </p:nvSpPr>
        <p:spPr>
          <a:xfrm>
            <a:off x="5977622" y="4249494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16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9D0B5FCC-F9E5-4ACF-8D22-68533ADDCE45}"/>
              </a:ext>
            </a:extLst>
          </p:cNvPr>
          <p:cNvSpPr txBox="1"/>
          <p:nvPr/>
        </p:nvSpPr>
        <p:spPr>
          <a:xfrm>
            <a:off x="5991477" y="4634192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10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A7B42E20-0F3B-45DD-9353-8E3717905BFA}"/>
              </a:ext>
            </a:extLst>
          </p:cNvPr>
          <p:cNvSpPr txBox="1"/>
          <p:nvPr/>
        </p:nvSpPr>
        <p:spPr>
          <a:xfrm>
            <a:off x="5727272" y="3230686"/>
            <a:ext cx="193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98D66B67-E43E-4BDA-BC73-DDCA0919F73B}"/>
              </a:ext>
            </a:extLst>
          </p:cNvPr>
          <p:cNvSpPr txBox="1"/>
          <p:nvPr/>
        </p:nvSpPr>
        <p:spPr>
          <a:xfrm>
            <a:off x="8991388" y="2191973"/>
            <a:ext cx="82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D392F"/>
                </a:solidFill>
                <a:latin typeface="Agency FB" panose="020B0503020202020204" pitchFamily="34" charset="0"/>
              </a:rPr>
              <a:t>14</a:t>
            </a:r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="" xmlns:a16="http://schemas.microsoft.com/office/drawing/2014/main" id="{2919A07D-97B2-4DC0-81B1-20ED47022F15}"/>
              </a:ext>
            </a:extLst>
          </p:cNvPr>
          <p:cNvSpPr txBox="1"/>
          <p:nvPr/>
        </p:nvSpPr>
        <p:spPr>
          <a:xfrm>
            <a:off x="6001630" y="5358836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8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934AFD01-8076-4C92-BBC6-5A907E9A5C26}"/>
              </a:ext>
            </a:extLst>
          </p:cNvPr>
          <p:cNvSpPr txBox="1"/>
          <p:nvPr/>
        </p:nvSpPr>
        <p:spPr>
          <a:xfrm>
            <a:off x="6005332" y="4946954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9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="" xmlns:a16="http://schemas.microsoft.com/office/drawing/2014/main" id="{EBF865A0-6D2E-4E80-8DDC-4C431DF45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57268531"/>
              </p:ext>
            </p:extLst>
          </p:nvPr>
        </p:nvGraphicFramePr>
        <p:xfrm>
          <a:off x="7528886" y="3804506"/>
          <a:ext cx="4669393" cy="223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5929BF8E-6879-4915-BF20-3FAA5DF43240}"/>
              </a:ext>
            </a:extLst>
          </p:cNvPr>
          <p:cNvSpPr txBox="1"/>
          <p:nvPr/>
        </p:nvSpPr>
        <p:spPr>
          <a:xfrm>
            <a:off x="0" y="4573921"/>
            <a:ext cx="3759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13%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des enquêtés déclarent avoir connaissance de l’UNOP.</a:t>
            </a:r>
            <a:endParaRPr lang="fr-FR" sz="1400" b="1" u="sng" dirty="0">
              <a:solidFill>
                <a:srgbClr val="62A5E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="" xmlns:a16="http://schemas.microsoft.com/office/drawing/2014/main" id="{25AABD7D-8BDF-4CB3-89B1-0CEF13FB6514}"/>
              </a:ext>
            </a:extLst>
          </p:cNvPr>
          <p:cNvSpPr/>
          <p:nvPr/>
        </p:nvSpPr>
        <p:spPr>
          <a:xfrm>
            <a:off x="10739387" y="4967493"/>
            <a:ext cx="636066" cy="1033993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="" xmlns:a16="http://schemas.microsoft.com/office/drawing/2014/main" id="{91730791-8E39-46AC-8654-28997ADAD936}"/>
              </a:ext>
            </a:extLst>
          </p:cNvPr>
          <p:cNvSpPr/>
          <p:nvPr/>
        </p:nvSpPr>
        <p:spPr>
          <a:xfrm>
            <a:off x="5875309" y="3849562"/>
            <a:ext cx="636066" cy="760220"/>
          </a:xfrm>
          <a:prstGeom prst="ellipse">
            <a:avLst/>
          </a:prstGeom>
          <a:noFill/>
          <a:ln w="28575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05558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56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002508" y="1378423"/>
            <a:ext cx="696036" cy="914400"/>
          </a:xfrm>
          <a:prstGeom prst="ellipse">
            <a:avLst/>
          </a:prstGeom>
          <a:noFill/>
          <a:ln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3684896" y="1719619"/>
            <a:ext cx="736979" cy="0"/>
          </a:xfrm>
          <a:prstGeom prst="straightConnector1">
            <a:avLst/>
          </a:prstGeom>
          <a:ln w="57150"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37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0" y="5829163"/>
            <a:ext cx="443752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Q45-Savez-vous que la moitié des médicaments consommés en Algérie sont fabriqués localement 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50CA3F7-FA2D-4B33-A034-DF1ED1B868F6}"/>
              </a:ext>
            </a:extLst>
          </p:cNvPr>
          <p:cNvSpPr/>
          <p:nvPr/>
        </p:nvSpPr>
        <p:spPr>
          <a:xfrm>
            <a:off x="-27317" y="3803689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B4CFF115-1812-46A8-832D-E91ACCED6CCC}"/>
              </a:ext>
            </a:extLst>
          </p:cNvPr>
          <p:cNvCxnSpPr>
            <a:cxnSpLocks/>
          </p:cNvCxnSpPr>
          <p:nvPr/>
        </p:nvCxnSpPr>
        <p:spPr>
          <a:xfrm flipH="1">
            <a:off x="2358290" y="760789"/>
            <a:ext cx="0" cy="226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83130" y="72333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cxnSp>
        <p:nvCxnSpPr>
          <p:cNvPr id="148" name="Connecteur droit 147">
            <a:extLst>
              <a:ext uri="{FF2B5EF4-FFF2-40B4-BE49-F238E27FC236}">
                <a16:creationId xmlns="" xmlns:a16="http://schemas.microsoft.com/office/drawing/2014/main" id="{C1532167-A392-4DE9-B89D-692715E5D636}"/>
              </a:ext>
            </a:extLst>
          </p:cNvPr>
          <p:cNvCxnSpPr>
            <a:cxnSpLocks/>
          </p:cNvCxnSpPr>
          <p:nvPr/>
        </p:nvCxnSpPr>
        <p:spPr>
          <a:xfrm flipH="1">
            <a:off x="5404945" y="774432"/>
            <a:ext cx="0" cy="226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="" xmlns:a16="http://schemas.microsoft.com/office/drawing/2014/main" id="{B3D70516-C8F4-4284-86B0-D8BFA93CB288}"/>
              </a:ext>
            </a:extLst>
          </p:cNvPr>
          <p:cNvCxnSpPr>
            <a:cxnSpLocks/>
          </p:cNvCxnSpPr>
          <p:nvPr/>
        </p:nvCxnSpPr>
        <p:spPr>
          <a:xfrm flipH="1">
            <a:off x="8032030" y="3561515"/>
            <a:ext cx="0" cy="230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ZoneTexte 152">
            <a:extLst>
              <a:ext uri="{FF2B5EF4-FFF2-40B4-BE49-F238E27FC236}">
                <a16:creationId xmlns="" xmlns:a16="http://schemas.microsoft.com/office/drawing/2014/main" id="{1CC52001-13A4-4CE3-81AB-E4F5FCF408C0}"/>
              </a:ext>
            </a:extLst>
          </p:cNvPr>
          <p:cNvSpPr txBox="1"/>
          <p:nvPr/>
        </p:nvSpPr>
        <p:spPr>
          <a:xfrm>
            <a:off x="8719610" y="3386399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52" name="Graphique 51">
            <a:extLst>
              <a:ext uri="{FF2B5EF4-FFF2-40B4-BE49-F238E27FC236}">
                <a16:creationId xmlns="" xmlns:a16="http://schemas.microsoft.com/office/drawing/2014/main" id="{43A81FD8-74B3-4EB1-A2AD-5A55BCBC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05947216"/>
              </p:ext>
            </p:extLst>
          </p:nvPr>
        </p:nvGraphicFramePr>
        <p:xfrm>
          <a:off x="20694" y="1021897"/>
          <a:ext cx="2265345" cy="261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E5BF9A45-C449-49DD-A2E8-D37964DC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0572715" y="1699220"/>
            <a:ext cx="932014" cy="92327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0E10F5C5-7AF2-4F13-B794-D4C57A92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9149499" y="1693011"/>
            <a:ext cx="876883" cy="881851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DF08A3C5-7A27-48C0-B8D5-D33C00758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7263591" y="1584162"/>
            <a:ext cx="944823" cy="117020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F34DC42-72D4-41BA-AE50-EBC487B89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5540969" y="1603746"/>
            <a:ext cx="968599" cy="1189125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C6D78168-8FC1-4E13-A890-AC29E0861AA5}"/>
              </a:ext>
            </a:extLst>
          </p:cNvPr>
          <p:cNvSpPr txBox="1"/>
          <p:nvPr/>
        </p:nvSpPr>
        <p:spPr>
          <a:xfrm>
            <a:off x="6496556" y="2102674"/>
            <a:ext cx="82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200" b="1" dirty="0">
                <a:solidFill>
                  <a:srgbClr val="BD392F"/>
                </a:solidFill>
                <a:latin typeface="Agency FB" panose="020B0503020202020204" pitchFamily="34" charset="0"/>
              </a:rPr>
              <a:t>61</a:t>
            </a:r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206AFC11-D268-4041-8943-68E909556696}"/>
              </a:ext>
            </a:extLst>
          </p:cNvPr>
          <p:cNvSpPr txBox="1"/>
          <p:nvPr/>
        </p:nvSpPr>
        <p:spPr>
          <a:xfrm>
            <a:off x="5588393" y="703263"/>
            <a:ext cx="356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466E2796-2358-4184-BBFF-7D632BB40E71}"/>
              </a:ext>
            </a:extLst>
          </p:cNvPr>
          <p:cNvSpPr txBox="1"/>
          <p:nvPr/>
        </p:nvSpPr>
        <p:spPr>
          <a:xfrm>
            <a:off x="9624594" y="720153"/>
            <a:ext cx="111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85" name="Triangle isocèle 84">
            <a:extLst>
              <a:ext uri="{FF2B5EF4-FFF2-40B4-BE49-F238E27FC236}">
                <a16:creationId xmlns="" xmlns:a16="http://schemas.microsoft.com/office/drawing/2014/main" id="{CCF57C98-FB36-440A-AB8D-620114D3D823}"/>
              </a:ext>
            </a:extLst>
          </p:cNvPr>
          <p:cNvSpPr/>
          <p:nvPr/>
        </p:nvSpPr>
        <p:spPr>
          <a:xfrm>
            <a:off x="4796172" y="4036968"/>
            <a:ext cx="3124449" cy="1860213"/>
          </a:xfrm>
          <a:prstGeom prst="triangle">
            <a:avLst>
              <a:gd name="adj" fmla="val 50000"/>
            </a:avLst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="" xmlns:a16="http://schemas.microsoft.com/office/drawing/2014/main" id="{F9CB14FB-CCC7-49B7-8F71-A303665B7718}"/>
              </a:ext>
            </a:extLst>
          </p:cNvPr>
          <p:cNvSpPr/>
          <p:nvPr/>
        </p:nvSpPr>
        <p:spPr>
          <a:xfrm>
            <a:off x="4466627" y="4151994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="" xmlns:a16="http://schemas.microsoft.com/office/drawing/2014/main" id="{FFA6F732-BA5E-4DA5-93AD-D825B5BC44F4}"/>
              </a:ext>
            </a:extLst>
          </p:cNvPr>
          <p:cNvSpPr/>
          <p:nvPr/>
        </p:nvSpPr>
        <p:spPr>
          <a:xfrm>
            <a:off x="4466626" y="4508389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="" xmlns:a16="http://schemas.microsoft.com/office/drawing/2014/main" id="{54E46F10-9C36-4C18-BBAE-4578D042B89D}"/>
              </a:ext>
            </a:extLst>
          </p:cNvPr>
          <p:cNvSpPr/>
          <p:nvPr/>
        </p:nvSpPr>
        <p:spPr>
          <a:xfrm>
            <a:off x="4466626" y="4878058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="" xmlns:a16="http://schemas.microsoft.com/office/drawing/2014/main" id="{3C8F50AC-0E9C-4524-BF56-AFA704236F22}"/>
              </a:ext>
            </a:extLst>
          </p:cNvPr>
          <p:cNvSpPr/>
          <p:nvPr/>
        </p:nvSpPr>
        <p:spPr>
          <a:xfrm>
            <a:off x="4481139" y="5224274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="" xmlns:a16="http://schemas.microsoft.com/office/drawing/2014/main" id="{CADD1C0A-9487-4A21-9F12-333C5F4C849C}"/>
              </a:ext>
            </a:extLst>
          </p:cNvPr>
          <p:cNvSpPr/>
          <p:nvPr/>
        </p:nvSpPr>
        <p:spPr>
          <a:xfrm>
            <a:off x="4481139" y="5558628"/>
            <a:ext cx="1617086" cy="3385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A3449955-A81C-4DEF-A7CC-541451C4530E}"/>
              </a:ext>
            </a:extLst>
          </p:cNvPr>
          <p:cNvSpPr txBox="1"/>
          <p:nvPr/>
        </p:nvSpPr>
        <p:spPr>
          <a:xfrm>
            <a:off x="6136264" y="4112814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50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0394D22E-B65B-4730-9B57-3911F004D97F}"/>
              </a:ext>
            </a:extLst>
          </p:cNvPr>
          <p:cNvSpPr txBox="1"/>
          <p:nvPr/>
        </p:nvSpPr>
        <p:spPr>
          <a:xfrm>
            <a:off x="6141730" y="4437576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61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9D0B5FCC-F9E5-4ACF-8D22-68533ADDCE45}"/>
              </a:ext>
            </a:extLst>
          </p:cNvPr>
          <p:cNvSpPr txBox="1"/>
          <p:nvPr/>
        </p:nvSpPr>
        <p:spPr>
          <a:xfrm>
            <a:off x="6141071" y="4822274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64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A7B42E20-0F3B-45DD-9353-8E3717905BFA}"/>
              </a:ext>
            </a:extLst>
          </p:cNvPr>
          <p:cNvSpPr txBox="1"/>
          <p:nvPr/>
        </p:nvSpPr>
        <p:spPr>
          <a:xfrm>
            <a:off x="5297258" y="3350606"/>
            <a:ext cx="193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="" xmlns:a16="http://schemas.microsoft.com/office/drawing/2014/main" id="{A9A3DB7F-8BF0-44CF-AF82-EF35A54074FB}"/>
              </a:ext>
            </a:extLst>
          </p:cNvPr>
          <p:cNvCxnSpPr>
            <a:cxnSpLocks/>
          </p:cNvCxnSpPr>
          <p:nvPr/>
        </p:nvCxnSpPr>
        <p:spPr>
          <a:xfrm flipH="1">
            <a:off x="8983480" y="775189"/>
            <a:ext cx="0" cy="226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98D66B67-E43E-4BDA-BC73-DDCA0919F73B}"/>
              </a:ext>
            </a:extLst>
          </p:cNvPr>
          <p:cNvSpPr txBox="1"/>
          <p:nvPr/>
        </p:nvSpPr>
        <p:spPr>
          <a:xfrm>
            <a:off x="8160123" y="2107933"/>
            <a:ext cx="82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200" b="1" dirty="0">
                <a:solidFill>
                  <a:srgbClr val="BD392F"/>
                </a:solidFill>
                <a:latin typeface="Agency FB" panose="020B0503020202020204" pitchFamily="34" charset="0"/>
              </a:rPr>
              <a:t>59</a:t>
            </a:r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C67198F8-D0ED-4DBD-9225-199AA8D67C1F}"/>
              </a:ext>
            </a:extLst>
          </p:cNvPr>
          <p:cNvSpPr txBox="1"/>
          <p:nvPr/>
        </p:nvSpPr>
        <p:spPr>
          <a:xfrm>
            <a:off x="11390634" y="2112650"/>
            <a:ext cx="830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200" b="1" dirty="0">
                <a:solidFill>
                  <a:srgbClr val="FF7DC4"/>
                </a:solidFill>
                <a:latin typeface="Agency FB" panose="020B0503020202020204" pitchFamily="34" charset="0"/>
              </a:rPr>
              <a:t>59</a:t>
            </a:r>
            <a:r>
              <a:rPr lang="fr-FR" sz="1400" b="1" dirty="0">
                <a:solidFill>
                  <a:srgbClr val="FF7DC4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FF7DC4"/>
              </a:solidFill>
              <a:latin typeface="Agency FB" panose="020B0503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="" xmlns:a16="http://schemas.microsoft.com/office/drawing/2014/main" id="{2919A07D-97B2-4DC0-81B1-20ED47022F15}"/>
              </a:ext>
            </a:extLst>
          </p:cNvPr>
          <p:cNvSpPr txBox="1"/>
          <p:nvPr/>
        </p:nvSpPr>
        <p:spPr>
          <a:xfrm>
            <a:off x="6151224" y="5546918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72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4DB2716C-07FE-44F2-8AF2-C364DCEAC549}"/>
              </a:ext>
            </a:extLst>
          </p:cNvPr>
          <p:cNvGrpSpPr/>
          <p:nvPr/>
        </p:nvGrpSpPr>
        <p:grpSpPr>
          <a:xfrm>
            <a:off x="2304167" y="1027608"/>
            <a:ext cx="2915181" cy="2388021"/>
            <a:chOff x="2088623" y="1199699"/>
            <a:chExt cx="2998772" cy="1956078"/>
          </a:xfrm>
        </p:grpSpPr>
        <p:grpSp>
          <p:nvGrpSpPr>
            <p:cNvPr id="57" name="Groupe 56">
              <a:extLst>
                <a:ext uri="{FF2B5EF4-FFF2-40B4-BE49-F238E27FC236}">
                  <a16:creationId xmlns="" xmlns:a16="http://schemas.microsoft.com/office/drawing/2014/main" id="{185300CE-938C-468D-A51B-BE19EBE573C7}"/>
                </a:ext>
              </a:extLst>
            </p:cNvPr>
            <p:cNvGrpSpPr/>
            <p:nvPr/>
          </p:nvGrpSpPr>
          <p:grpSpPr>
            <a:xfrm>
              <a:off x="2088623" y="1199699"/>
              <a:ext cx="2998772" cy="1956078"/>
              <a:chOff x="-1052822" y="728642"/>
              <a:chExt cx="5110313" cy="1511460"/>
            </a:xfrm>
          </p:grpSpPr>
          <p:pic>
            <p:nvPicPr>
              <p:cNvPr id="60" name="Picture 2" descr="Résultat de recherche d'images pour &quot;Région icône&quot;">
                <a:extLst>
                  <a:ext uri="{FF2B5EF4-FFF2-40B4-BE49-F238E27FC236}">
                    <a16:creationId xmlns="" xmlns:a16="http://schemas.microsoft.com/office/drawing/2014/main" id="{A9951061-0CF7-42B4-B649-0DD5E8E1B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7042"/>
              <a:stretch/>
            </p:blipFill>
            <p:spPr bwMode="auto">
              <a:xfrm>
                <a:off x="313337" y="728642"/>
                <a:ext cx="2964307" cy="1511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0536E469-C5C3-4E61-A442-4B205D3B7599}"/>
                  </a:ext>
                </a:extLst>
              </p:cNvPr>
              <p:cNvSpPr/>
              <p:nvPr/>
            </p:nvSpPr>
            <p:spPr>
              <a:xfrm>
                <a:off x="2621393" y="1176277"/>
                <a:ext cx="1414024" cy="19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Est : </a:t>
                </a:r>
                <a:r>
                  <a:rPr lang="ar-DZ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63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DCA0CE0-2A53-4680-BC31-5E092CF426C7}"/>
                  </a:ext>
                </a:extLst>
              </p:cNvPr>
              <p:cNvSpPr/>
              <p:nvPr/>
            </p:nvSpPr>
            <p:spPr>
              <a:xfrm>
                <a:off x="-1052822" y="1710212"/>
                <a:ext cx="2189602" cy="19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Ouest : </a:t>
                </a:r>
                <a:r>
                  <a:rPr lang="ar-DZ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49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1886D132-20F4-42DC-9E6F-1AFA0E39D92A}"/>
                  </a:ext>
                </a:extLst>
              </p:cNvPr>
              <p:cNvSpPr/>
              <p:nvPr/>
            </p:nvSpPr>
            <p:spPr>
              <a:xfrm>
                <a:off x="2174185" y="1696987"/>
                <a:ext cx="1883306" cy="19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Est : </a:t>
                </a:r>
                <a:r>
                  <a:rPr lang="ar-DZ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61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A670DB2D-AE57-45CD-866C-AC7AC24D51C9}"/>
                </a:ext>
              </a:extLst>
            </p:cNvPr>
            <p:cNvSpPr/>
            <p:nvPr/>
          </p:nvSpPr>
          <p:spPr>
            <a:xfrm>
              <a:off x="3243874" y="1252629"/>
              <a:ext cx="1075458" cy="252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Centre : </a:t>
              </a:r>
              <a:r>
                <a:rPr lang="ar-DZ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60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A8FC93CB-D052-4684-A35F-0981F9CFE47F}"/>
                </a:ext>
              </a:extLst>
            </p:cNvPr>
            <p:cNvSpPr/>
            <p:nvPr/>
          </p:nvSpPr>
          <p:spPr>
            <a:xfrm>
              <a:off x="2234745" y="1782869"/>
              <a:ext cx="1009499" cy="252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Ouest : </a:t>
              </a:r>
              <a:r>
                <a:rPr lang="ar-DZ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57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93E04B74-E2F3-4CF0-A84F-8241A61EA4B8}"/>
              </a:ext>
            </a:extLst>
          </p:cNvPr>
          <p:cNvSpPr txBox="1"/>
          <p:nvPr/>
        </p:nvSpPr>
        <p:spPr>
          <a:xfrm>
            <a:off x="9854316" y="2120445"/>
            <a:ext cx="93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200" b="1" dirty="0">
                <a:solidFill>
                  <a:srgbClr val="2AABE4"/>
                </a:solidFill>
                <a:latin typeface="Agency FB" panose="020B0503020202020204" pitchFamily="34" charset="0"/>
              </a:rPr>
              <a:t>62</a:t>
            </a:r>
            <a:r>
              <a:rPr lang="fr-FR" sz="14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934AFD01-8076-4C92-BBC6-5A907E9A5C26}"/>
              </a:ext>
            </a:extLst>
          </p:cNvPr>
          <p:cNvSpPr txBox="1"/>
          <p:nvPr/>
        </p:nvSpPr>
        <p:spPr>
          <a:xfrm>
            <a:off x="6141071" y="5190456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72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="" xmlns:a16="http://schemas.microsoft.com/office/drawing/2014/main" id="{EBF865A0-6D2E-4E80-8DDC-4C431DF45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52415211"/>
              </p:ext>
            </p:extLst>
          </p:nvPr>
        </p:nvGraphicFramePr>
        <p:xfrm>
          <a:off x="8089290" y="3778174"/>
          <a:ext cx="4131466" cy="243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1" name="ZoneTexte 150">
            <a:extLst>
              <a:ext uri="{FF2B5EF4-FFF2-40B4-BE49-F238E27FC236}">
                <a16:creationId xmlns="" xmlns:a16="http://schemas.microsoft.com/office/drawing/2014/main" id="{64245CBF-817B-4C99-8668-224CDF05413D}"/>
              </a:ext>
            </a:extLst>
          </p:cNvPr>
          <p:cNvSpPr txBox="1"/>
          <p:nvPr/>
        </p:nvSpPr>
        <p:spPr>
          <a:xfrm>
            <a:off x="3294675" y="715488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9EF44034-DC5E-44EC-99E3-D7A0251F1DDC}"/>
              </a:ext>
            </a:extLst>
          </p:cNvPr>
          <p:cNvSpPr txBox="1"/>
          <p:nvPr/>
        </p:nvSpPr>
        <p:spPr>
          <a:xfrm>
            <a:off x="21281" y="6655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INFORMATIONS SUR LES MÉDICAMENTS  FABRIQUÉS LOCALEMENT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="" xmlns:a16="http://schemas.microsoft.com/office/drawing/2014/main" id="{938E0B8D-802F-4313-8047-B9AEAD23D380}"/>
              </a:ext>
            </a:extLst>
          </p:cNvPr>
          <p:cNvSpPr txBox="1"/>
          <p:nvPr/>
        </p:nvSpPr>
        <p:spPr>
          <a:xfrm>
            <a:off x="0" y="4356547"/>
            <a:ext cx="4194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60%</a:t>
            </a:r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,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des répondants ont déclaré que la moitié des médicaments consommés en Algérie sont fabriqués localement.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586147" y="6028293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57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2197290" y="1746915"/>
            <a:ext cx="736979" cy="0"/>
          </a:xfrm>
          <a:prstGeom prst="straightConnector1">
            <a:avLst/>
          </a:prstGeom>
          <a:ln w="57150"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91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281" y="9426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INFORMATIONS SUR LES MÉDICAMENTS DE FABRICATION LOCALE EXPORTÉS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2879678" y="6262238"/>
            <a:ext cx="384585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Q46-Savez-vous que les médicaments fabriqués en Algérie sont aussi exportés à l'étranger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712022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50CA3F7-FA2D-4B33-A034-DF1ED1B868F6}"/>
              </a:ext>
            </a:extLst>
          </p:cNvPr>
          <p:cNvSpPr/>
          <p:nvPr/>
        </p:nvSpPr>
        <p:spPr>
          <a:xfrm>
            <a:off x="-53534" y="4260662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-53534" y="914049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cxnSp>
        <p:nvCxnSpPr>
          <p:cNvPr id="148" name="Connecteur droit 147">
            <a:extLst>
              <a:ext uri="{FF2B5EF4-FFF2-40B4-BE49-F238E27FC236}">
                <a16:creationId xmlns="" xmlns:a16="http://schemas.microsoft.com/office/drawing/2014/main" id="{C1532167-A392-4DE9-B89D-692715E5D636}"/>
              </a:ext>
            </a:extLst>
          </p:cNvPr>
          <p:cNvCxnSpPr>
            <a:cxnSpLocks/>
          </p:cNvCxnSpPr>
          <p:nvPr/>
        </p:nvCxnSpPr>
        <p:spPr>
          <a:xfrm flipH="1">
            <a:off x="5404945" y="1079230"/>
            <a:ext cx="0" cy="226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="" xmlns:a16="http://schemas.microsoft.com/office/drawing/2014/main" id="{B3D70516-C8F4-4284-86B0-D8BFA93CB288}"/>
              </a:ext>
            </a:extLst>
          </p:cNvPr>
          <p:cNvCxnSpPr>
            <a:cxnSpLocks/>
          </p:cNvCxnSpPr>
          <p:nvPr/>
        </p:nvCxnSpPr>
        <p:spPr>
          <a:xfrm flipH="1">
            <a:off x="7495000" y="3933933"/>
            <a:ext cx="0" cy="230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ZoneTexte 152">
            <a:extLst>
              <a:ext uri="{FF2B5EF4-FFF2-40B4-BE49-F238E27FC236}">
                <a16:creationId xmlns="" xmlns:a16="http://schemas.microsoft.com/office/drawing/2014/main" id="{1CC52001-13A4-4CE3-81AB-E4F5FCF408C0}"/>
              </a:ext>
            </a:extLst>
          </p:cNvPr>
          <p:cNvSpPr txBox="1"/>
          <p:nvPr/>
        </p:nvSpPr>
        <p:spPr>
          <a:xfrm>
            <a:off x="8037432" y="3792795"/>
            <a:ext cx="2515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52" name="Graphique 51">
            <a:extLst>
              <a:ext uri="{FF2B5EF4-FFF2-40B4-BE49-F238E27FC236}">
                <a16:creationId xmlns="" xmlns:a16="http://schemas.microsoft.com/office/drawing/2014/main" id="{43A81FD8-74B3-4EB1-A2AD-5A55BCBC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55948523"/>
              </p:ext>
            </p:extLst>
          </p:nvPr>
        </p:nvGraphicFramePr>
        <p:xfrm>
          <a:off x="6839" y="1242250"/>
          <a:ext cx="2265345" cy="295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E5BF9A45-C449-49DD-A2E8-D37964DC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0572715" y="1974990"/>
            <a:ext cx="932014" cy="92327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0E10F5C5-7AF2-4F13-B794-D4C57A92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9149499" y="1968781"/>
            <a:ext cx="876883" cy="881851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DF08A3C5-7A27-48C0-B8D5-D33C00758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7263591" y="1859932"/>
            <a:ext cx="944823" cy="117020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F34DC42-72D4-41BA-AE50-EBC487B89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5540969" y="1879516"/>
            <a:ext cx="968599" cy="1189125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C6D78168-8FC1-4E13-A890-AC29E0861AA5}"/>
              </a:ext>
            </a:extLst>
          </p:cNvPr>
          <p:cNvSpPr txBox="1"/>
          <p:nvPr/>
        </p:nvSpPr>
        <p:spPr>
          <a:xfrm>
            <a:off x="6496556" y="2378444"/>
            <a:ext cx="82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D392F"/>
                </a:solidFill>
                <a:latin typeface="Agency FB" panose="020B0503020202020204" pitchFamily="34" charset="0"/>
              </a:rPr>
              <a:t>42</a:t>
            </a:r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206AFC11-D268-4041-8943-68E909556696}"/>
              </a:ext>
            </a:extLst>
          </p:cNvPr>
          <p:cNvSpPr txBox="1"/>
          <p:nvPr/>
        </p:nvSpPr>
        <p:spPr>
          <a:xfrm>
            <a:off x="5588393" y="979033"/>
            <a:ext cx="356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466E2796-2358-4184-BBFF-7D632BB40E71}"/>
              </a:ext>
            </a:extLst>
          </p:cNvPr>
          <p:cNvSpPr txBox="1"/>
          <p:nvPr/>
        </p:nvSpPr>
        <p:spPr>
          <a:xfrm>
            <a:off x="9804709" y="995923"/>
            <a:ext cx="111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85" name="Triangle isocèle 84">
            <a:extLst>
              <a:ext uri="{FF2B5EF4-FFF2-40B4-BE49-F238E27FC236}">
                <a16:creationId xmlns="" xmlns:a16="http://schemas.microsoft.com/office/drawing/2014/main" id="{CCF57C98-FB36-440A-AB8D-620114D3D823}"/>
              </a:ext>
            </a:extLst>
          </p:cNvPr>
          <p:cNvSpPr/>
          <p:nvPr/>
        </p:nvSpPr>
        <p:spPr>
          <a:xfrm>
            <a:off x="4238169" y="4125982"/>
            <a:ext cx="3124449" cy="1860213"/>
          </a:xfrm>
          <a:prstGeom prst="triangle">
            <a:avLst>
              <a:gd name="adj" fmla="val 50000"/>
            </a:avLst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="" xmlns:a16="http://schemas.microsoft.com/office/drawing/2014/main" id="{F9CB14FB-CCC7-49B7-8F71-A303665B7718}"/>
              </a:ext>
            </a:extLst>
          </p:cNvPr>
          <p:cNvSpPr/>
          <p:nvPr/>
        </p:nvSpPr>
        <p:spPr>
          <a:xfrm>
            <a:off x="3908624" y="4241008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="" xmlns:a16="http://schemas.microsoft.com/office/drawing/2014/main" id="{FFA6F732-BA5E-4DA5-93AD-D825B5BC44F4}"/>
              </a:ext>
            </a:extLst>
          </p:cNvPr>
          <p:cNvSpPr/>
          <p:nvPr/>
        </p:nvSpPr>
        <p:spPr>
          <a:xfrm>
            <a:off x="3908623" y="4597403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="" xmlns:a16="http://schemas.microsoft.com/office/drawing/2014/main" id="{54E46F10-9C36-4C18-BBAE-4578D042B89D}"/>
              </a:ext>
            </a:extLst>
          </p:cNvPr>
          <p:cNvSpPr/>
          <p:nvPr/>
        </p:nvSpPr>
        <p:spPr>
          <a:xfrm>
            <a:off x="3908623" y="4967072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="" xmlns:a16="http://schemas.microsoft.com/office/drawing/2014/main" id="{3C8F50AC-0E9C-4524-BF56-AFA704236F22}"/>
              </a:ext>
            </a:extLst>
          </p:cNvPr>
          <p:cNvSpPr/>
          <p:nvPr/>
        </p:nvSpPr>
        <p:spPr>
          <a:xfrm>
            <a:off x="3923136" y="5313288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="" xmlns:a16="http://schemas.microsoft.com/office/drawing/2014/main" id="{CADD1C0A-9487-4A21-9F12-333C5F4C849C}"/>
              </a:ext>
            </a:extLst>
          </p:cNvPr>
          <p:cNvSpPr/>
          <p:nvPr/>
        </p:nvSpPr>
        <p:spPr>
          <a:xfrm>
            <a:off x="3923136" y="5647642"/>
            <a:ext cx="1617086" cy="3385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A3449955-A81C-4DEF-A7CC-541451C4530E}"/>
              </a:ext>
            </a:extLst>
          </p:cNvPr>
          <p:cNvSpPr txBox="1"/>
          <p:nvPr/>
        </p:nvSpPr>
        <p:spPr>
          <a:xfrm>
            <a:off x="5578261" y="4201828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31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0394D22E-B65B-4730-9B57-3911F004D97F}"/>
              </a:ext>
            </a:extLst>
          </p:cNvPr>
          <p:cNvSpPr txBox="1"/>
          <p:nvPr/>
        </p:nvSpPr>
        <p:spPr>
          <a:xfrm>
            <a:off x="5583727" y="4526590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45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9D0B5FCC-F9E5-4ACF-8D22-68533ADDCE45}"/>
              </a:ext>
            </a:extLst>
          </p:cNvPr>
          <p:cNvSpPr txBox="1"/>
          <p:nvPr/>
        </p:nvSpPr>
        <p:spPr>
          <a:xfrm>
            <a:off x="5583068" y="4911288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49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A7B42E20-0F3B-45DD-9353-8E3717905BFA}"/>
              </a:ext>
            </a:extLst>
          </p:cNvPr>
          <p:cNvSpPr txBox="1"/>
          <p:nvPr/>
        </p:nvSpPr>
        <p:spPr>
          <a:xfrm>
            <a:off x="4739255" y="3715390"/>
            <a:ext cx="193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="" xmlns:a16="http://schemas.microsoft.com/office/drawing/2014/main" id="{A9A3DB7F-8BF0-44CF-AF82-EF35A54074FB}"/>
              </a:ext>
            </a:extLst>
          </p:cNvPr>
          <p:cNvCxnSpPr>
            <a:cxnSpLocks/>
          </p:cNvCxnSpPr>
          <p:nvPr/>
        </p:nvCxnSpPr>
        <p:spPr>
          <a:xfrm flipH="1">
            <a:off x="8838340" y="1109015"/>
            <a:ext cx="0" cy="2268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C67198F8-D0ED-4DBD-9225-199AA8D67C1F}"/>
              </a:ext>
            </a:extLst>
          </p:cNvPr>
          <p:cNvSpPr txBox="1"/>
          <p:nvPr/>
        </p:nvSpPr>
        <p:spPr>
          <a:xfrm>
            <a:off x="11390634" y="2388420"/>
            <a:ext cx="830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7DC4"/>
                </a:solidFill>
                <a:latin typeface="Agency FB" panose="020B0503020202020204" pitchFamily="34" charset="0"/>
              </a:rPr>
              <a:t>40</a:t>
            </a:r>
            <a:r>
              <a:rPr lang="fr-FR" sz="1400" b="1" dirty="0">
                <a:solidFill>
                  <a:srgbClr val="FF7DC4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FF7DC4"/>
              </a:solidFill>
              <a:latin typeface="Agency FB" panose="020B0503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="" xmlns:a16="http://schemas.microsoft.com/office/drawing/2014/main" id="{2919A07D-97B2-4DC0-81B1-20ED47022F15}"/>
              </a:ext>
            </a:extLst>
          </p:cNvPr>
          <p:cNvSpPr txBox="1"/>
          <p:nvPr/>
        </p:nvSpPr>
        <p:spPr>
          <a:xfrm>
            <a:off x="5593221" y="5635932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48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4DB2716C-07FE-44F2-8AF2-C364DCEAC549}"/>
              </a:ext>
            </a:extLst>
          </p:cNvPr>
          <p:cNvGrpSpPr/>
          <p:nvPr/>
        </p:nvGrpSpPr>
        <p:grpSpPr>
          <a:xfrm>
            <a:off x="2304167" y="1303378"/>
            <a:ext cx="2928005" cy="2388021"/>
            <a:chOff x="2088623" y="1199699"/>
            <a:chExt cx="3011964" cy="1956078"/>
          </a:xfrm>
        </p:grpSpPr>
        <p:grpSp>
          <p:nvGrpSpPr>
            <p:cNvPr id="57" name="Groupe 56">
              <a:extLst>
                <a:ext uri="{FF2B5EF4-FFF2-40B4-BE49-F238E27FC236}">
                  <a16:creationId xmlns="" xmlns:a16="http://schemas.microsoft.com/office/drawing/2014/main" id="{185300CE-938C-468D-A51B-BE19EBE573C7}"/>
                </a:ext>
              </a:extLst>
            </p:cNvPr>
            <p:cNvGrpSpPr/>
            <p:nvPr/>
          </p:nvGrpSpPr>
          <p:grpSpPr>
            <a:xfrm>
              <a:off x="2088623" y="1199699"/>
              <a:ext cx="3011964" cy="1956078"/>
              <a:chOff x="-1052822" y="728642"/>
              <a:chExt cx="5132794" cy="1511460"/>
            </a:xfrm>
          </p:grpSpPr>
          <p:pic>
            <p:nvPicPr>
              <p:cNvPr id="60" name="Picture 2" descr="Résultat de recherche d'images pour &quot;Région icône&quot;">
                <a:extLst>
                  <a:ext uri="{FF2B5EF4-FFF2-40B4-BE49-F238E27FC236}">
                    <a16:creationId xmlns="" xmlns:a16="http://schemas.microsoft.com/office/drawing/2014/main" id="{A9951061-0CF7-42B4-B649-0DD5E8E1B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7042"/>
              <a:stretch/>
            </p:blipFill>
            <p:spPr bwMode="auto">
              <a:xfrm>
                <a:off x="313337" y="728642"/>
                <a:ext cx="2964307" cy="1511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0536E469-C5C3-4E61-A442-4B205D3B7599}"/>
                  </a:ext>
                </a:extLst>
              </p:cNvPr>
              <p:cNvSpPr/>
              <p:nvPr/>
            </p:nvSpPr>
            <p:spPr>
              <a:xfrm>
                <a:off x="2621393" y="1176277"/>
                <a:ext cx="1436505" cy="19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Est : 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43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DCA0CE0-2A53-4680-BC31-5E092CF426C7}"/>
                  </a:ext>
                </a:extLst>
              </p:cNvPr>
              <p:cNvSpPr/>
              <p:nvPr/>
            </p:nvSpPr>
            <p:spPr>
              <a:xfrm>
                <a:off x="-1052822" y="1710212"/>
                <a:ext cx="2212083" cy="19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Ouest : 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48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1886D132-20F4-42DC-9E6F-1AFA0E39D92A}"/>
                  </a:ext>
                </a:extLst>
              </p:cNvPr>
              <p:cNvSpPr/>
              <p:nvPr/>
            </p:nvSpPr>
            <p:spPr>
              <a:xfrm>
                <a:off x="2174185" y="1696987"/>
                <a:ext cx="1905787" cy="19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Est : </a:t>
                </a:r>
                <a:r>
                  <a:rPr lang="fr-FR" sz="14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36</a:t>
                </a:r>
                <a:r>
                  <a:rPr lang="fr-FR" sz="12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05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A670DB2D-AE57-45CD-866C-AC7AC24D51C9}"/>
                </a:ext>
              </a:extLst>
            </p:cNvPr>
            <p:cNvSpPr/>
            <p:nvPr/>
          </p:nvSpPr>
          <p:spPr>
            <a:xfrm>
              <a:off x="3243874" y="1252629"/>
              <a:ext cx="1088649" cy="252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Centre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41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A8FC93CB-D052-4684-A35F-0981F9CFE47F}"/>
                </a:ext>
              </a:extLst>
            </p:cNvPr>
            <p:cNvSpPr/>
            <p:nvPr/>
          </p:nvSpPr>
          <p:spPr>
            <a:xfrm>
              <a:off x="2234745" y="1782869"/>
              <a:ext cx="1022691" cy="252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Ouest : </a:t>
              </a:r>
              <a:r>
                <a:rPr lang="fr-FR" sz="14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41</a:t>
              </a:r>
              <a:r>
                <a:rPr lang="fr-FR" sz="12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05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93E04B74-E2F3-4CF0-A84F-8241A61EA4B8}"/>
              </a:ext>
            </a:extLst>
          </p:cNvPr>
          <p:cNvSpPr txBox="1"/>
          <p:nvPr/>
        </p:nvSpPr>
        <p:spPr>
          <a:xfrm>
            <a:off x="9854316" y="2396215"/>
            <a:ext cx="93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AABE4"/>
                </a:solidFill>
                <a:latin typeface="Agency FB" panose="020B0503020202020204" pitchFamily="34" charset="0"/>
              </a:rPr>
              <a:t>44</a:t>
            </a:r>
            <a:r>
              <a:rPr lang="fr-FR" sz="14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934AFD01-8076-4C92-BBC6-5A907E9A5C26}"/>
              </a:ext>
            </a:extLst>
          </p:cNvPr>
          <p:cNvSpPr txBox="1"/>
          <p:nvPr/>
        </p:nvSpPr>
        <p:spPr>
          <a:xfrm>
            <a:off x="5583068" y="5279470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50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="" xmlns:a16="http://schemas.microsoft.com/office/drawing/2014/main" id="{EBF865A0-6D2E-4E80-8DDC-4C431DF45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49658063"/>
              </p:ext>
            </p:extLst>
          </p:nvPr>
        </p:nvGraphicFramePr>
        <p:xfrm>
          <a:off x="7567570" y="4136356"/>
          <a:ext cx="4623056" cy="243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1" name="ZoneTexte 150">
            <a:extLst>
              <a:ext uri="{FF2B5EF4-FFF2-40B4-BE49-F238E27FC236}">
                <a16:creationId xmlns="" xmlns:a16="http://schemas.microsoft.com/office/drawing/2014/main" id="{64245CBF-817B-4C99-8668-224CDF05413D}"/>
              </a:ext>
            </a:extLst>
          </p:cNvPr>
          <p:cNvSpPr txBox="1"/>
          <p:nvPr/>
        </p:nvSpPr>
        <p:spPr>
          <a:xfrm>
            <a:off x="3294675" y="991258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33366899-3ECF-463A-AD35-D56EA24F1266}"/>
              </a:ext>
            </a:extLst>
          </p:cNvPr>
          <p:cNvSpPr txBox="1"/>
          <p:nvPr/>
        </p:nvSpPr>
        <p:spPr>
          <a:xfrm>
            <a:off x="118264" y="4648930"/>
            <a:ext cx="36579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Près de 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60%</a:t>
            </a:r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, </a:t>
            </a:r>
            <a:r>
              <a:rPr lang="fr-FR" sz="14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des questionnés ne savent pas que les médicaments fabriqués localement sont aussi exportés à l’étranger.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FC78ACAF-EEDC-477E-8E20-FB1F3C794F4A}"/>
              </a:ext>
            </a:extLst>
          </p:cNvPr>
          <p:cNvSpPr txBox="1"/>
          <p:nvPr/>
        </p:nvSpPr>
        <p:spPr>
          <a:xfrm>
            <a:off x="8214277" y="2378444"/>
            <a:ext cx="82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D392F"/>
                </a:solidFill>
                <a:latin typeface="Agency FB" panose="020B0503020202020204" pitchFamily="34" charset="0"/>
              </a:rPr>
              <a:t>39</a:t>
            </a:r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="" xmlns:a16="http://schemas.microsoft.com/office/drawing/2014/main" id="{71BDE93A-C3E5-43D7-A803-01487BA04D16}"/>
              </a:ext>
            </a:extLst>
          </p:cNvPr>
          <p:cNvSpPr/>
          <p:nvPr/>
        </p:nvSpPr>
        <p:spPr>
          <a:xfrm>
            <a:off x="1773542" y="1680693"/>
            <a:ext cx="570656" cy="879950"/>
          </a:xfrm>
          <a:prstGeom prst="ellipse">
            <a:avLst/>
          </a:prstGeom>
          <a:noFill/>
          <a:ln w="38100"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="" xmlns:a16="http://schemas.microsoft.com/office/drawing/2014/main" id="{8E30F7AD-B7B0-4A40-9ECC-08A3DE4B2BAE}"/>
              </a:ext>
            </a:extLst>
          </p:cNvPr>
          <p:cNvSpPr/>
          <p:nvPr/>
        </p:nvSpPr>
        <p:spPr>
          <a:xfrm>
            <a:off x="5525708" y="4843573"/>
            <a:ext cx="570656" cy="1321790"/>
          </a:xfrm>
          <a:prstGeom prst="ellipse">
            <a:avLst/>
          </a:prstGeom>
          <a:noFill/>
          <a:ln w="38100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9874622" y="2478740"/>
            <a:ext cx="578224" cy="48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58" name="Ellipse 57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05558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58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2265529" y="1787858"/>
            <a:ext cx="736979" cy="0"/>
          </a:xfrm>
          <a:prstGeom prst="straightConnector1">
            <a:avLst/>
          </a:prstGeom>
          <a:ln w="57150"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35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787445" y="-3271"/>
            <a:ext cx="942253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pPr algn="r"/>
            <a:r>
              <a:rPr lang="fr-FR" dirty="0"/>
              <a:t>CONFIANCE VIS-À-VIS DES PRESCRIPTEURS DES MÉDICAMENTS FABRIQUES EN ALGERIE (1/2)</a:t>
            </a:r>
          </a:p>
          <a:p>
            <a:pPr algn="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374582" y="5836548"/>
            <a:ext cx="817418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BEB66BF-74C9-4A30-A3AE-5ECD5EC30EE5}"/>
              </a:ext>
            </a:extLst>
          </p:cNvPr>
          <p:cNvSpPr/>
          <p:nvPr/>
        </p:nvSpPr>
        <p:spPr>
          <a:xfrm>
            <a:off x="3934584" y="1162565"/>
            <a:ext cx="8257416" cy="57246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fr-FR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  <a:p>
            <a:pPr algn="just"/>
            <a:endParaRPr lang="fr-FR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66%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confiance totale dans la prescription des médicaments du médecin privé,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57% 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vis-à-vis de celle du médecin des structures publiques et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52%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du pharmacien.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80%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font confiance aux médicaments fabriqués en Algérie.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La préférence nationale et l’efficacité sont les raisons de confiance les plus citées  pour les médicaments fabriqués en Algérie.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« L’inefficacité » est la raison de non confiance la plus dominante.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60%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déclarent savoir que la moitié des médicaments consommés en Algérie sont fabriqués localement.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41%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ont déclaré que les médicaments fabriqués en Algérie sont aussi exportés à l’étranger. 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algn="just"/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328545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59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0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90" y="10165"/>
            <a:ext cx="926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STRUCTURE DE L’ÉCHANTILLON (2/2)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493661A-F385-47B2-B25D-57FAE6AB8EA2}"/>
              </a:ext>
            </a:extLst>
          </p:cNvPr>
          <p:cNvSpPr/>
          <p:nvPr/>
        </p:nvSpPr>
        <p:spPr>
          <a:xfrm>
            <a:off x="1113589" y="798247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Revenu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4FB89FB-09A0-4D95-86D3-F8D9B95912A9}"/>
              </a:ext>
            </a:extLst>
          </p:cNvPr>
          <p:cNvSpPr/>
          <p:nvPr/>
        </p:nvSpPr>
        <p:spPr>
          <a:xfrm>
            <a:off x="8096345" y="813241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Occupation principale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5F2164-1186-46BF-9C2C-517C9339B25D}"/>
              </a:ext>
            </a:extLst>
          </p:cNvPr>
          <p:cNvSpPr/>
          <p:nvPr/>
        </p:nvSpPr>
        <p:spPr>
          <a:xfrm>
            <a:off x="1270396" y="4461898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Composition du ménage 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="" xmlns:a16="http://schemas.microsoft.com/office/drawing/2014/main" id="{D5A21202-38ED-40B0-B386-9A9E8AFCB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92" t="14902" r="24701" b="18873"/>
          <a:stretch/>
        </p:blipFill>
        <p:spPr>
          <a:xfrm>
            <a:off x="6826663" y="715398"/>
            <a:ext cx="908332" cy="1044129"/>
          </a:xfrm>
          <a:prstGeom prst="rect">
            <a:avLst/>
          </a:prstGeom>
        </p:spPr>
      </p:pic>
      <p:graphicFrame>
        <p:nvGraphicFramePr>
          <p:cNvPr id="61" name="Graphique 60">
            <a:extLst>
              <a:ext uri="{FF2B5EF4-FFF2-40B4-BE49-F238E27FC236}">
                <a16:creationId xmlns="" xmlns:a16="http://schemas.microsoft.com/office/drawing/2014/main" id="{5487DD67-E4F0-4E4B-9808-3B501E923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40625399"/>
              </p:ext>
            </p:extLst>
          </p:nvPr>
        </p:nvGraphicFramePr>
        <p:xfrm>
          <a:off x="332510" y="1290663"/>
          <a:ext cx="5776924" cy="278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" name="Graphique 74">
            <a:extLst>
              <a:ext uri="{FF2B5EF4-FFF2-40B4-BE49-F238E27FC236}">
                <a16:creationId xmlns="" xmlns:a16="http://schemas.microsoft.com/office/drawing/2014/main" id="{6D23582F-B385-473F-9FE0-B81D1F635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28203959"/>
              </p:ext>
            </p:extLst>
          </p:nvPr>
        </p:nvGraphicFramePr>
        <p:xfrm>
          <a:off x="6473605" y="1290663"/>
          <a:ext cx="5488762" cy="420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Image associée">
            <a:extLst>
              <a:ext uri="{FF2B5EF4-FFF2-40B4-BE49-F238E27FC236}">
                <a16:creationId xmlns="" xmlns:a16="http://schemas.microsoft.com/office/drawing/2014/main" id="{EC60BC3B-8D28-4914-92E4-16801514A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23" b="4764"/>
          <a:stretch/>
        </p:blipFill>
        <p:spPr bwMode="auto">
          <a:xfrm>
            <a:off x="130632" y="716414"/>
            <a:ext cx="898236" cy="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associée">
            <a:extLst>
              <a:ext uri="{FF2B5EF4-FFF2-40B4-BE49-F238E27FC236}">
                <a16:creationId xmlns="" xmlns:a16="http://schemas.microsoft.com/office/drawing/2014/main" id="{423B294E-7EE5-4797-B8A5-F24AB2D50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12" t="1958" r="14695" b="12095"/>
          <a:stretch/>
        </p:blipFill>
        <p:spPr bwMode="auto">
          <a:xfrm>
            <a:off x="138541" y="4429443"/>
            <a:ext cx="827051" cy="10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e 4">
            <a:extLst>
              <a:ext uri="{FF2B5EF4-FFF2-40B4-BE49-F238E27FC236}">
                <a16:creationId xmlns="" xmlns:a16="http://schemas.microsoft.com/office/drawing/2014/main" id="{8DFB67C3-2B92-4363-A042-B36D30B94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05529480"/>
              </p:ext>
            </p:extLst>
          </p:nvPr>
        </p:nvGraphicFramePr>
        <p:xfrm>
          <a:off x="604461" y="4831230"/>
          <a:ext cx="6222202" cy="1986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8AB254A5-E9BB-4685-B005-2930DFC85CF3}"/>
              </a:ext>
            </a:extLst>
          </p:cNvPr>
          <p:cNvSpPr/>
          <p:nvPr/>
        </p:nvSpPr>
        <p:spPr>
          <a:xfrm>
            <a:off x="665016" y="2032966"/>
            <a:ext cx="676757" cy="678544"/>
          </a:xfrm>
          <a:prstGeom prst="ellipse">
            <a:avLst/>
          </a:prstGeom>
          <a:solidFill>
            <a:srgbClr val="C0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="" xmlns:a16="http://schemas.microsoft.com/office/drawing/2014/main" id="{029180D9-77A7-423B-9B1F-87A47DD6D641}"/>
              </a:ext>
            </a:extLst>
          </p:cNvPr>
          <p:cNvSpPr/>
          <p:nvPr/>
        </p:nvSpPr>
        <p:spPr>
          <a:xfrm>
            <a:off x="9882285" y="1957327"/>
            <a:ext cx="610174" cy="552723"/>
          </a:xfrm>
          <a:prstGeom prst="ellipse">
            <a:avLst/>
          </a:prstGeom>
          <a:solidFill>
            <a:srgbClr val="C0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E6013D6C-151A-4478-AEF6-0EAAFF089084}"/>
              </a:ext>
            </a:extLst>
          </p:cNvPr>
          <p:cNvSpPr txBox="1"/>
          <p:nvPr/>
        </p:nvSpPr>
        <p:spPr>
          <a:xfrm rot="10800000" flipV="1">
            <a:off x="3096417" y="5938466"/>
            <a:ext cx="630456" cy="523220"/>
          </a:xfrm>
          <a:prstGeom prst="rect">
            <a:avLst/>
          </a:prstGeom>
          <a:solidFill>
            <a:srgbClr val="F29B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gency FB" panose="020B0503020202020204" pitchFamily="34" charset="0"/>
              </a:rPr>
              <a:t>1,8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A1518A88-118C-4045-93B2-4FA1B8B48A69}"/>
              </a:ext>
            </a:extLst>
          </p:cNvPr>
          <p:cNvSpPr txBox="1"/>
          <p:nvPr/>
        </p:nvSpPr>
        <p:spPr>
          <a:xfrm rot="10800000" flipV="1">
            <a:off x="6092153" y="5927721"/>
            <a:ext cx="630456" cy="523220"/>
          </a:xfrm>
          <a:prstGeom prst="rect">
            <a:avLst/>
          </a:prstGeom>
          <a:solidFill>
            <a:srgbClr val="F29B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gency FB" panose="020B0503020202020204" pitchFamily="34" charset="0"/>
              </a:rPr>
              <a:t>3,7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BA0FDAC2-0DF0-4254-BAE2-631B4F244591}"/>
              </a:ext>
            </a:extLst>
          </p:cNvPr>
          <p:cNvSpPr txBox="1"/>
          <p:nvPr/>
        </p:nvSpPr>
        <p:spPr>
          <a:xfrm rot="10800000" flipV="1">
            <a:off x="4331073" y="4848572"/>
            <a:ext cx="711981" cy="523220"/>
          </a:xfrm>
          <a:prstGeom prst="rect">
            <a:avLst/>
          </a:prstGeom>
          <a:solidFill>
            <a:srgbClr val="F29B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gency FB" panose="020B0503020202020204" pitchFamily="34" charset="0"/>
              </a:rPr>
              <a:t>5,5 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="" xmlns:a16="http://schemas.microsoft.com/office/drawing/2014/main" id="{0641969F-DDDE-4C68-8C34-17AD13408841}"/>
              </a:ext>
            </a:extLst>
          </p:cNvPr>
          <p:cNvSpPr/>
          <p:nvPr/>
        </p:nvSpPr>
        <p:spPr>
          <a:xfrm>
            <a:off x="7579342" y="2223853"/>
            <a:ext cx="610174" cy="552723"/>
          </a:xfrm>
          <a:prstGeom prst="ellipse">
            <a:avLst/>
          </a:prstGeom>
          <a:solidFill>
            <a:srgbClr val="C0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793070" y="6239434"/>
            <a:ext cx="345141" cy="28238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0921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8"/>
          <p:cNvSpPr/>
          <p:nvPr/>
        </p:nvSpPr>
        <p:spPr>
          <a:xfrm>
            <a:off x="2635623" y="-14514"/>
            <a:ext cx="9584633" cy="687251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25" name="Picture 2" descr="Immar research &amp; consulting">
            <a:extLst>
              <a:ext uri="{FF2B5EF4-FFF2-40B4-BE49-F238E27FC236}">
                <a16:creationId xmlns="" xmlns:a16="http://schemas.microsoft.com/office/drawing/2014/main" id="{D4EFF8C6-C522-4B1F-9736-3AA2F4493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70493" b="51834"/>
          <a:stretch/>
        </p:blipFill>
        <p:spPr bwMode="auto">
          <a:xfrm rot="16984346">
            <a:off x="5532645" y="-14748"/>
            <a:ext cx="5864077" cy="688914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A646ED8-4BF1-4149-A7A2-E4BCE75DD816}"/>
              </a:ext>
            </a:extLst>
          </p:cNvPr>
          <p:cNvSpPr/>
          <p:nvPr/>
        </p:nvSpPr>
        <p:spPr>
          <a:xfrm>
            <a:off x="595080" y="2123709"/>
            <a:ext cx="11597794" cy="2308324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endParaRPr lang="fr-FR" sz="4800" dirty="0">
              <a:solidFill>
                <a:srgbClr val="2A2A39"/>
              </a:solidFill>
              <a:latin typeface="Trebuchet MS" panose="020B0603020202020204" pitchFamily="34" charset="0"/>
            </a:endParaRPr>
          </a:p>
          <a:p>
            <a:r>
              <a:rPr lang="fr-FR" sz="4800" dirty="0">
                <a:solidFill>
                  <a:srgbClr val="2A2A39"/>
                </a:solidFill>
                <a:latin typeface="Trebuchet MS" panose="020B0603020202020204" pitchFamily="34" charset="0"/>
              </a:rPr>
              <a:t>QUESTIONS SUBSIDIAIRES</a:t>
            </a:r>
          </a:p>
          <a:p>
            <a:endParaRPr lang="fr-FR" sz="4800" dirty="0">
              <a:solidFill>
                <a:srgbClr val="2A2A3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705421" y="6243427"/>
            <a:ext cx="432000" cy="432000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gency FB" panose="020B0503020202020204" pitchFamily="34" charset="0"/>
              </a:rPr>
              <a:t>8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052EE208-5251-4A81-A63B-1BC6712C9B66}"/>
              </a:ext>
            </a:extLst>
          </p:cNvPr>
          <p:cNvSpPr/>
          <p:nvPr/>
        </p:nvSpPr>
        <p:spPr>
          <a:xfrm>
            <a:off x="11038627" y="6243427"/>
            <a:ext cx="432000" cy="432000"/>
          </a:xfrm>
          <a:prstGeom prst="ellipse">
            <a:avLst/>
          </a:prstGeom>
          <a:solidFill>
            <a:srgbClr val="535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131766C1-4B9F-4074-BCA8-2D869826FB70}"/>
              </a:ext>
            </a:extLst>
          </p:cNvPr>
          <p:cNvSpPr/>
          <p:nvPr/>
        </p:nvSpPr>
        <p:spPr>
          <a:xfrm>
            <a:off x="10363366" y="6243427"/>
            <a:ext cx="432000" cy="432000"/>
          </a:xfrm>
          <a:prstGeom prst="ellipse">
            <a:avLst/>
          </a:prstGeom>
          <a:solidFill>
            <a:srgbClr val="9E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223379"/>
            <a:ext cx="537615" cy="49813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60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8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979" y="246663"/>
            <a:ext cx="11876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ACHAT DE MÉDICAMENTS NON REMBOURSABLES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98911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1" y="5974115"/>
            <a:ext cx="380551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Q50-Vous arrive-t-il d'acheter des médicaments non remboursés ?</a:t>
            </a:r>
          </a:p>
        </p:txBody>
      </p:sp>
      <p:sp>
        <p:nvSpPr>
          <p:cNvPr id="59" name="object 42">
            <a:extLst>
              <a:ext uri="{FF2B5EF4-FFF2-40B4-BE49-F238E27FC236}">
                <a16:creationId xmlns="" xmlns:a16="http://schemas.microsoft.com/office/drawing/2014/main" id="{C0C92DEF-2909-4FEA-A3B7-B3FE8B08FBC8}"/>
              </a:ext>
            </a:extLst>
          </p:cNvPr>
          <p:cNvSpPr/>
          <p:nvPr/>
        </p:nvSpPr>
        <p:spPr>
          <a:xfrm>
            <a:off x="118265" y="98911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B4CFF115-1812-46A8-832D-E91ACCED6CCC}"/>
              </a:ext>
            </a:extLst>
          </p:cNvPr>
          <p:cNvCxnSpPr>
            <a:cxnSpLocks/>
          </p:cNvCxnSpPr>
          <p:nvPr/>
        </p:nvCxnSpPr>
        <p:spPr>
          <a:xfrm flipH="1">
            <a:off x="3662108" y="1266997"/>
            <a:ext cx="0" cy="226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F09C5B0-4BAE-496B-970D-EC41DA2205DE}"/>
              </a:ext>
            </a:extLst>
          </p:cNvPr>
          <p:cNvSpPr txBox="1"/>
          <p:nvPr/>
        </p:nvSpPr>
        <p:spPr>
          <a:xfrm>
            <a:off x="97644" y="1115224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cxnSp>
        <p:nvCxnSpPr>
          <p:cNvPr id="148" name="Connecteur droit 147">
            <a:extLst>
              <a:ext uri="{FF2B5EF4-FFF2-40B4-BE49-F238E27FC236}">
                <a16:creationId xmlns="" xmlns:a16="http://schemas.microsoft.com/office/drawing/2014/main" id="{C1532167-A392-4DE9-B89D-692715E5D636}"/>
              </a:ext>
            </a:extLst>
          </p:cNvPr>
          <p:cNvCxnSpPr>
            <a:cxnSpLocks/>
          </p:cNvCxnSpPr>
          <p:nvPr/>
        </p:nvCxnSpPr>
        <p:spPr>
          <a:xfrm flipH="1">
            <a:off x="7578889" y="1280143"/>
            <a:ext cx="0" cy="226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Graphique 51">
            <a:extLst>
              <a:ext uri="{FF2B5EF4-FFF2-40B4-BE49-F238E27FC236}">
                <a16:creationId xmlns="" xmlns:a16="http://schemas.microsoft.com/office/drawing/2014/main" id="{43A81FD8-74B3-4EB1-A2AD-5A55BCBC1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65560119"/>
              </p:ext>
            </p:extLst>
          </p:nvPr>
        </p:nvGraphicFramePr>
        <p:xfrm>
          <a:off x="96979" y="1709009"/>
          <a:ext cx="3448208" cy="309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" name="Image 52">
            <a:extLst>
              <a:ext uri="{FF2B5EF4-FFF2-40B4-BE49-F238E27FC236}">
                <a16:creationId xmlns="" xmlns:a16="http://schemas.microsoft.com/office/drawing/2014/main" id="{E5BF9A45-C449-49DD-A2E8-D37964DC4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3932608" y="5370126"/>
            <a:ext cx="799668" cy="792173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="" xmlns:a16="http://schemas.microsoft.com/office/drawing/2014/main" id="{0E10F5C5-7AF2-4F13-B794-D4C57A92F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3989113" y="4381887"/>
            <a:ext cx="752366" cy="756629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DF08A3C5-7A27-48C0-B8D5-D33C00758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9704611" y="2019201"/>
            <a:ext cx="944823" cy="1170203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="" xmlns:a16="http://schemas.microsoft.com/office/drawing/2014/main" id="{BF34DC42-72D4-41BA-AE50-EBC487B89D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7981989" y="2038785"/>
            <a:ext cx="968599" cy="1189125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C6D78168-8FC1-4E13-A890-AC29E0861AA5}"/>
              </a:ext>
            </a:extLst>
          </p:cNvPr>
          <p:cNvSpPr txBox="1"/>
          <p:nvPr/>
        </p:nvSpPr>
        <p:spPr>
          <a:xfrm>
            <a:off x="8937576" y="2537713"/>
            <a:ext cx="82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D392F"/>
                </a:solidFill>
                <a:latin typeface="Agency FB" panose="020B0503020202020204" pitchFamily="34" charset="0"/>
              </a:rPr>
              <a:t>89</a:t>
            </a:r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206AFC11-D268-4041-8943-68E909556696}"/>
              </a:ext>
            </a:extLst>
          </p:cNvPr>
          <p:cNvSpPr txBox="1"/>
          <p:nvPr/>
        </p:nvSpPr>
        <p:spPr>
          <a:xfrm>
            <a:off x="8029413" y="1138302"/>
            <a:ext cx="356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466E2796-2358-4184-BBFF-7D632BB40E71}"/>
              </a:ext>
            </a:extLst>
          </p:cNvPr>
          <p:cNvSpPr txBox="1"/>
          <p:nvPr/>
        </p:nvSpPr>
        <p:spPr>
          <a:xfrm>
            <a:off x="4108216" y="3911199"/>
            <a:ext cx="111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85" name="Triangle isocèle 84">
            <a:extLst>
              <a:ext uri="{FF2B5EF4-FFF2-40B4-BE49-F238E27FC236}">
                <a16:creationId xmlns="" xmlns:a16="http://schemas.microsoft.com/office/drawing/2014/main" id="{CCF57C98-FB36-440A-AB8D-620114D3D823}"/>
              </a:ext>
            </a:extLst>
          </p:cNvPr>
          <p:cNvSpPr/>
          <p:nvPr/>
        </p:nvSpPr>
        <p:spPr>
          <a:xfrm>
            <a:off x="6225420" y="4278335"/>
            <a:ext cx="2483416" cy="1860213"/>
          </a:xfrm>
          <a:prstGeom prst="triangle">
            <a:avLst>
              <a:gd name="adj" fmla="val 50000"/>
            </a:avLst>
          </a:prstGeom>
          <a:solidFill>
            <a:srgbClr val="FFC000">
              <a:alpha val="58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6" name="Rectangle : coins arrondis 85">
            <a:extLst>
              <a:ext uri="{FF2B5EF4-FFF2-40B4-BE49-F238E27FC236}">
                <a16:creationId xmlns="" xmlns:a16="http://schemas.microsoft.com/office/drawing/2014/main" id="{F9CB14FB-CCC7-49B7-8F71-A303665B7718}"/>
              </a:ext>
            </a:extLst>
          </p:cNvPr>
          <p:cNvSpPr/>
          <p:nvPr/>
        </p:nvSpPr>
        <p:spPr>
          <a:xfrm>
            <a:off x="5895874" y="4393361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18-29 ans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="" xmlns:a16="http://schemas.microsoft.com/office/drawing/2014/main" id="{FFA6F732-BA5E-4DA5-93AD-D825B5BC44F4}"/>
              </a:ext>
            </a:extLst>
          </p:cNvPr>
          <p:cNvSpPr/>
          <p:nvPr/>
        </p:nvSpPr>
        <p:spPr>
          <a:xfrm>
            <a:off x="5895873" y="4749756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30-39 ans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="" xmlns:a16="http://schemas.microsoft.com/office/drawing/2014/main" id="{54E46F10-9C36-4C18-BBAE-4578D042B89D}"/>
              </a:ext>
            </a:extLst>
          </p:cNvPr>
          <p:cNvSpPr/>
          <p:nvPr/>
        </p:nvSpPr>
        <p:spPr>
          <a:xfrm>
            <a:off x="5895873" y="5119425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40-49 ans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="" xmlns:a16="http://schemas.microsoft.com/office/drawing/2014/main" id="{3C8F50AC-0E9C-4524-BF56-AFA704236F22}"/>
              </a:ext>
            </a:extLst>
          </p:cNvPr>
          <p:cNvSpPr/>
          <p:nvPr/>
        </p:nvSpPr>
        <p:spPr>
          <a:xfrm>
            <a:off x="5910386" y="5465641"/>
            <a:ext cx="1617086" cy="277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50-59 ans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="" xmlns:a16="http://schemas.microsoft.com/office/drawing/2014/main" id="{CADD1C0A-9487-4A21-9F12-333C5F4C849C}"/>
              </a:ext>
            </a:extLst>
          </p:cNvPr>
          <p:cNvSpPr/>
          <p:nvPr/>
        </p:nvSpPr>
        <p:spPr>
          <a:xfrm>
            <a:off x="5910386" y="5799995"/>
            <a:ext cx="1617086" cy="3385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Trebuchet MS" panose="020B0603020202020204" pitchFamily="34" charset="0"/>
              </a:rPr>
              <a:t>60 ans et plus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A3449955-A81C-4DEF-A7CC-541451C4530E}"/>
              </a:ext>
            </a:extLst>
          </p:cNvPr>
          <p:cNvSpPr txBox="1"/>
          <p:nvPr/>
        </p:nvSpPr>
        <p:spPr>
          <a:xfrm>
            <a:off x="7565511" y="4354181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82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0394D22E-B65B-4730-9B57-3911F004D97F}"/>
              </a:ext>
            </a:extLst>
          </p:cNvPr>
          <p:cNvSpPr txBox="1"/>
          <p:nvPr/>
        </p:nvSpPr>
        <p:spPr>
          <a:xfrm>
            <a:off x="7570977" y="4678943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93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9D0B5FCC-F9E5-4ACF-8D22-68533ADDCE45}"/>
              </a:ext>
            </a:extLst>
          </p:cNvPr>
          <p:cNvSpPr txBox="1"/>
          <p:nvPr/>
        </p:nvSpPr>
        <p:spPr>
          <a:xfrm>
            <a:off x="7570318" y="5063641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91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A7B42E20-0F3B-45DD-9353-8E3717905BFA}"/>
              </a:ext>
            </a:extLst>
          </p:cNvPr>
          <p:cNvSpPr txBox="1"/>
          <p:nvPr/>
        </p:nvSpPr>
        <p:spPr>
          <a:xfrm>
            <a:off x="6197870" y="3837989"/>
            <a:ext cx="193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98D66B67-E43E-4BDA-BC73-DDCA0919F73B}"/>
              </a:ext>
            </a:extLst>
          </p:cNvPr>
          <p:cNvSpPr txBox="1"/>
          <p:nvPr/>
        </p:nvSpPr>
        <p:spPr>
          <a:xfrm>
            <a:off x="10601143" y="2542972"/>
            <a:ext cx="82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BD392F"/>
                </a:solidFill>
                <a:latin typeface="Agency FB" panose="020B0503020202020204" pitchFamily="34" charset="0"/>
              </a:rPr>
              <a:t>84</a:t>
            </a:r>
            <a:r>
              <a:rPr lang="fr-FR" sz="14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C67198F8-D0ED-4DBD-9225-199AA8D67C1F}"/>
              </a:ext>
            </a:extLst>
          </p:cNvPr>
          <p:cNvSpPr txBox="1"/>
          <p:nvPr/>
        </p:nvSpPr>
        <p:spPr>
          <a:xfrm>
            <a:off x="4775122" y="5577524"/>
            <a:ext cx="830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7DC4"/>
                </a:solidFill>
                <a:latin typeface="Agency FB" panose="020B0503020202020204" pitchFamily="34" charset="0"/>
              </a:rPr>
              <a:t>89</a:t>
            </a:r>
            <a:r>
              <a:rPr lang="fr-FR" sz="1400" b="1" dirty="0">
                <a:solidFill>
                  <a:srgbClr val="FF7DC4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FF7DC4"/>
              </a:solidFill>
              <a:latin typeface="Agency FB" panose="020B0503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="" xmlns:a16="http://schemas.microsoft.com/office/drawing/2014/main" id="{2919A07D-97B2-4DC0-81B1-20ED47022F15}"/>
              </a:ext>
            </a:extLst>
          </p:cNvPr>
          <p:cNvSpPr txBox="1"/>
          <p:nvPr/>
        </p:nvSpPr>
        <p:spPr>
          <a:xfrm>
            <a:off x="7565957" y="5788285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87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4DB2716C-07FE-44F2-8AF2-C364DCEAC549}"/>
              </a:ext>
            </a:extLst>
          </p:cNvPr>
          <p:cNvGrpSpPr/>
          <p:nvPr/>
        </p:nvGrpSpPr>
        <p:grpSpPr>
          <a:xfrm>
            <a:off x="3705651" y="1279434"/>
            <a:ext cx="3695640" cy="2648954"/>
            <a:chOff x="2590085" y="1199699"/>
            <a:chExt cx="2234349" cy="1956078"/>
          </a:xfrm>
        </p:grpSpPr>
        <p:grpSp>
          <p:nvGrpSpPr>
            <p:cNvPr id="57" name="Groupe 56">
              <a:extLst>
                <a:ext uri="{FF2B5EF4-FFF2-40B4-BE49-F238E27FC236}">
                  <a16:creationId xmlns="" xmlns:a16="http://schemas.microsoft.com/office/drawing/2014/main" id="{185300CE-938C-468D-A51B-BE19EBE573C7}"/>
                </a:ext>
              </a:extLst>
            </p:cNvPr>
            <p:cNvGrpSpPr/>
            <p:nvPr/>
          </p:nvGrpSpPr>
          <p:grpSpPr>
            <a:xfrm>
              <a:off x="2590085" y="1199699"/>
              <a:ext cx="2234349" cy="1956078"/>
              <a:chOff x="-198263" y="728642"/>
              <a:chExt cx="3807632" cy="1511460"/>
            </a:xfrm>
          </p:grpSpPr>
          <p:pic>
            <p:nvPicPr>
              <p:cNvPr id="60" name="Picture 2" descr="Résultat de recherche d'images pour &quot;Région icône&quot;">
                <a:extLst>
                  <a:ext uri="{FF2B5EF4-FFF2-40B4-BE49-F238E27FC236}">
                    <a16:creationId xmlns="" xmlns:a16="http://schemas.microsoft.com/office/drawing/2014/main" id="{A9951061-0CF7-42B4-B649-0DD5E8E1B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7042"/>
              <a:stretch/>
            </p:blipFill>
            <p:spPr bwMode="auto">
              <a:xfrm>
                <a:off x="313337" y="728642"/>
                <a:ext cx="2964307" cy="1511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0536E469-C5C3-4E61-A442-4B205D3B7599}"/>
                  </a:ext>
                </a:extLst>
              </p:cNvPr>
              <p:cNvSpPr/>
              <p:nvPr/>
            </p:nvSpPr>
            <p:spPr>
              <a:xfrm>
                <a:off x="2621393" y="1176277"/>
                <a:ext cx="987976" cy="21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Est : </a:t>
                </a:r>
                <a:r>
                  <a:rPr lang="fr-FR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90</a:t>
                </a:r>
                <a:r>
                  <a:rPr lang="fr-FR" sz="16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20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DCA0CE0-2A53-4680-BC31-5E092CF426C7}"/>
                  </a:ext>
                </a:extLst>
              </p:cNvPr>
              <p:cNvSpPr/>
              <p:nvPr/>
            </p:nvSpPr>
            <p:spPr>
              <a:xfrm>
                <a:off x="-198263" y="1709889"/>
                <a:ext cx="1509875" cy="21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Ouest : </a:t>
                </a:r>
                <a:r>
                  <a:rPr lang="fr-FR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85</a:t>
                </a:r>
                <a:r>
                  <a:rPr lang="fr-FR" sz="16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20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1886D132-20F4-42DC-9E6F-1AFA0E39D92A}"/>
                  </a:ext>
                </a:extLst>
              </p:cNvPr>
              <p:cNvSpPr/>
              <p:nvPr/>
            </p:nvSpPr>
            <p:spPr>
              <a:xfrm>
                <a:off x="2174185" y="1696987"/>
                <a:ext cx="1303427" cy="210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Sud Est : </a:t>
                </a:r>
                <a:r>
                  <a:rPr lang="fr-FR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91</a:t>
                </a:r>
                <a:r>
                  <a:rPr lang="fr-FR" sz="1600" b="1" dirty="0">
                    <a:solidFill>
                      <a:srgbClr val="BD392F"/>
                    </a:solidFill>
                    <a:latin typeface="Trebuchet MS" panose="020B0603020202020204" pitchFamily="34" charset="0"/>
                    <a:ea typeface="Times New Roman" panose="02020603050405020304" pitchFamily="18" charset="0"/>
                  </a:rPr>
                  <a:t>%</a:t>
                </a:r>
                <a:endParaRPr lang="fr-FR" sz="1200" dirty="0">
                  <a:solidFill>
                    <a:srgbClr val="BD392F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A670DB2D-AE57-45CD-866C-AC7AC24D51C9}"/>
                </a:ext>
              </a:extLst>
            </p:cNvPr>
            <p:cNvSpPr/>
            <p:nvPr/>
          </p:nvSpPr>
          <p:spPr>
            <a:xfrm>
              <a:off x="3376693" y="1412566"/>
              <a:ext cx="745478" cy="272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Centre : 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87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2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A8FC93CB-D052-4684-A35F-0981F9CFE47F}"/>
                </a:ext>
              </a:extLst>
            </p:cNvPr>
            <p:cNvSpPr/>
            <p:nvPr/>
          </p:nvSpPr>
          <p:spPr>
            <a:xfrm>
              <a:off x="2717118" y="1784659"/>
              <a:ext cx="700897" cy="272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Ouest : </a:t>
              </a:r>
              <a:r>
                <a:rPr lang="fr-FR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85</a:t>
              </a:r>
              <a:r>
                <a:rPr lang="fr-FR" sz="1600" b="1" dirty="0">
                  <a:solidFill>
                    <a:srgbClr val="BD392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%</a:t>
              </a:r>
              <a:endParaRPr lang="fr-FR" sz="1200" dirty="0">
                <a:solidFill>
                  <a:srgbClr val="BD392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93E04B74-E2F3-4CF0-A84F-8241A61EA4B8}"/>
              </a:ext>
            </a:extLst>
          </p:cNvPr>
          <p:cNvSpPr txBox="1"/>
          <p:nvPr/>
        </p:nvSpPr>
        <p:spPr>
          <a:xfrm>
            <a:off x="4691468" y="4668887"/>
            <a:ext cx="93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AABE4"/>
                </a:solidFill>
                <a:latin typeface="Agency FB" panose="020B0503020202020204" pitchFamily="34" charset="0"/>
              </a:rPr>
              <a:t>87</a:t>
            </a:r>
            <a:r>
              <a:rPr lang="fr-FR" sz="1400" b="1" dirty="0">
                <a:solidFill>
                  <a:srgbClr val="2AABE4"/>
                </a:solidFill>
                <a:latin typeface="Agency FB" panose="020B0503020202020204" pitchFamily="34" charset="0"/>
              </a:rPr>
              <a:t>%</a:t>
            </a:r>
            <a:endParaRPr lang="fr-FR" sz="3200" b="1" dirty="0">
              <a:solidFill>
                <a:srgbClr val="2AABE4"/>
              </a:solidFill>
              <a:latin typeface="Agency FB" panose="020B0503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934AFD01-8076-4C92-BBC6-5A907E9A5C26}"/>
              </a:ext>
            </a:extLst>
          </p:cNvPr>
          <p:cNvSpPr txBox="1"/>
          <p:nvPr/>
        </p:nvSpPr>
        <p:spPr>
          <a:xfrm>
            <a:off x="7570318" y="5431823"/>
            <a:ext cx="58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BD392F"/>
                </a:solidFill>
                <a:latin typeface="Agency FB" panose="020B0503020202020204" pitchFamily="34" charset="0"/>
              </a:rPr>
              <a:t>88</a:t>
            </a:r>
            <a:r>
              <a:rPr lang="fr-FR" sz="105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  <a:endParaRPr lang="fr-FR" sz="2000" b="1" dirty="0">
              <a:solidFill>
                <a:srgbClr val="BD392F"/>
              </a:solidFill>
              <a:latin typeface="Agency FB" panose="020B0503020202020204" pitchFamily="34" charset="0"/>
            </a:endParaRPr>
          </a:p>
        </p:txBody>
      </p:sp>
      <p:sp>
        <p:nvSpPr>
          <p:cNvPr id="151" name="ZoneTexte 150">
            <a:extLst>
              <a:ext uri="{FF2B5EF4-FFF2-40B4-BE49-F238E27FC236}">
                <a16:creationId xmlns="" xmlns:a16="http://schemas.microsoft.com/office/drawing/2014/main" id="{64245CBF-817B-4C99-8668-224CDF05413D}"/>
              </a:ext>
            </a:extLst>
          </p:cNvPr>
          <p:cNvSpPr txBox="1"/>
          <p:nvPr/>
        </p:nvSpPr>
        <p:spPr>
          <a:xfrm>
            <a:off x="5013447" y="1135895"/>
            <a:ext cx="132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Par Région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438563F2-277F-4B8C-AEB9-B704EA8F764D}"/>
              </a:ext>
            </a:extLst>
          </p:cNvPr>
          <p:cNvSpPr/>
          <p:nvPr/>
        </p:nvSpPr>
        <p:spPr>
          <a:xfrm>
            <a:off x="1140354" y="117297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 répondants assurés :1381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785461A2-E673-4881-9840-01EF3562052C}"/>
              </a:ext>
            </a:extLst>
          </p:cNvPr>
          <p:cNvSpPr txBox="1"/>
          <p:nvPr/>
        </p:nvSpPr>
        <p:spPr>
          <a:xfrm>
            <a:off x="19755" y="4930627"/>
            <a:ext cx="38241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88%</a:t>
            </a:r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 de la population assurée achètent des   médicaments non remboursables.</a:t>
            </a:r>
            <a:endParaRPr lang="fr-FR" sz="16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="" xmlns:a16="http://schemas.microsoft.com/office/drawing/2014/main" id="{1039C98E-8D09-458B-A97B-4C171CF33741}"/>
              </a:ext>
            </a:extLst>
          </p:cNvPr>
          <p:cNvSpPr/>
          <p:nvPr/>
        </p:nvSpPr>
        <p:spPr>
          <a:xfrm>
            <a:off x="2737148" y="2370658"/>
            <a:ext cx="924960" cy="1349916"/>
          </a:xfrm>
          <a:prstGeom prst="ellipse">
            <a:avLst/>
          </a:prstGeom>
          <a:noFill/>
          <a:ln w="38100">
            <a:solidFill>
              <a:srgbClr val="C26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>
            <a:extLst>
              <a:ext uri="{FF2B5EF4-FFF2-40B4-BE49-F238E27FC236}">
                <a16:creationId xmlns="" xmlns:a16="http://schemas.microsoft.com/office/drawing/2014/main" id="{4E205024-7FF8-4E25-A0E6-D13A8E8833C2}"/>
              </a:ext>
            </a:extLst>
          </p:cNvPr>
          <p:cNvCxnSpPr>
            <a:cxnSpLocks/>
          </p:cNvCxnSpPr>
          <p:nvPr/>
        </p:nvCxnSpPr>
        <p:spPr>
          <a:xfrm flipH="1">
            <a:off x="5735506" y="4119662"/>
            <a:ext cx="0" cy="226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="" xmlns:a16="http://schemas.microsoft.com/office/drawing/2014/main" id="{9E51C306-7D06-42FC-A9DF-281246BD92BB}"/>
              </a:ext>
            </a:extLst>
          </p:cNvPr>
          <p:cNvSpPr txBox="1"/>
          <p:nvPr/>
        </p:nvSpPr>
        <p:spPr>
          <a:xfrm>
            <a:off x="9007199" y="3861917"/>
            <a:ext cx="296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63" name="Graphique 62">
            <a:extLst>
              <a:ext uri="{FF2B5EF4-FFF2-40B4-BE49-F238E27FC236}">
                <a16:creationId xmlns="" xmlns:a16="http://schemas.microsoft.com/office/drawing/2014/main" id="{A79E2198-9968-4C28-BFF3-DEB490AD6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8411602"/>
              </p:ext>
            </p:extLst>
          </p:nvPr>
        </p:nvGraphicFramePr>
        <p:xfrm>
          <a:off x="9001714" y="4354181"/>
          <a:ext cx="2840753" cy="193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58" name="Connecteur droit 57">
            <a:extLst>
              <a:ext uri="{FF2B5EF4-FFF2-40B4-BE49-F238E27FC236}">
                <a16:creationId xmlns="" xmlns:a16="http://schemas.microsoft.com/office/drawing/2014/main" id="{C691190F-EB65-444A-807A-222F17C362D0}"/>
              </a:ext>
            </a:extLst>
          </p:cNvPr>
          <p:cNvCxnSpPr>
            <a:cxnSpLocks/>
          </p:cNvCxnSpPr>
          <p:nvPr/>
        </p:nvCxnSpPr>
        <p:spPr>
          <a:xfrm flipH="1">
            <a:off x="8795920" y="4119662"/>
            <a:ext cx="0" cy="226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8973669" y="2599764"/>
            <a:ext cx="578224" cy="48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055588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61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7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687782" y="7012"/>
            <a:ext cx="952220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pPr algn="r"/>
            <a:r>
              <a:rPr lang="fr-FR" dirty="0"/>
              <a:t>QUESTIONS SUBSIDIAIRES</a:t>
            </a:r>
          </a:p>
          <a:p>
            <a:pPr algn="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374582" y="5836548"/>
            <a:ext cx="817418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3DB1143-B59C-4AE4-A2F7-952CF2788456}"/>
              </a:ext>
            </a:extLst>
          </p:cNvPr>
          <p:cNvSpPr/>
          <p:nvPr/>
        </p:nvSpPr>
        <p:spPr>
          <a:xfrm>
            <a:off x="3908323" y="884861"/>
            <a:ext cx="8301661" cy="62786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Le taux de couverture de l’assurance sociale est de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64%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. Ce dernier est plus important dans le Sud-Est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(74%)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. En termes d’âge les 40 ans et plus sont assurés à </a:t>
            </a:r>
            <a:r>
              <a:rPr lang="fr-FR" sz="2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70%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et plus.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31% 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de recouvrement total des médicament, ce taux est plus élevé chez les 60 ans et plus </a:t>
            </a:r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(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50%</a:t>
            </a:r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88%</a:t>
            </a: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déclarent acheter des médicaments non remboursables.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b="1" dirty="0">
                <a:solidFill>
                  <a:srgbClr val="7B7B7B"/>
                </a:solidFill>
                <a:latin typeface="Trebuchet MS" panose="020B0603020202020204" pitchFamily="34" charset="0"/>
              </a:rPr>
              <a:t>Les non assurés se procurent leurs médicaments par leurs propres moyens 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97</a:t>
            </a:r>
            <a:r>
              <a:rPr lang="fr-FR" sz="1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%).</a:t>
            </a:r>
            <a:endParaRPr lang="fr-FR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27089" y="6273954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62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7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8"/>
          <p:cNvSpPr/>
          <p:nvPr/>
        </p:nvSpPr>
        <p:spPr>
          <a:xfrm>
            <a:off x="2581835" y="-14514"/>
            <a:ext cx="9638422" cy="687251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25" name="Picture 2" descr="Immar research &amp; consulting">
            <a:extLst>
              <a:ext uri="{FF2B5EF4-FFF2-40B4-BE49-F238E27FC236}">
                <a16:creationId xmlns="" xmlns:a16="http://schemas.microsoft.com/office/drawing/2014/main" id="{D4EFF8C6-C522-4B1F-9736-3AA2F4493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70493" b="51834"/>
          <a:stretch/>
        </p:blipFill>
        <p:spPr bwMode="auto">
          <a:xfrm rot="16984346">
            <a:off x="5532645" y="-14748"/>
            <a:ext cx="5864077" cy="688914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A646ED8-4BF1-4149-A7A2-E4BCE75DD816}"/>
              </a:ext>
            </a:extLst>
          </p:cNvPr>
          <p:cNvSpPr/>
          <p:nvPr/>
        </p:nvSpPr>
        <p:spPr>
          <a:xfrm>
            <a:off x="595080" y="2123709"/>
            <a:ext cx="11597794" cy="2123658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endParaRPr lang="fr-FR" sz="4400" dirty="0">
              <a:solidFill>
                <a:srgbClr val="2A2A39"/>
              </a:solidFill>
              <a:latin typeface="Trebuchet MS" panose="020B0603020202020204" pitchFamily="34" charset="0"/>
            </a:endParaRPr>
          </a:p>
          <a:p>
            <a:r>
              <a:rPr lang="fr-FR" sz="4400" dirty="0">
                <a:solidFill>
                  <a:srgbClr val="2A2A39"/>
                </a:solidFill>
                <a:latin typeface="Trebuchet MS" panose="020B0603020202020204" pitchFamily="34" charset="0"/>
              </a:rPr>
              <a:t>SATISFACTION VIS-À-VIS DES MÉDICAMENTS </a:t>
            </a:r>
          </a:p>
          <a:p>
            <a:endParaRPr lang="fr-FR" sz="4400" dirty="0">
              <a:solidFill>
                <a:srgbClr val="2A2A3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705421" y="6243427"/>
            <a:ext cx="432000" cy="432000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gency FB" panose="020B0503020202020204" pitchFamily="34" charset="0"/>
              </a:rPr>
              <a:t>8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052EE208-5251-4A81-A63B-1BC6712C9B66}"/>
              </a:ext>
            </a:extLst>
          </p:cNvPr>
          <p:cNvSpPr/>
          <p:nvPr/>
        </p:nvSpPr>
        <p:spPr>
          <a:xfrm>
            <a:off x="11038627" y="6243427"/>
            <a:ext cx="432000" cy="432000"/>
          </a:xfrm>
          <a:prstGeom prst="ellipse">
            <a:avLst/>
          </a:prstGeom>
          <a:solidFill>
            <a:srgbClr val="535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131766C1-4B9F-4074-BCA8-2D869826FB70}"/>
              </a:ext>
            </a:extLst>
          </p:cNvPr>
          <p:cNvSpPr/>
          <p:nvPr/>
        </p:nvSpPr>
        <p:spPr>
          <a:xfrm>
            <a:off x="10363366" y="6243427"/>
            <a:ext cx="432000" cy="432000"/>
          </a:xfrm>
          <a:prstGeom prst="ellipse">
            <a:avLst/>
          </a:prstGeom>
          <a:solidFill>
            <a:srgbClr val="9E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219361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63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2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LES PRIX DES MÉDICAMENTS LOCAUX VS CEUX DES MEDICAMENTS IMPORTÉS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44019" y="1074194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CB8446D7-0518-4A6C-9E6C-FACBA988C163}"/>
              </a:ext>
            </a:extLst>
          </p:cNvPr>
          <p:cNvCxnSpPr>
            <a:cxnSpLocks/>
          </p:cNvCxnSpPr>
          <p:nvPr/>
        </p:nvCxnSpPr>
        <p:spPr>
          <a:xfrm flipH="1">
            <a:off x="2414599" y="826670"/>
            <a:ext cx="0" cy="190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13855" y="72333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4553029" y="716151"/>
            <a:ext cx="107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57BCA21-3F40-4CD7-847A-F45C62A5CBD4}"/>
              </a:ext>
            </a:extLst>
          </p:cNvPr>
          <p:cNvSpPr txBox="1"/>
          <p:nvPr/>
        </p:nvSpPr>
        <p:spPr>
          <a:xfrm>
            <a:off x="7510007" y="718779"/>
            <a:ext cx="2260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graphicFrame>
        <p:nvGraphicFramePr>
          <p:cNvPr id="78" name="Graphique 77">
            <a:extLst>
              <a:ext uri="{FF2B5EF4-FFF2-40B4-BE49-F238E27FC236}">
                <a16:creationId xmlns="" xmlns:a16="http://schemas.microsoft.com/office/drawing/2014/main" id="{BCDFBE64-B815-461A-9B3B-7786AA76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0735753"/>
              </p:ext>
            </p:extLst>
          </p:nvPr>
        </p:nvGraphicFramePr>
        <p:xfrm>
          <a:off x="118265" y="1596312"/>
          <a:ext cx="2247602" cy="115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EA1EC173-19AF-45BA-A9A1-33ABEAA336F7}"/>
              </a:ext>
            </a:extLst>
          </p:cNvPr>
          <p:cNvSpPr/>
          <p:nvPr/>
        </p:nvSpPr>
        <p:spPr>
          <a:xfrm>
            <a:off x="2621614" y="1144406"/>
            <a:ext cx="6783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Centre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4BFC05AD-1576-4B99-9C3E-B6C7B51BD1BC}"/>
              </a:ext>
            </a:extLst>
          </p:cNvPr>
          <p:cNvSpPr/>
          <p:nvPr/>
        </p:nvSpPr>
        <p:spPr>
          <a:xfrm>
            <a:off x="3779918" y="1144406"/>
            <a:ext cx="6094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Ouest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40C01EB4-9EB9-4048-ACF1-0B978631C95E}"/>
              </a:ext>
            </a:extLst>
          </p:cNvPr>
          <p:cNvSpPr/>
          <p:nvPr/>
        </p:nvSpPr>
        <p:spPr>
          <a:xfrm>
            <a:off x="4811857" y="1144406"/>
            <a:ext cx="381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D317FBAF-C92D-41B7-8F3C-ADC6E3DC55E2}"/>
              </a:ext>
            </a:extLst>
          </p:cNvPr>
          <p:cNvSpPr/>
          <p:nvPr/>
        </p:nvSpPr>
        <p:spPr>
          <a:xfrm>
            <a:off x="5730643" y="1144590"/>
            <a:ext cx="705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Est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B7642809-1F83-457D-816C-680FEDCB0CC7}"/>
              </a:ext>
            </a:extLst>
          </p:cNvPr>
          <p:cNvSpPr/>
          <p:nvPr/>
        </p:nvSpPr>
        <p:spPr>
          <a:xfrm>
            <a:off x="6633762" y="1144069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Sud Ouest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3B87D37E-81E6-4E71-9263-6DA4795F191A}"/>
              </a:ext>
            </a:extLst>
          </p:cNvPr>
          <p:cNvSpPr/>
          <p:nvPr/>
        </p:nvSpPr>
        <p:spPr>
          <a:xfrm>
            <a:off x="7695687" y="1121522"/>
            <a:ext cx="667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Urbain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BE09069-D324-4F04-BCC8-4120C86C11B0}"/>
              </a:ext>
            </a:extLst>
          </p:cNvPr>
          <p:cNvSpPr/>
          <p:nvPr/>
        </p:nvSpPr>
        <p:spPr>
          <a:xfrm>
            <a:off x="8786287" y="1120859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Rural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2" name="Connecteur droit 111">
            <a:extLst>
              <a:ext uri="{FF2B5EF4-FFF2-40B4-BE49-F238E27FC236}">
                <a16:creationId xmlns="" xmlns:a16="http://schemas.microsoft.com/office/drawing/2014/main" id="{BDEB8891-75AA-41EF-ACED-E4BA1D3E7C2D}"/>
              </a:ext>
            </a:extLst>
          </p:cNvPr>
          <p:cNvCxnSpPr>
            <a:cxnSpLocks/>
          </p:cNvCxnSpPr>
          <p:nvPr/>
        </p:nvCxnSpPr>
        <p:spPr>
          <a:xfrm flipH="1">
            <a:off x="7528730" y="805734"/>
            <a:ext cx="0" cy="190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E5F2481A-EB4E-4E88-9955-04CE243E77FB}"/>
              </a:ext>
            </a:extLst>
          </p:cNvPr>
          <p:cNvSpPr/>
          <p:nvPr/>
        </p:nvSpPr>
        <p:spPr>
          <a:xfrm>
            <a:off x="-13447" y="6122924"/>
            <a:ext cx="6723529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Q52-Comment trouvez-vous les prix des médicaments locaux par rapport aux médicaments importés  ?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84D7E8CE-83F7-4224-9F2B-7D92D36FA77A}"/>
              </a:ext>
            </a:extLst>
          </p:cNvPr>
          <p:cNvSpPr txBox="1"/>
          <p:nvPr/>
        </p:nvSpPr>
        <p:spPr>
          <a:xfrm>
            <a:off x="9793088" y="725759"/>
            <a:ext cx="18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Sexe</a:t>
            </a:r>
          </a:p>
        </p:txBody>
      </p:sp>
      <p:cxnSp>
        <p:nvCxnSpPr>
          <p:cNvPr id="130" name="Connecteur droit 129">
            <a:extLst>
              <a:ext uri="{FF2B5EF4-FFF2-40B4-BE49-F238E27FC236}">
                <a16:creationId xmlns="" xmlns:a16="http://schemas.microsoft.com/office/drawing/2014/main" id="{5BFA628C-9825-42C2-A916-811F741A288F}"/>
              </a:ext>
            </a:extLst>
          </p:cNvPr>
          <p:cNvCxnSpPr>
            <a:cxnSpLocks/>
          </p:cNvCxnSpPr>
          <p:nvPr/>
        </p:nvCxnSpPr>
        <p:spPr>
          <a:xfrm flipH="1">
            <a:off x="9851385" y="825212"/>
            <a:ext cx="0" cy="19080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1" name="Graphique 130">
            <a:extLst>
              <a:ext uri="{FF2B5EF4-FFF2-40B4-BE49-F238E27FC236}">
                <a16:creationId xmlns="" xmlns:a16="http://schemas.microsoft.com/office/drawing/2014/main" id="{05130451-0318-4F50-84EF-7C3EE5067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88575653"/>
              </p:ext>
            </p:extLst>
          </p:nvPr>
        </p:nvGraphicFramePr>
        <p:xfrm>
          <a:off x="2242021" y="1596311"/>
          <a:ext cx="1527239" cy="115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2" name="Graphique 131">
            <a:extLst>
              <a:ext uri="{FF2B5EF4-FFF2-40B4-BE49-F238E27FC236}">
                <a16:creationId xmlns="" xmlns:a16="http://schemas.microsoft.com/office/drawing/2014/main" id="{B7B2F8A4-A226-4F70-A6B1-66BA28986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73043925"/>
              </p:ext>
            </p:extLst>
          </p:nvPr>
        </p:nvGraphicFramePr>
        <p:xfrm>
          <a:off x="7381167" y="1610758"/>
          <a:ext cx="1527239" cy="115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3" name="Graphique 132">
            <a:extLst>
              <a:ext uri="{FF2B5EF4-FFF2-40B4-BE49-F238E27FC236}">
                <a16:creationId xmlns="" xmlns:a16="http://schemas.microsoft.com/office/drawing/2014/main" id="{F34AAA47-36DA-4563-B9F1-4BE04A909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9430570"/>
              </p:ext>
            </p:extLst>
          </p:nvPr>
        </p:nvGraphicFramePr>
        <p:xfrm>
          <a:off x="8501408" y="1611706"/>
          <a:ext cx="1527239" cy="115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4" name="Graphique 133">
            <a:extLst>
              <a:ext uri="{FF2B5EF4-FFF2-40B4-BE49-F238E27FC236}">
                <a16:creationId xmlns="" xmlns:a16="http://schemas.microsoft.com/office/drawing/2014/main" id="{9DF7C059-8A1E-49A8-8429-309EDA7DE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16379259"/>
              </p:ext>
            </p:extLst>
          </p:nvPr>
        </p:nvGraphicFramePr>
        <p:xfrm>
          <a:off x="9555683" y="1611707"/>
          <a:ext cx="1527239" cy="115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5" name="Graphique 134">
            <a:extLst>
              <a:ext uri="{FF2B5EF4-FFF2-40B4-BE49-F238E27FC236}">
                <a16:creationId xmlns="" xmlns:a16="http://schemas.microsoft.com/office/drawing/2014/main" id="{70B0F776-4F2A-40AA-9935-44C8BDFA0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37994110"/>
              </p:ext>
            </p:extLst>
          </p:nvPr>
        </p:nvGraphicFramePr>
        <p:xfrm>
          <a:off x="10602295" y="1614102"/>
          <a:ext cx="1527239" cy="115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6" name="Graphique 135">
            <a:extLst>
              <a:ext uri="{FF2B5EF4-FFF2-40B4-BE49-F238E27FC236}">
                <a16:creationId xmlns="" xmlns:a16="http://schemas.microsoft.com/office/drawing/2014/main" id="{4D296029-789E-4219-8925-60404AFFD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74857900"/>
              </p:ext>
            </p:extLst>
          </p:nvPr>
        </p:nvGraphicFramePr>
        <p:xfrm>
          <a:off x="2839380" y="3507407"/>
          <a:ext cx="1527239" cy="130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7" name="Graphique 136">
            <a:extLst>
              <a:ext uri="{FF2B5EF4-FFF2-40B4-BE49-F238E27FC236}">
                <a16:creationId xmlns="" xmlns:a16="http://schemas.microsoft.com/office/drawing/2014/main" id="{5A5CC0A6-B0FC-494C-95C6-C6D6C2CC4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49365689"/>
              </p:ext>
            </p:extLst>
          </p:nvPr>
        </p:nvGraphicFramePr>
        <p:xfrm>
          <a:off x="1844234" y="3503708"/>
          <a:ext cx="1527239" cy="130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8" name="Graphique 137">
            <a:extLst>
              <a:ext uri="{FF2B5EF4-FFF2-40B4-BE49-F238E27FC236}">
                <a16:creationId xmlns="" xmlns:a16="http://schemas.microsoft.com/office/drawing/2014/main" id="{1833CA1E-9552-4B26-9D73-2DE386115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86910666"/>
              </p:ext>
            </p:extLst>
          </p:nvPr>
        </p:nvGraphicFramePr>
        <p:xfrm>
          <a:off x="850830" y="3534735"/>
          <a:ext cx="1527239" cy="130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9" name="Graphique 138">
            <a:extLst>
              <a:ext uri="{FF2B5EF4-FFF2-40B4-BE49-F238E27FC236}">
                <a16:creationId xmlns="" xmlns:a16="http://schemas.microsoft.com/office/drawing/2014/main" id="{F74172E5-F045-4D5A-90CD-71F66A264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29021718"/>
              </p:ext>
            </p:extLst>
          </p:nvPr>
        </p:nvGraphicFramePr>
        <p:xfrm>
          <a:off x="3883502" y="3534735"/>
          <a:ext cx="1527239" cy="130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0" name="Graphique 139">
            <a:extLst>
              <a:ext uri="{FF2B5EF4-FFF2-40B4-BE49-F238E27FC236}">
                <a16:creationId xmlns="" xmlns:a16="http://schemas.microsoft.com/office/drawing/2014/main" id="{B8122F66-9FC9-4222-B299-07D565BCD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00361486"/>
              </p:ext>
            </p:extLst>
          </p:nvPr>
        </p:nvGraphicFramePr>
        <p:xfrm>
          <a:off x="4971295" y="3534735"/>
          <a:ext cx="1527239" cy="130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41" name="Graphique 140">
            <a:extLst>
              <a:ext uri="{FF2B5EF4-FFF2-40B4-BE49-F238E27FC236}">
                <a16:creationId xmlns="" xmlns:a16="http://schemas.microsoft.com/office/drawing/2014/main" id="{81FD6902-F2F5-44F9-AEE6-42B286ABA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92731440"/>
              </p:ext>
            </p:extLst>
          </p:nvPr>
        </p:nvGraphicFramePr>
        <p:xfrm>
          <a:off x="6424899" y="3534735"/>
          <a:ext cx="1527239" cy="130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42" name="Graphique 141">
            <a:extLst>
              <a:ext uri="{FF2B5EF4-FFF2-40B4-BE49-F238E27FC236}">
                <a16:creationId xmlns="" xmlns:a16="http://schemas.microsoft.com/office/drawing/2014/main" id="{8CCFA1F5-C352-43E6-B55F-DB0A852E5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35323375"/>
              </p:ext>
            </p:extLst>
          </p:nvPr>
        </p:nvGraphicFramePr>
        <p:xfrm>
          <a:off x="7508439" y="3537980"/>
          <a:ext cx="1527239" cy="130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43" name="Graphique 142">
            <a:extLst>
              <a:ext uri="{FF2B5EF4-FFF2-40B4-BE49-F238E27FC236}">
                <a16:creationId xmlns="" xmlns:a16="http://schemas.microsoft.com/office/drawing/2014/main" id="{1C9F35AA-E1F3-4674-8F5E-FFEF2C8FB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71900257"/>
              </p:ext>
            </p:extLst>
          </p:nvPr>
        </p:nvGraphicFramePr>
        <p:xfrm>
          <a:off x="8572860" y="3537981"/>
          <a:ext cx="1527239" cy="130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44" name="Graphique 143">
            <a:extLst>
              <a:ext uri="{FF2B5EF4-FFF2-40B4-BE49-F238E27FC236}">
                <a16:creationId xmlns="" xmlns:a16="http://schemas.microsoft.com/office/drawing/2014/main" id="{8B236A4E-D480-41C8-9771-3180BD190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49517348"/>
              </p:ext>
            </p:extLst>
          </p:nvPr>
        </p:nvGraphicFramePr>
        <p:xfrm>
          <a:off x="9528249" y="3520311"/>
          <a:ext cx="1527239" cy="130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45" name="Graphique 144">
            <a:extLst>
              <a:ext uri="{FF2B5EF4-FFF2-40B4-BE49-F238E27FC236}">
                <a16:creationId xmlns="" xmlns:a16="http://schemas.microsoft.com/office/drawing/2014/main" id="{E798F97A-245F-4A39-BFF1-E15BEF704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74951818"/>
              </p:ext>
            </p:extLst>
          </p:nvPr>
        </p:nvGraphicFramePr>
        <p:xfrm>
          <a:off x="10612001" y="3520311"/>
          <a:ext cx="1527239" cy="130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47" name="Graphique 146">
            <a:extLst>
              <a:ext uri="{FF2B5EF4-FFF2-40B4-BE49-F238E27FC236}">
                <a16:creationId xmlns="" xmlns:a16="http://schemas.microsoft.com/office/drawing/2014/main" id="{1EDA37BE-0592-4A6A-9EFE-B7BC6553F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2891688"/>
              </p:ext>
            </p:extLst>
          </p:nvPr>
        </p:nvGraphicFramePr>
        <p:xfrm>
          <a:off x="6381524" y="1597229"/>
          <a:ext cx="1527239" cy="115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48" name="Graphique 147">
            <a:extLst>
              <a:ext uri="{FF2B5EF4-FFF2-40B4-BE49-F238E27FC236}">
                <a16:creationId xmlns="" xmlns:a16="http://schemas.microsoft.com/office/drawing/2014/main" id="{B731D307-4496-4DE1-B5B3-9B142AC62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44973127"/>
              </p:ext>
            </p:extLst>
          </p:nvPr>
        </p:nvGraphicFramePr>
        <p:xfrm>
          <a:off x="5344573" y="1597230"/>
          <a:ext cx="1527239" cy="115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49" name="Graphique 148">
            <a:extLst>
              <a:ext uri="{FF2B5EF4-FFF2-40B4-BE49-F238E27FC236}">
                <a16:creationId xmlns="" xmlns:a16="http://schemas.microsoft.com/office/drawing/2014/main" id="{7F6545CA-63A8-49B2-9844-ACB1C29E0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66097433"/>
              </p:ext>
            </p:extLst>
          </p:nvPr>
        </p:nvGraphicFramePr>
        <p:xfrm>
          <a:off x="4292571" y="1597231"/>
          <a:ext cx="1527239" cy="115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50" name="Graphique 149">
            <a:extLst>
              <a:ext uri="{FF2B5EF4-FFF2-40B4-BE49-F238E27FC236}">
                <a16:creationId xmlns="" xmlns:a16="http://schemas.microsoft.com/office/drawing/2014/main" id="{00348B1E-39BB-42AE-A955-1FA470935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89410145"/>
              </p:ext>
            </p:extLst>
          </p:nvPr>
        </p:nvGraphicFramePr>
        <p:xfrm>
          <a:off x="3308845" y="1596311"/>
          <a:ext cx="1607620" cy="115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151" name="Connecteur droit 150">
            <a:extLst>
              <a:ext uri="{FF2B5EF4-FFF2-40B4-BE49-F238E27FC236}">
                <a16:creationId xmlns="" xmlns:a16="http://schemas.microsoft.com/office/drawing/2014/main" id="{88400664-B28B-42EE-BCEE-534BDA213E39}"/>
              </a:ext>
            </a:extLst>
          </p:cNvPr>
          <p:cNvCxnSpPr>
            <a:cxnSpLocks/>
          </p:cNvCxnSpPr>
          <p:nvPr/>
        </p:nvCxnSpPr>
        <p:spPr>
          <a:xfrm>
            <a:off x="6416755" y="3266377"/>
            <a:ext cx="0" cy="1514100"/>
          </a:xfrm>
          <a:prstGeom prst="line">
            <a:avLst/>
          </a:prstGeom>
          <a:ln w="3175">
            <a:solidFill>
              <a:srgbClr val="C2626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>
            <a:extLst>
              <a:ext uri="{FF2B5EF4-FFF2-40B4-BE49-F238E27FC236}">
                <a16:creationId xmlns="" xmlns:a16="http://schemas.microsoft.com/office/drawing/2014/main" id="{D198BCC1-0A2A-4E79-8A23-6C5F7703A233}"/>
              </a:ext>
            </a:extLst>
          </p:cNvPr>
          <p:cNvSpPr txBox="1"/>
          <p:nvPr/>
        </p:nvSpPr>
        <p:spPr>
          <a:xfrm>
            <a:off x="2903011" y="2918540"/>
            <a:ext cx="168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sp>
        <p:nvSpPr>
          <p:cNvPr id="153" name="ZoneTexte 152">
            <a:extLst>
              <a:ext uri="{FF2B5EF4-FFF2-40B4-BE49-F238E27FC236}">
                <a16:creationId xmlns="" xmlns:a16="http://schemas.microsoft.com/office/drawing/2014/main" id="{61F74CDD-7E28-42D1-BCA0-DF9223E57312}"/>
              </a:ext>
            </a:extLst>
          </p:cNvPr>
          <p:cNvSpPr txBox="1"/>
          <p:nvPr/>
        </p:nvSpPr>
        <p:spPr>
          <a:xfrm>
            <a:off x="7991939" y="2918540"/>
            <a:ext cx="2216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="" xmlns:a16="http://schemas.microsoft.com/office/drawing/2014/main" id="{64C9D02D-FCFD-4896-9A3E-265CD47A9997}"/>
              </a:ext>
            </a:extLst>
          </p:cNvPr>
          <p:cNvSpPr/>
          <p:nvPr/>
        </p:nvSpPr>
        <p:spPr>
          <a:xfrm>
            <a:off x="6603158" y="3249271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Non scolarisé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="" xmlns:a16="http://schemas.microsoft.com/office/drawing/2014/main" id="{47E17C27-311E-4B39-87C8-F6DB12E9D7E3}"/>
              </a:ext>
            </a:extLst>
          </p:cNvPr>
          <p:cNvSpPr/>
          <p:nvPr/>
        </p:nvSpPr>
        <p:spPr>
          <a:xfrm>
            <a:off x="7861789" y="3253038"/>
            <a:ext cx="795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Primaire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="" xmlns:a16="http://schemas.microsoft.com/office/drawing/2014/main" id="{9D423990-03AF-4045-A2B4-942B6B623EF9}"/>
              </a:ext>
            </a:extLst>
          </p:cNvPr>
          <p:cNvSpPr/>
          <p:nvPr/>
        </p:nvSpPr>
        <p:spPr>
          <a:xfrm>
            <a:off x="8996582" y="3253916"/>
            <a:ext cx="6110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Moyen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="" xmlns:a16="http://schemas.microsoft.com/office/drawing/2014/main" id="{3D85B4C1-A213-4DA7-87FC-99BEF25C8818}"/>
              </a:ext>
            </a:extLst>
          </p:cNvPr>
          <p:cNvSpPr/>
          <p:nvPr/>
        </p:nvSpPr>
        <p:spPr>
          <a:xfrm>
            <a:off x="9806877" y="3238524"/>
            <a:ext cx="9156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Secondaire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="" xmlns:a16="http://schemas.microsoft.com/office/drawing/2014/main" id="{79AF96FA-87ED-4976-BE41-9351B183045B}"/>
              </a:ext>
            </a:extLst>
          </p:cNvPr>
          <p:cNvSpPr/>
          <p:nvPr/>
        </p:nvSpPr>
        <p:spPr>
          <a:xfrm>
            <a:off x="10884204" y="3236132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Supérieur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="" xmlns:a16="http://schemas.microsoft.com/office/drawing/2014/main" id="{4494C86A-4ECF-42EE-9C95-2944960F2B2B}"/>
              </a:ext>
            </a:extLst>
          </p:cNvPr>
          <p:cNvSpPr/>
          <p:nvPr/>
        </p:nvSpPr>
        <p:spPr>
          <a:xfrm>
            <a:off x="1291194" y="3272256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18-29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="" xmlns:a16="http://schemas.microsoft.com/office/drawing/2014/main" id="{8FF964AF-3E07-417E-BFC4-9801F7231E74}"/>
              </a:ext>
            </a:extLst>
          </p:cNvPr>
          <p:cNvSpPr/>
          <p:nvPr/>
        </p:nvSpPr>
        <p:spPr>
          <a:xfrm>
            <a:off x="2258713" y="3272256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30-39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C6A1DC5B-9C95-4CC4-80BB-C0D69FCB35D5}"/>
              </a:ext>
            </a:extLst>
          </p:cNvPr>
          <p:cNvSpPr/>
          <p:nvPr/>
        </p:nvSpPr>
        <p:spPr>
          <a:xfrm>
            <a:off x="3296588" y="3274867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40-49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="" xmlns:a16="http://schemas.microsoft.com/office/drawing/2014/main" id="{12675504-CEDB-4CE5-B548-C1BDC5D993AD}"/>
              </a:ext>
            </a:extLst>
          </p:cNvPr>
          <p:cNvSpPr/>
          <p:nvPr/>
        </p:nvSpPr>
        <p:spPr>
          <a:xfrm>
            <a:off x="4336907" y="3274506"/>
            <a:ext cx="569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50-59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E0A18D65-A521-498A-BBDE-E63C5D91320B}"/>
              </a:ext>
            </a:extLst>
          </p:cNvPr>
          <p:cNvSpPr/>
          <p:nvPr/>
        </p:nvSpPr>
        <p:spPr>
          <a:xfrm>
            <a:off x="5280731" y="3243121"/>
            <a:ext cx="886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60 et plus </a:t>
            </a:r>
            <a:endParaRPr lang="fr-FR" sz="1100" dirty="0">
              <a:solidFill>
                <a:srgbClr val="BD392F"/>
              </a:solidFill>
              <a:latin typeface="Trebuchet MS" panose="020B0603020202020204" pitchFamily="34" charset="0"/>
            </a:endParaRPr>
          </a:p>
        </p:txBody>
      </p:sp>
      <p:pic>
        <p:nvPicPr>
          <p:cNvPr id="164" name="Image 163">
            <a:extLst>
              <a:ext uri="{FF2B5EF4-FFF2-40B4-BE49-F238E27FC236}">
                <a16:creationId xmlns="" xmlns:a16="http://schemas.microsoft.com/office/drawing/2014/main" id="{1E3FCA52-65AD-4417-B9F4-B290136C985A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1025268" y="924281"/>
            <a:ext cx="548750" cy="543606"/>
          </a:xfrm>
          <a:prstGeom prst="rect">
            <a:avLst/>
          </a:prstGeom>
        </p:spPr>
      </p:pic>
      <p:pic>
        <p:nvPicPr>
          <p:cNvPr id="165" name="Image 164">
            <a:extLst>
              <a:ext uri="{FF2B5EF4-FFF2-40B4-BE49-F238E27FC236}">
                <a16:creationId xmlns="" xmlns:a16="http://schemas.microsoft.com/office/drawing/2014/main" id="{6C4D0FD7-7F07-4491-ADA4-D8ED36254228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10079309" y="953267"/>
            <a:ext cx="479093" cy="481808"/>
          </a:xfrm>
          <a:prstGeom prst="rect">
            <a:avLst/>
          </a:prstGeom>
        </p:spPr>
      </p:pic>
      <p:pic>
        <p:nvPicPr>
          <p:cNvPr id="166" name="Image 165">
            <a:extLst>
              <a:ext uri="{FF2B5EF4-FFF2-40B4-BE49-F238E27FC236}">
                <a16:creationId xmlns="" xmlns:a16="http://schemas.microsoft.com/office/drawing/2014/main" id="{5D08D010-A2E4-47BC-84AD-8363EB5F317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9317982" y="928060"/>
            <a:ext cx="437194" cy="541483"/>
          </a:xfrm>
          <a:prstGeom prst="rect">
            <a:avLst/>
          </a:prstGeom>
        </p:spPr>
      </p:pic>
      <p:pic>
        <p:nvPicPr>
          <p:cNvPr id="167" name="Image 166">
            <a:extLst>
              <a:ext uri="{FF2B5EF4-FFF2-40B4-BE49-F238E27FC236}">
                <a16:creationId xmlns="" xmlns:a16="http://schemas.microsoft.com/office/drawing/2014/main" id="{DCFAD541-833B-4C8E-840F-DA0AE0D9667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8299847" y="953268"/>
            <a:ext cx="461927" cy="567096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="" xmlns:a16="http://schemas.microsoft.com/office/drawing/2014/main" id="{C1F78717-99D7-49FD-A36B-52C484F3E54F}"/>
              </a:ext>
            </a:extLst>
          </p:cNvPr>
          <p:cNvSpPr txBox="1"/>
          <p:nvPr/>
        </p:nvSpPr>
        <p:spPr>
          <a:xfrm>
            <a:off x="1241267" y="5409727"/>
            <a:ext cx="10172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Généralement, plus de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73% </a:t>
            </a:r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 la population trouvent que les prix des médicaments locaux sont moins chers par rapport aux médicaments importés.</a:t>
            </a:r>
            <a:endParaRPr lang="fr-FR" sz="16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028293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64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6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1117365" y="779388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A40AD905-5285-4F4B-84B4-723D6E7EECED}"/>
              </a:ext>
            </a:extLst>
          </p:cNvPr>
          <p:cNvSpPr txBox="1"/>
          <p:nvPr/>
        </p:nvSpPr>
        <p:spPr>
          <a:xfrm>
            <a:off x="172943" y="720314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Global :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86FB4C31-7AD1-4931-8A77-30F272A99346}"/>
              </a:ext>
            </a:extLst>
          </p:cNvPr>
          <p:cNvSpPr txBox="1"/>
          <p:nvPr/>
        </p:nvSpPr>
        <p:spPr>
          <a:xfrm>
            <a:off x="5513553" y="744299"/>
            <a:ext cx="107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C57BCA21-3F40-4CD7-847A-F45C62A5CBD4}"/>
              </a:ext>
            </a:extLst>
          </p:cNvPr>
          <p:cNvSpPr txBox="1"/>
          <p:nvPr/>
        </p:nvSpPr>
        <p:spPr>
          <a:xfrm>
            <a:off x="8057321" y="718729"/>
            <a:ext cx="2476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cxnSp>
        <p:nvCxnSpPr>
          <p:cNvPr id="112" name="Connecteur droit 111">
            <a:extLst>
              <a:ext uri="{FF2B5EF4-FFF2-40B4-BE49-F238E27FC236}">
                <a16:creationId xmlns="" xmlns:a16="http://schemas.microsoft.com/office/drawing/2014/main" id="{BDEB8891-75AA-41EF-ACED-E4BA1D3E7C2D}"/>
              </a:ext>
            </a:extLst>
          </p:cNvPr>
          <p:cNvCxnSpPr>
            <a:cxnSpLocks/>
          </p:cNvCxnSpPr>
          <p:nvPr/>
        </p:nvCxnSpPr>
        <p:spPr>
          <a:xfrm flipH="1">
            <a:off x="8315811" y="834762"/>
            <a:ext cx="0" cy="2376000"/>
          </a:xfrm>
          <a:prstGeom prst="line">
            <a:avLst/>
          </a:prstGeom>
          <a:ln w="28575">
            <a:solidFill>
              <a:srgbClr val="C262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84D7E8CE-83F7-4224-9F2B-7D92D36FA77A}"/>
              </a:ext>
            </a:extLst>
          </p:cNvPr>
          <p:cNvSpPr txBox="1"/>
          <p:nvPr/>
        </p:nvSpPr>
        <p:spPr>
          <a:xfrm>
            <a:off x="10021882" y="711131"/>
            <a:ext cx="18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Sexe</a:t>
            </a:r>
          </a:p>
        </p:txBody>
      </p:sp>
      <p:cxnSp>
        <p:nvCxnSpPr>
          <p:cNvPr id="130" name="Connecteur droit 129">
            <a:extLst>
              <a:ext uri="{FF2B5EF4-FFF2-40B4-BE49-F238E27FC236}">
                <a16:creationId xmlns="" xmlns:a16="http://schemas.microsoft.com/office/drawing/2014/main" id="{5BFA628C-9825-42C2-A916-811F741A288F}"/>
              </a:ext>
            </a:extLst>
          </p:cNvPr>
          <p:cNvCxnSpPr>
            <a:cxnSpLocks/>
          </p:cNvCxnSpPr>
          <p:nvPr/>
        </p:nvCxnSpPr>
        <p:spPr>
          <a:xfrm flipH="1">
            <a:off x="10280743" y="805650"/>
            <a:ext cx="0" cy="2376000"/>
          </a:xfrm>
          <a:prstGeom prst="line">
            <a:avLst/>
          </a:prstGeom>
          <a:ln w="28575">
            <a:solidFill>
              <a:srgbClr val="C262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" name="Image 163">
            <a:extLst>
              <a:ext uri="{FF2B5EF4-FFF2-40B4-BE49-F238E27FC236}">
                <a16:creationId xmlns="" xmlns:a16="http://schemas.microsoft.com/office/drawing/2014/main" id="{1E3FCA52-65AD-4417-B9F4-B290136C98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11177163" y="1064442"/>
            <a:ext cx="422583" cy="418622"/>
          </a:xfrm>
          <a:prstGeom prst="rect">
            <a:avLst/>
          </a:prstGeom>
        </p:spPr>
      </p:pic>
      <p:pic>
        <p:nvPicPr>
          <p:cNvPr id="165" name="Image 164">
            <a:extLst>
              <a:ext uri="{FF2B5EF4-FFF2-40B4-BE49-F238E27FC236}">
                <a16:creationId xmlns="" xmlns:a16="http://schemas.microsoft.com/office/drawing/2014/main" id="{6C4D0FD7-7F07-4491-ADA4-D8ED362542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10472517" y="1063360"/>
            <a:ext cx="368941" cy="371032"/>
          </a:xfrm>
          <a:prstGeom prst="rect">
            <a:avLst/>
          </a:prstGeom>
        </p:spPr>
      </p:pic>
      <p:pic>
        <p:nvPicPr>
          <p:cNvPr id="166" name="Image 165">
            <a:extLst>
              <a:ext uri="{FF2B5EF4-FFF2-40B4-BE49-F238E27FC236}">
                <a16:creationId xmlns="" xmlns:a16="http://schemas.microsoft.com/office/drawing/2014/main" id="{5D08D010-A2E4-47BC-84AD-8363EB5F31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9359465" y="976387"/>
            <a:ext cx="354213" cy="438708"/>
          </a:xfrm>
          <a:prstGeom prst="rect">
            <a:avLst/>
          </a:prstGeom>
        </p:spPr>
      </p:pic>
      <p:pic>
        <p:nvPicPr>
          <p:cNvPr id="167" name="Image 166">
            <a:extLst>
              <a:ext uri="{FF2B5EF4-FFF2-40B4-BE49-F238E27FC236}">
                <a16:creationId xmlns="" xmlns:a16="http://schemas.microsoft.com/office/drawing/2014/main" id="{DCFAD541-833B-4C8E-840F-DA0AE0D966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8559044" y="972566"/>
            <a:ext cx="374252" cy="472347"/>
          </a:xfrm>
          <a:prstGeom prst="rect">
            <a:avLst/>
          </a:prstGeom>
        </p:spPr>
      </p:pic>
      <p:graphicFrame>
        <p:nvGraphicFramePr>
          <p:cNvPr id="114" name="Graphique 113">
            <a:extLst>
              <a:ext uri="{FF2B5EF4-FFF2-40B4-BE49-F238E27FC236}">
                <a16:creationId xmlns="" xmlns:a16="http://schemas.microsoft.com/office/drawing/2014/main" id="{4AC2D45F-9B7F-4E7A-A238-08BF088427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0069003"/>
              </p:ext>
            </p:extLst>
          </p:nvPr>
        </p:nvGraphicFramePr>
        <p:xfrm>
          <a:off x="100026" y="1026080"/>
          <a:ext cx="3649884" cy="251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7" name="Accolade fermante 116">
            <a:extLst>
              <a:ext uri="{FF2B5EF4-FFF2-40B4-BE49-F238E27FC236}">
                <a16:creationId xmlns="" xmlns:a16="http://schemas.microsoft.com/office/drawing/2014/main" id="{5FE28A71-5137-4EA6-85AD-4163AFD71732}"/>
              </a:ext>
            </a:extLst>
          </p:cNvPr>
          <p:cNvSpPr/>
          <p:nvPr/>
        </p:nvSpPr>
        <p:spPr>
          <a:xfrm rot="5400000">
            <a:off x="1579379" y="1212279"/>
            <a:ext cx="220949" cy="2722959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Accolade fermante 117">
            <a:extLst>
              <a:ext uri="{FF2B5EF4-FFF2-40B4-BE49-F238E27FC236}">
                <a16:creationId xmlns="" xmlns:a16="http://schemas.microsoft.com/office/drawing/2014/main" id="{9AC89310-75F3-42B6-A7AC-95971FBB74E5}"/>
              </a:ext>
            </a:extLst>
          </p:cNvPr>
          <p:cNvSpPr/>
          <p:nvPr/>
        </p:nvSpPr>
        <p:spPr>
          <a:xfrm rot="5400000">
            <a:off x="3148456" y="2350759"/>
            <a:ext cx="278618" cy="472863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ZoneTexte 118">
            <a:extLst>
              <a:ext uri="{FF2B5EF4-FFF2-40B4-BE49-F238E27FC236}">
                <a16:creationId xmlns="" xmlns:a16="http://schemas.microsoft.com/office/drawing/2014/main" id="{CCCEF195-A376-458D-A9EF-21E75BC877A1}"/>
              </a:ext>
            </a:extLst>
          </p:cNvPr>
          <p:cNvSpPr txBox="1"/>
          <p:nvPr/>
        </p:nvSpPr>
        <p:spPr>
          <a:xfrm>
            <a:off x="116168" y="2666923"/>
            <a:ext cx="154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chemeClr val="accent6">
                    <a:lumMod val="50000"/>
                  </a:schemeClr>
                </a:solidFill>
              </a:rPr>
              <a:t>Satisfaction 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86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</a:p>
        </p:txBody>
      </p:sp>
      <p:graphicFrame>
        <p:nvGraphicFramePr>
          <p:cNvPr id="120" name="Graphique 119">
            <a:extLst>
              <a:ext uri="{FF2B5EF4-FFF2-40B4-BE49-F238E27FC236}">
                <a16:creationId xmlns="" xmlns:a16="http://schemas.microsoft.com/office/drawing/2014/main" id="{2C7902BA-67F4-4F55-886A-FBDE19CFB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21143674"/>
              </p:ext>
            </p:extLst>
          </p:nvPr>
        </p:nvGraphicFramePr>
        <p:xfrm>
          <a:off x="3301919" y="1271039"/>
          <a:ext cx="5049379" cy="20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1" name="Accolade fermante 120">
            <a:extLst>
              <a:ext uri="{FF2B5EF4-FFF2-40B4-BE49-F238E27FC236}">
                <a16:creationId xmlns="" xmlns:a16="http://schemas.microsoft.com/office/drawing/2014/main" id="{A017D1A3-90E2-4F36-AEB6-DCFE761AED3E}"/>
              </a:ext>
            </a:extLst>
          </p:cNvPr>
          <p:cNvSpPr/>
          <p:nvPr/>
        </p:nvSpPr>
        <p:spPr>
          <a:xfrm>
            <a:off x="4209235" y="1694532"/>
            <a:ext cx="168214" cy="1188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Accolade fermante 121">
            <a:extLst>
              <a:ext uri="{FF2B5EF4-FFF2-40B4-BE49-F238E27FC236}">
                <a16:creationId xmlns="" xmlns:a16="http://schemas.microsoft.com/office/drawing/2014/main" id="{572523ED-3FF5-40D7-B654-C8353DE8E19D}"/>
              </a:ext>
            </a:extLst>
          </p:cNvPr>
          <p:cNvSpPr/>
          <p:nvPr/>
        </p:nvSpPr>
        <p:spPr>
          <a:xfrm>
            <a:off x="5130274" y="1695924"/>
            <a:ext cx="168214" cy="1188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Accolade fermante 122">
            <a:extLst>
              <a:ext uri="{FF2B5EF4-FFF2-40B4-BE49-F238E27FC236}">
                <a16:creationId xmlns="" xmlns:a16="http://schemas.microsoft.com/office/drawing/2014/main" id="{FCA871AE-DBEF-4853-83C7-A137F7174880}"/>
              </a:ext>
            </a:extLst>
          </p:cNvPr>
          <p:cNvSpPr/>
          <p:nvPr/>
        </p:nvSpPr>
        <p:spPr>
          <a:xfrm>
            <a:off x="6048924" y="1768624"/>
            <a:ext cx="168214" cy="1152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Accolade fermante 123">
            <a:extLst>
              <a:ext uri="{FF2B5EF4-FFF2-40B4-BE49-F238E27FC236}">
                <a16:creationId xmlns="" xmlns:a16="http://schemas.microsoft.com/office/drawing/2014/main" id="{27542244-ED06-48D0-A748-3F3542AFC55F}"/>
              </a:ext>
            </a:extLst>
          </p:cNvPr>
          <p:cNvSpPr/>
          <p:nvPr/>
        </p:nvSpPr>
        <p:spPr>
          <a:xfrm>
            <a:off x="6957588" y="1710044"/>
            <a:ext cx="168214" cy="1188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Accolade fermante 124">
            <a:extLst>
              <a:ext uri="{FF2B5EF4-FFF2-40B4-BE49-F238E27FC236}">
                <a16:creationId xmlns="" xmlns:a16="http://schemas.microsoft.com/office/drawing/2014/main" id="{EA4ED8F2-F423-4944-B5EF-85B0F2BAB6DB}"/>
              </a:ext>
            </a:extLst>
          </p:cNvPr>
          <p:cNvSpPr/>
          <p:nvPr/>
        </p:nvSpPr>
        <p:spPr>
          <a:xfrm>
            <a:off x="7872593" y="1647961"/>
            <a:ext cx="168214" cy="1260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6D5FE4-555D-46C5-AE71-56993B856A16}"/>
              </a:ext>
            </a:extLst>
          </p:cNvPr>
          <p:cNvSpPr/>
          <p:nvPr/>
        </p:nvSpPr>
        <p:spPr>
          <a:xfrm>
            <a:off x="4246037" y="2315577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86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5267C3B1-C6B0-4FF3-92DC-3D05DC58C2E3}"/>
              </a:ext>
            </a:extLst>
          </p:cNvPr>
          <p:cNvSpPr/>
          <p:nvPr/>
        </p:nvSpPr>
        <p:spPr>
          <a:xfrm>
            <a:off x="5146927" y="2338641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88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9F8F9D43-3F47-4A93-8591-974CBE73196A}"/>
              </a:ext>
            </a:extLst>
          </p:cNvPr>
          <p:cNvSpPr/>
          <p:nvPr/>
        </p:nvSpPr>
        <p:spPr>
          <a:xfrm>
            <a:off x="6077181" y="2329954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85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79A09BEE-FFD3-40D9-B377-3891E560D4E0}"/>
              </a:ext>
            </a:extLst>
          </p:cNvPr>
          <p:cNvSpPr/>
          <p:nvPr/>
        </p:nvSpPr>
        <p:spPr>
          <a:xfrm>
            <a:off x="7878134" y="2315577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88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graphicFrame>
        <p:nvGraphicFramePr>
          <p:cNvPr id="129" name="Graphique 128">
            <a:extLst>
              <a:ext uri="{FF2B5EF4-FFF2-40B4-BE49-F238E27FC236}">
                <a16:creationId xmlns="" xmlns:a16="http://schemas.microsoft.com/office/drawing/2014/main" id="{BE858475-4DCB-4A4D-8FD5-8D2C170F44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87381270"/>
              </p:ext>
            </p:extLst>
          </p:nvPr>
        </p:nvGraphicFramePr>
        <p:xfrm>
          <a:off x="8270950" y="1331100"/>
          <a:ext cx="1731847" cy="196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6" name="Accolade fermante 145">
            <a:extLst>
              <a:ext uri="{FF2B5EF4-FFF2-40B4-BE49-F238E27FC236}">
                <a16:creationId xmlns="" xmlns:a16="http://schemas.microsoft.com/office/drawing/2014/main" id="{9ACBF6E8-F14D-4C48-B736-CCD8096515EB}"/>
              </a:ext>
            </a:extLst>
          </p:cNvPr>
          <p:cNvSpPr/>
          <p:nvPr/>
        </p:nvSpPr>
        <p:spPr>
          <a:xfrm>
            <a:off x="8934094" y="1697204"/>
            <a:ext cx="151561" cy="1206244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Accolade fermante 167">
            <a:extLst>
              <a:ext uri="{FF2B5EF4-FFF2-40B4-BE49-F238E27FC236}">
                <a16:creationId xmlns="" xmlns:a16="http://schemas.microsoft.com/office/drawing/2014/main" id="{07B7A6A1-EA34-4B91-8220-DAF6E6A1CFED}"/>
              </a:ext>
            </a:extLst>
          </p:cNvPr>
          <p:cNvSpPr/>
          <p:nvPr/>
        </p:nvSpPr>
        <p:spPr>
          <a:xfrm>
            <a:off x="9699164" y="1694532"/>
            <a:ext cx="223546" cy="1211008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>
            <a:extLst>
              <a:ext uri="{FF2B5EF4-FFF2-40B4-BE49-F238E27FC236}">
                <a16:creationId xmlns="" xmlns:a16="http://schemas.microsoft.com/office/drawing/2014/main" id="{106902A0-DC25-4473-8CFF-6C5C385DD898}"/>
              </a:ext>
            </a:extLst>
          </p:cNvPr>
          <p:cNvSpPr/>
          <p:nvPr/>
        </p:nvSpPr>
        <p:spPr>
          <a:xfrm>
            <a:off x="8947387" y="2325946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85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E925AAE5-1C25-42BD-9971-84618238B8DE}"/>
              </a:ext>
            </a:extLst>
          </p:cNvPr>
          <p:cNvSpPr/>
          <p:nvPr/>
        </p:nvSpPr>
        <p:spPr>
          <a:xfrm>
            <a:off x="9779468" y="2322772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88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cxnSp>
        <p:nvCxnSpPr>
          <p:cNvPr id="171" name="Connecteur droit 170">
            <a:extLst>
              <a:ext uri="{FF2B5EF4-FFF2-40B4-BE49-F238E27FC236}">
                <a16:creationId xmlns="" xmlns:a16="http://schemas.microsoft.com/office/drawing/2014/main" id="{0197113D-D04D-4E0A-9360-A315ED637D7E}"/>
              </a:ext>
            </a:extLst>
          </p:cNvPr>
          <p:cNvCxnSpPr>
            <a:cxnSpLocks/>
          </p:cNvCxnSpPr>
          <p:nvPr/>
        </p:nvCxnSpPr>
        <p:spPr>
          <a:xfrm flipH="1">
            <a:off x="3793461" y="791139"/>
            <a:ext cx="0" cy="2412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" name="Graphique 173">
            <a:extLst>
              <a:ext uri="{FF2B5EF4-FFF2-40B4-BE49-F238E27FC236}">
                <a16:creationId xmlns="" xmlns:a16="http://schemas.microsoft.com/office/drawing/2014/main" id="{818CB2D9-EC76-42EA-90CB-5E23BD219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09182046"/>
              </p:ext>
            </p:extLst>
          </p:nvPr>
        </p:nvGraphicFramePr>
        <p:xfrm>
          <a:off x="10163564" y="1345598"/>
          <a:ext cx="1731847" cy="196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5" name="Accolade fermante 174">
            <a:extLst>
              <a:ext uri="{FF2B5EF4-FFF2-40B4-BE49-F238E27FC236}">
                <a16:creationId xmlns="" xmlns:a16="http://schemas.microsoft.com/office/drawing/2014/main" id="{B63166F4-FA10-4521-A054-B14D05650D8B}"/>
              </a:ext>
            </a:extLst>
          </p:cNvPr>
          <p:cNvSpPr/>
          <p:nvPr/>
        </p:nvSpPr>
        <p:spPr>
          <a:xfrm>
            <a:off x="10826708" y="1768624"/>
            <a:ext cx="166564" cy="1149322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Accolade fermante 175">
            <a:extLst>
              <a:ext uri="{FF2B5EF4-FFF2-40B4-BE49-F238E27FC236}">
                <a16:creationId xmlns="" xmlns:a16="http://schemas.microsoft.com/office/drawing/2014/main" id="{C8F86965-5B7A-4518-AE9B-835406A4FDD9}"/>
              </a:ext>
            </a:extLst>
          </p:cNvPr>
          <p:cNvSpPr/>
          <p:nvPr/>
        </p:nvSpPr>
        <p:spPr>
          <a:xfrm>
            <a:off x="11591778" y="1727200"/>
            <a:ext cx="179308" cy="1192838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Rectangle 176">
            <a:extLst>
              <a:ext uri="{FF2B5EF4-FFF2-40B4-BE49-F238E27FC236}">
                <a16:creationId xmlns="" xmlns:a16="http://schemas.microsoft.com/office/drawing/2014/main" id="{89A43387-C4FB-4DB6-A65E-FE0DFC5F22BC}"/>
              </a:ext>
            </a:extLst>
          </p:cNvPr>
          <p:cNvSpPr/>
          <p:nvPr/>
        </p:nvSpPr>
        <p:spPr>
          <a:xfrm>
            <a:off x="10840001" y="2340444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83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178" name="Rectangle 177">
            <a:extLst>
              <a:ext uri="{FF2B5EF4-FFF2-40B4-BE49-F238E27FC236}">
                <a16:creationId xmlns="" xmlns:a16="http://schemas.microsoft.com/office/drawing/2014/main" id="{72D3EA4C-086A-4361-881F-5AA7D02A8A53}"/>
              </a:ext>
            </a:extLst>
          </p:cNvPr>
          <p:cNvSpPr/>
          <p:nvPr/>
        </p:nvSpPr>
        <p:spPr>
          <a:xfrm>
            <a:off x="11672082" y="2337270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88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3679CA99-1D74-4152-8864-E5BC14CB67E7}"/>
              </a:ext>
            </a:extLst>
          </p:cNvPr>
          <p:cNvSpPr/>
          <p:nvPr/>
        </p:nvSpPr>
        <p:spPr>
          <a:xfrm>
            <a:off x="6991596" y="2315577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81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180" name="ZoneTexte 179">
            <a:extLst>
              <a:ext uri="{FF2B5EF4-FFF2-40B4-BE49-F238E27FC236}">
                <a16:creationId xmlns="" xmlns:a16="http://schemas.microsoft.com/office/drawing/2014/main" id="{05F8DF66-41E9-4272-B5D9-350655916975}"/>
              </a:ext>
            </a:extLst>
          </p:cNvPr>
          <p:cNvSpPr txBox="1"/>
          <p:nvPr/>
        </p:nvSpPr>
        <p:spPr>
          <a:xfrm>
            <a:off x="3975824" y="3691477"/>
            <a:ext cx="168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graphicFrame>
        <p:nvGraphicFramePr>
          <p:cNvPr id="181" name="Graphique 180">
            <a:extLst>
              <a:ext uri="{FF2B5EF4-FFF2-40B4-BE49-F238E27FC236}">
                <a16:creationId xmlns="" xmlns:a16="http://schemas.microsoft.com/office/drawing/2014/main" id="{B6D5D128-7364-44FC-BC7A-7A72EF79E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25149902"/>
              </p:ext>
            </p:extLst>
          </p:nvPr>
        </p:nvGraphicFramePr>
        <p:xfrm>
          <a:off x="2214129" y="3927928"/>
          <a:ext cx="5049379" cy="20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2" name="Accolade fermante 181">
            <a:extLst>
              <a:ext uri="{FF2B5EF4-FFF2-40B4-BE49-F238E27FC236}">
                <a16:creationId xmlns="" xmlns:a16="http://schemas.microsoft.com/office/drawing/2014/main" id="{20C57E7D-FF07-4460-85CA-FE669E0E35E1}"/>
              </a:ext>
            </a:extLst>
          </p:cNvPr>
          <p:cNvSpPr/>
          <p:nvPr/>
        </p:nvSpPr>
        <p:spPr>
          <a:xfrm>
            <a:off x="3121445" y="4351421"/>
            <a:ext cx="168214" cy="1188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Accolade fermante 182">
            <a:extLst>
              <a:ext uri="{FF2B5EF4-FFF2-40B4-BE49-F238E27FC236}">
                <a16:creationId xmlns="" xmlns:a16="http://schemas.microsoft.com/office/drawing/2014/main" id="{8FA92183-EEDE-4836-A07F-FD7F18AF2E1A}"/>
              </a:ext>
            </a:extLst>
          </p:cNvPr>
          <p:cNvSpPr/>
          <p:nvPr/>
        </p:nvSpPr>
        <p:spPr>
          <a:xfrm>
            <a:off x="4042484" y="4352813"/>
            <a:ext cx="168214" cy="1188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Accolade fermante 183">
            <a:extLst>
              <a:ext uri="{FF2B5EF4-FFF2-40B4-BE49-F238E27FC236}">
                <a16:creationId xmlns="" xmlns:a16="http://schemas.microsoft.com/office/drawing/2014/main" id="{9C939CF9-ADB5-4EF0-A45A-2B08C2906119}"/>
              </a:ext>
            </a:extLst>
          </p:cNvPr>
          <p:cNvSpPr/>
          <p:nvPr/>
        </p:nvSpPr>
        <p:spPr>
          <a:xfrm>
            <a:off x="4961134" y="4425513"/>
            <a:ext cx="168214" cy="1152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Accolade fermante 184">
            <a:extLst>
              <a:ext uri="{FF2B5EF4-FFF2-40B4-BE49-F238E27FC236}">
                <a16:creationId xmlns="" xmlns:a16="http://schemas.microsoft.com/office/drawing/2014/main" id="{8EC2ECC6-0097-4D9E-8C06-CA0DE48C2E8B}"/>
              </a:ext>
            </a:extLst>
          </p:cNvPr>
          <p:cNvSpPr/>
          <p:nvPr/>
        </p:nvSpPr>
        <p:spPr>
          <a:xfrm>
            <a:off x="5869798" y="4366933"/>
            <a:ext cx="168214" cy="1188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Accolade fermante 185">
            <a:extLst>
              <a:ext uri="{FF2B5EF4-FFF2-40B4-BE49-F238E27FC236}">
                <a16:creationId xmlns="" xmlns:a16="http://schemas.microsoft.com/office/drawing/2014/main" id="{A01633C9-B995-4A3E-B134-C395BD90E83E}"/>
              </a:ext>
            </a:extLst>
          </p:cNvPr>
          <p:cNvSpPr/>
          <p:nvPr/>
        </p:nvSpPr>
        <p:spPr>
          <a:xfrm>
            <a:off x="6784803" y="4304850"/>
            <a:ext cx="168214" cy="1260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Rectangle 186">
            <a:extLst>
              <a:ext uri="{FF2B5EF4-FFF2-40B4-BE49-F238E27FC236}">
                <a16:creationId xmlns="" xmlns:a16="http://schemas.microsoft.com/office/drawing/2014/main" id="{800080EB-9E55-4385-A4D6-EDD002543256}"/>
              </a:ext>
            </a:extLst>
          </p:cNvPr>
          <p:cNvSpPr/>
          <p:nvPr/>
        </p:nvSpPr>
        <p:spPr>
          <a:xfrm>
            <a:off x="3158247" y="4972466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87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808A640F-2DAE-4730-A258-7FCC87854A56}"/>
              </a:ext>
            </a:extLst>
          </p:cNvPr>
          <p:cNvSpPr/>
          <p:nvPr/>
        </p:nvSpPr>
        <p:spPr>
          <a:xfrm>
            <a:off x="4059137" y="499553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84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4A61B2BF-CA49-47C8-8528-1DEC02876126}"/>
              </a:ext>
            </a:extLst>
          </p:cNvPr>
          <p:cNvSpPr/>
          <p:nvPr/>
        </p:nvSpPr>
        <p:spPr>
          <a:xfrm>
            <a:off x="4989391" y="498684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83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DCD21B8C-43D0-4C0B-8051-513AAE180C79}"/>
              </a:ext>
            </a:extLst>
          </p:cNvPr>
          <p:cNvSpPr/>
          <p:nvPr/>
        </p:nvSpPr>
        <p:spPr>
          <a:xfrm>
            <a:off x="6790344" y="497246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87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0C36BA89-2389-4B69-ABE0-FC527E72CF8D}"/>
              </a:ext>
            </a:extLst>
          </p:cNvPr>
          <p:cNvSpPr/>
          <p:nvPr/>
        </p:nvSpPr>
        <p:spPr>
          <a:xfrm>
            <a:off x="5903806" y="4972466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86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192" name="ZoneTexte 191">
            <a:extLst>
              <a:ext uri="{FF2B5EF4-FFF2-40B4-BE49-F238E27FC236}">
                <a16:creationId xmlns="" xmlns:a16="http://schemas.microsoft.com/office/drawing/2014/main" id="{5B44977F-9AD1-489E-AC67-F71FFF8DC5E0}"/>
              </a:ext>
            </a:extLst>
          </p:cNvPr>
          <p:cNvSpPr txBox="1"/>
          <p:nvPr/>
        </p:nvSpPr>
        <p:spPr>
          <a:xfrm>
            <a:off x="8587587" y="3706287"/>
            <a:ext cx="2216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1F4E79"/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graphicFrame>
        <p:nvGraphicFramePr>
          <p:cNvPr id="193" name="Graphique 192">
            <a:extLst>
              <a:ext uri="{FF2B5EF4-FFF2-40B4-BE49-F238E27FC236}">
                <a16:creationId xmlns="" xmlns:a16="http://schemas.microsoft.com/office/drawing/2014/main" id="{91ED3BE0-6147-4D9B-B4AB-D4A7FAFEC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24452599"/>
              </p:ext>
            </p:extLst>
          </p:nvPr>
        </p:nvGraphicFramePr>
        <p:xfrm>
          <a:off x="7087153" y="3942738"/>
          <a:ext cx="5049379" cy="20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94" name="Accolade fermante 193">
            <a:extLst>
              <a:ext uri="{FF2B5EF4-FFF2-40B4-BE49-F238E27FC236}">
                <a16:creationId xmlns="" xmlns:a16="http://schemas.microsoft.com/office/drawing/2014/main" id="{A2FAE1EF-E7CF-47D5-B0ED-043EB541222C}"/>
              </a:ext>
            </a:extLst>
          </p:cNvPr>
          <p:cNvSpPr/>
          <p:nvPr/>
        </p:nvSpPr>
        <p:spPr>
          <a:xfrm>
            <a:off x="7994469" y="4366231"/>
            <a:ext cx="168214" cy="1188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Accolade fermante 194">
            <a:extLst>
              <a:ext uri="{FF2B5EF4-FFF2-40B4-BE49-F238E27FC236}">
                <a16:creationId xmlns="" xmlns:a16="http://schemas.microsoft.com/office/drawing/2014/main" id="{E10012CB-820A-45E5-BBF5-334A5D30885B}"/>
              </a:ext>
            </a:extLst>
          </p:cNvPr>
          <p:cNvSpPr/>
          <p:nvPr/>
        </p:nvSpPr>
        <p:spPr>
          <a:xfrm>
            <a:off x="8915508" y="4367623"/>
            <a:ext cx="168214" cy="1188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Accolade fermante 195">
            <a:extLst>
              <a:ext uri="{FF2B5EF4-FFF2-40B4-BE49-F238E27FC236}">
                <a16:creationId xmlns="" xmlns:a16="http://schemas.microsoft.com/office/drawing/2014/main" id="{E132D694-BE77-4760-9B2A-525370E00B57}"/>
              </a:ext>
            </a:extLst>
          </p:cNvPr>
          <p:cNvSpPr/>
          <p:nvPr/>
        </p:nvSpPr>
        <p:spPr>
          <a:xfrm>
            <a:off x="9834158" y="4440323"/>
            <a:ext cx="168214" cy="1152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Accolade fermante 196">
            <a:extLst>
              <a:ext uri="{FF2B5EF4-FFF2-40B4-BE49-F238E27FC236}">
                <a16:creationId xmlns="" xmlns:a16="http://schemas.microsoft.com/office/drawing/2014/main" id="{C742E037-0238-400E-91A3-E6A2DC0627F6}"/>
              </a:ext>
            </a:extLst>
          </p:cNvPr>
          <p:cNvSpPr/>
          <p:nvPr/>
        </p:nvSpPr>
        <p:spPr>
          <a:xfrm>
            <a:off x="10742822" y="4381743"/>
            <a:ext cx="168214" cy="1188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Accolade fermante 197">
            <a:extLst>
              <a:ext uri="{FF2B5EF4-FFF2-40B4-BE49-F238E27FC236}">
                <a16:creationId xmlns="" xmlns:a16="http://schemas.microsoft.com/office/drawing/2014/main" id="{5A8FB7BE-F074-41C9-A3F3-37C0093C15B1}"/>
              </a:ext>
            </a:extLst>
          </p:cNvPr>
          <p:cNvSpPr/>
          <p:nvPr/>
        </p:nvSpPr>
        <p:spPr>
          <a:xfrm>
            <a:off x="11657827" y="4319660"/>
            <a:ext cx="168214" cy="1260000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Rectangle 198">
            <a:extLst>
              <a:ext uri="{FF2B5EF4-FFF2-40B4-BE49-F238E27FC236}">
                <a16:creationId xmlns="" xmlns:a16="http://schemas.microsoft.com/office/drawing/2014/main" id="{F1B068BE-0EC1-491A-BAFE-E1F62F6F0015}"/>
              </a:ext>
            </a:extLst>
          </p:cNvPr>
          <p:cNvSpPr/>
          <p:nvPr/>
        </p:nvSpPr>
        <p:spPr>
          <a:xfrm>
            <a:off x="8031271" y="4987276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91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43F5DEC1-EA26-44C8-925F-72B4ADD212D2}"/>
              </a:ext>
            </a:extLst>
          </p:cNvPr>
          <p:cNvSpPr/>
          <p:nvPr/>
        </p:nvSpPr>
        <p:spPr>
          <a:xfrm>
            <a:off x="8932161" y="5010340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86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BF2C0134-9FC7-442A-90F5-08FAD7934018}"/>
              </a:ext>
            </a:extLst>
          </p:cNvPr>
          <p:cNvSpPr/>
          <p:nvPr/>
        </p:nvSpPr>
        <p:spPr>
          <a:xfrm>
            <a:off x="9862415" y="5001653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87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40999995-72AF-43EF-AD0D-2A365827F974}"/>
              </a:ext>
            </a:extLst>
          </p:cNvPr>
          <p:cNvSpPr/>
          <p:nvPr/>
        </p:nvSpPr>
        <p:spPr>
          <a:xfrm>
            <a:off x="11663368" y="5061016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83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4BDEFEDC-3E8F-4FB1-B4E3-5C0DA44708AF}"/>
              </a:ext>
            </a:extLst>
          </p:cNvPr>
          <p:cNvSpPr/>
          <p:nvPr/>
        </p:nvSpPr>
        <p:spPr>
          <a:xfrm>
            <a:off x="10776830" y="5046268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84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  <a:endParaRPr lang="fr-FR" dirty="0"/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305837B0-F057-4B69-8148-DCB4CAB710BA}"/>
              </a:ext>
            </a:extLst>
          </p:cNvPr>
          <p:cNvSpPr/>
          <p:nvPr/>
        </p:nvSpPr>
        <p:spPr>
          <a:xfrm>
            <a:off x="0" y="6024708"/>
            <a:ext cx="4527146" cy="283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Q53A-Etes-vous satisfait de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« l’efficacité »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des médicaments ?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="" xmlns:a16="http://schemas.microsoft.com/office/drawing/2014/main" id="{6CF14ABF-DBC0-41EF-AF1E-336995873E2D}"/>
              </a:ext>
            </a:extLst>
          </p:cNvPr>
          <p:cNvSpPr txBox="1"/>
          <p:nvPr/>
        </p:nvSpPr>
        <p:spPr>
          <a:xfrm>
            <a:off x="35136" y="38841"/>
            <a:ext cx="1210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sz="2800" dirty="0"/>
              <a:t>SATISFACTION VIS-À-VIS DE L’EFFICACITÉ DES MÉDICAMENTS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="" xmlns:a16="http://schemas.microsoft.com/office/drawing/2014/main" id="{29249700-26F4-47B2-9BDF-58CD395DCC18}"/>
              </a:ext>
            </a:extLst>
          </p:cNvPr>
          <p:cNvSpPr txBox="1"/>
          <p:nvPr/>
        </p:nvSpPr>
        <p:spPr>
          <a:xfrm>
            <a:off x="2275144" y="2695391"/>
            <a:ext cx="1452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BD392F"/>
                </a:solidFill>
                <a:latin typeface="Trebuchet MS" panose="020B0603020202020204" pitchFamily="34" charset="0"/>
              </a:rPr>
              <a:t>Insatisfaction</a:t>
            </a:r>
            <a:r>
              <a:rPr lang="fr-FR" sz="1600" b="1" dirty="0">
                <a:solidFill>
                  <a:srgbClr val="BD392F"/>
                </a:solidFill>
              </a:rPr>
              <a:t> </a:t>
            </a:r>
            <a:r>
              <a:rPr lang="fr-FR" sz="2400" b="1" dirty="0">
                <a:solidFill>
                  <a:srgbClr val="BD392F"/>
                </a:solidFill>
                <a:latin typeface="Agency FB" panose="020B0503020202020204" pitchFamily="34" charset="0"/>
              </a:rPr>
              <a:t>14</a:t>
            </a:r>
            <a:r>
              <a:rPr lang="fr-FR" sz="1600" b="1" dirty="0">
                <a:solidFill>
                  <a:srgbClr val="BD392F"/>
                </a:solidFill>
                <a:latin typeface="Agency FB" panose="020B0503020202020204" pitchFamily="34" charset="0"/>
              </a:rPr>
              <a:t>%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="" xmlns:a16="http://schemas.microsoft.com/office/drawing/2014/main" id="{0E365B4F-3514-4FB5-A6D7-8ED1BA34FB33}"/>
              </a:ext>
            </a:extLst>
          </p:cNvPr>
          <p:cNvSpPr txBox="1"/>
          <p:nvPr/>
        </p:nvSpPr>
        <p:spPr>
          <a:xfrm>
            <a:off x="232363" y="4265748"/>
            <a:ext cx="20120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Plus de </a:t>
            </a:r>
            <a:r>
              <a:rPr lang="fr-FR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86% </a:t>
            </a:r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 la population sont satisfaits de </a:t>
            </a:r>
            <a:r>
              <a:rPr lang="fr-FR" sz="1600" b="1" dirty="0" smtClean="0">
                <a:solidFill>
                  <a:srgbClr val="62A5E1"/>
                </a:solidFill>
                <a:latin typeface="Trebuchet MS" panose="020B0603020202020204" pitchFamily="34" charset="0"/>
              </a:rPr>
              <a:t>« l’efficacité » </a:t>
            </a:r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des médicaments.</a:t>
            </a:r>
            <a:endParaRPr lang="fr-FR" sz="16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F9E00B72-3C77-4A42-8577-113802B5F8A5}"/>
              </a:ext>
            </a:extLst>
          </p:cNvPr>
          <p:cNvCxnSpPr>
            <a:cxnSpLocks/>
          </p:cNvCxnSpPr>
          <p:nvPr/>
        </p:nvCxnSpPr>
        <p:spPr>
          <a:xfrm flipH="1">
            <a:off x="7294301" y="3706287"/>
            <a:ext cx="0" cy="2376000"/>
          </a:xfrm>
          <a:prstGeom prst="line">
            <a:avLst/>
          </a:prstGeom>
          <a:ln w="28575">
            <a:solidFill>
              <a:srgbClr val="C2626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028293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65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5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965401" y="-6843"/>
            <a:ext cx="924458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pPr algn="r"/>
            <a:r>
              <a:rPr lang="fr-FR" dirty="0"/>
              <a:t>SATISFACTION VIS-À-VIS DES MÉDICAMENTS </a:t>
            </a:r>
          </a:p>
          <a:p>
            <a:pPr algn="r"/>
            <a:endParaRPr lang="fr-FR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374582" y="5836548"/>
            <a:ext cx="817418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3DB1143-B59C-4AE4-A2F7-952CF2788456}"/>
              </a:ext>
            </a:extLst>
          </p:cNvPr>
          <p:cNvSpPr/>
          <p:nvPr/>
        </p:nvSpPr>
        <p:spPr>
          <a:xfrm>
            <a:off x="4188542" y="975358"/>
            <a:ext cx="8021441" cy="58785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73%</a:t>
            </a:r>
            <a:r>
              <a:rPr lang="fr-FR" sz="20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trouvent que les prix des médicaments locaux sont moins chers par rapport aux médicaments importés.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FR" sz="20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r-FR" sz="20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86%</a:t>
            </a:r>
            <a:r>
              <a:rPr lang="fr-FR" sz="2000" b="1" dirty="0">
                <a:solidFill>
                  <a:srgbClr val="7B7B7B"/>
                </a:solidFill>
                <a:latin typeface="Trebuchet MS" panose="020B0603020202020204" pitchFamily="34" charset="0"/>
              </a:rPr>
              <a:t> de la population sont </a:t>
            </a:r>
            <a:r>
              <a:rPr lang="fr-FR" sz="2000" b="1" dirty="0" smtClean="0">
                <a:solidFill>
                  <a:srgbClr val="7B7B7B"/>
                </a:solidFill>
                <a:latin typeface="Trebuchet MS" panose="020B0603020202020204" pitchFamily="34" charset="0"/>
              </a:rPr>
              <a:t>satisfaits </a:t>
            </a:r>
            <a:r>
              <a:rPr lang="fr-FR" sz="2000" b="1" dirty="0">
                <a:solidFill>
                  <a:srgbClr val="7B7B7B"/>
                </a:solidFill>
                <a:latin typeface="Trebuchet MS" panose="020B0603020202020204" pitchFamily="34" charset="0"/>
              </a:rPr>
              <a:t>de </a:t>
            </a:r>
            <a:r>
              <a:rPr lang="fr-FR" sz="2000" b="1" dirty="0" smtClean="0">
                <a:solidFill>
                  <a:srgbClr val="7B7B7B"/>
                </a:solidFill>
                <a:latin typeface="Trebuchet MS" panose="020B0603020202020204" pitchFamily="34" charset="0"/>
              </a:rPr>
              <a:t>« l’efficacité »des </a:t>
            </a:r>
            <a:r>
              <a:rPr lang="fr-FR" sz="2000" b="1" dirty="0">
                <a:solidFill>
                  <a:srgbClr val="7B7B7B"/>
                </a:solidFill>
                <a:latin typeface="Trebuchet MS" panose="020B0603020202020204" pitchFamily="34" charset="0"/>
              </a:rPr>
              <a:t>médicaments.</a:t>
            </a:r>
          </a:p>
          <a:p>
            <a:endParaRPr lang="fr-FR" sz="20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7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4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  <a:p>
            <a:endParaRPr lang="fr-FR" sz="1600" b="1" dirty="0">
              <a:solidFill>
                <a:srgbClr val="7B7B7B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8" name="Picture 4" descr="RÃ©sultat de recherche d'images pour &quot;satisfaction client icÃ´ne&quot;">
            <a:extLst>
              <a:ext uri="{FF2B5EF4-FFF2-40B4-BE49-F238E27FC236}">
                <a16:creationId xmlns="" xmlns:a16="http://schemas.microsoft.com/office/drawing/2014/main" id="{403942B8-7653-4588-9E5B-F73324BB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02327"/>
            <a:ext cx="3918857" cy="51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028293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66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6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8"/>
          <p:cNvSpPr/>
          <p:nvPr/>
        </p:nvSpPr>
        <p:spPr>
          <a:xfrm>
            <a:off x="2581835" y="-14514"/>
            <a:ext cx="9638422" cy="687251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25" name="Picture 2" descr="Immar research &amp; consulting">
            <a:extLst>
              <a:ext uri="{FF2B5EF4-FFF2-40B4-BE49-F238E27FC236}">
                <a16:creationId xmlns="" xmlns:a16="http://schemas.microsoft.com/office/drawing/2014/main" id="{D4EFF8C6-C522-4B1F-9736-3AA2F4493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70493" b="51834"/>
          <a:stretch/>
        </p:blipFill>
        <p:spPr bwMode="auto">
          <a:xfrm rot="16984346">
            <a:off x="5532645" y="-14748"/>
            <a:ext cx="5864077" cy="688914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A646ED8-4BF1-4149-A7A2-E4BCE75DD816}"/>
              </a:ext>
            </a:extLst>
          </p:cNvPr>
          <p:cNvSpPr/>
          <p:nvPr/>
        </p:nvSpPr>
        <p:spPr>
          <a:xfrm>
            <a:off x="595080" y="2123709"/>
            <a:ext cx="11597794" cy="2123658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endParaRPr lang="fr-FR" sz="4400" dirty="0">
              <a:solidFill>
                <a:srgbClr val="2A2A39"/>
              </a:solidFill>
              <a:latin typeface="Trebuchet MS" panose="020B0603020202020204" pitchFamily="34" charset="0"/>
            </a:endParaRPr>
          </a:p>
          <a:p>
            <a:r>
              <a:rPr lang="fr-FR" sz="4400" dirty="0">
                <a:solidFill>
                  <a:srgbClr val="2A2A39"/>
                </a:solidFill>
                <a:latin typeface="Trebuchet MS" panose="020B0603020202020204" pitchFamily="34" charset="0"/>
              </a:rPr>
              <a:t>PRINCIPALES CONCLUSIONS</a:t>
            </a:r>
          </a:p>
          <a:p>
            <a:endParaRPr lang="fr-FR" sz="4400" dirty="0">
              <a:solidFill>
                <a:srgbClr val="2A2A39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705421" y="6243427"/>
            <a:ext cx="432000" cy="432000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gency FB" panose="020B0503020202020204" pitchFamily="34" charset="0"/>
              </a:rPr>
              <a:t>8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052EE208-5251-4A81-A63B-1BC6712C9B66}"/>
              </a:ext>
            </a:extLst>
          </p:cNvPr>
          <p:cNvSpPr/>
          <p:nvPr/>
        </p:nvSpPr>
        <p:spPr>
          <a:xfrm>
            <a:off x="11038627" y="6243427"/>
            <a:ext cx="432000" cy="432000"/>
          </a:xfrm>
          <a:prstGeom prst="ellipse">
            <a:avLst/>
          </a:prstGeom>
          <a:solidFill>
            <a:srgbClr val="535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131766C1-4B9F-4074-BCA8-2D869826FB70}"/>
              </a:ext>
            </a:extLst>
          </p:cNvPr>
          <p:cNvSpPr/>
          <p:nvPr/>
        </p:nvSpPr>
        <p:spPr>
          <a:xfrm>
            <a:off x="10363366" y="6243427"/>
            <a:ext cx="432000" cy="432000"/>
          </a:xfrm>
          <a:prstGeom prst="ellipse">
            <a:avLst/>
          </a:prstGeom>
          <a:solidFill>
            <a:srgbClr val="9E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654385" y="6219362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67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9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824588" y="259307"/>
            <a:ext cx="92445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STRUCTURES SANITAIRES FRÉQUENTEES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490934" y="5836548"/>
            <a:ext cx="701066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545203" y="6287600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76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2891809" y="1115452"/>
          <a:ext cx="8285707" cy="254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54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780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545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Dans le public</a:t>
                      </a:r>
                    </a:p>
                  </a:txBody>
                  <a:tcPr anchor="ctr"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Dans le privé</a:t>
                      </a:r>
                    </a:p>
                  </a:txBody>
                  <a:tcPr anchor="ctr"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545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Trebuchet MS" panose="020B0603020202020204" pitchFamily="34" charset="0"/>
                        </a:rPr>
                        <a:t>Structures sanitaires fréquentées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57%</a:t>
                      </a:r>
                      <a:endParaRPr lang="fr-FR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1240"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Satisfaction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81%</a:t>
                      </a:r>
                      <a:endParaRPr lang="fr-FR" sz="32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Graphique 17"/>
          <p:cNvGraphicFramePr/>
          <p:nvPr>
            <p:extLst/>
          </p:nvPr>
        </p:nvGraphicFramePr>
        <p:xfrm>
          <a:off x="5651292" y="3979234"/>
          <a:ext cx="2893101" cy="204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aphique 20"/>
          <p:cNvGraphicFramePr/>
          <p:nvPr>
            <p:extLst/>
          </p:nvPr>
        </p:nvGraphicFramePr>
        <p:xfrm>
          <a:off x="8454452" y="3972393"/>
          <a:ext cx="2774725" cy="202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Connecteur droit 19"/>
          <p:cNvCxnSpPr/>
          <p:nvPr/>
        </p:nvCxnSpPr>
        <p:spPr>
          <a:xfrm flipH="1">
            <a:off x="8479065" y="3806383"/>
            <a:ext cx="0" cy="226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RÃ©sultat de recherche d'images pour &quot;smiley vert icÃ´ne png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388" r="79653" b="35522"/>
          <a:stretch/>
        </p:blipFill>
        <p:spPr bwMode="auto">
          <a:xfrm>
            <a:off x="7383438" y="2729553"/>
            <a:ext cx="777923" cy="7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Ã©sultat de recherche d'images pour &quot;smiley vert icÃ´ne png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388" r="79653" b="35522"/>
          <a:stretch/>
        </p:blipFill>
        <p:spPr bwMode="auto">
          <a:xfrm>
            <a:off x="10290411" y="2688610"/>
            <a:ext cx="777923" cy="7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aphique 12"/>
          <p:cNvGraphicFramePr/>
          <p:nvPr>
            <p:extLst/>
          </p:nvPr>
        </p:nvGraphicFramePr>
        <p:xfrm>
          <a:off x="3010600" y="4313426"/>
          <a:ext cx="2456597" cy="236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4" name="Connecteur droit 13"/>
          <p:cNvCxnSpPr/>
          <p:nvPr/>
        </p:nvCxnSpPr>
        <p:spPr>
          <a:xfrm flipH="1">
            <a:off x="5581334" y="3794478"/>
            <a:ext cx="0" cy="226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03251" y="3862898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dk1"/>
                </a:solidFill>
                <a:latin typeface="Trebuchet MS" panose="020B0603020202020204" pitchFamily="34" charset="0"/>
              </a:rPr>
              <a:t>Satisfaction globale </a:t>
            </a:r>
          </a:p>
        </p:txBody>
      </p:sp>
      <p:pic>
        <p:nvPicPr>
          <p:cNvPr id="15" name="Picture 4" descr="RÃ©sultat de recherche d'images pour &quot;smiley vert icÃ´ne png&quot;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388" r="79653" b="35522"/>
          <a:stretch/>
        </p:blipFill>
        <p:spPr bwMode="auto">
          <a:xfrm>
            <a:off x="4880081" y="5742576"/>
            <a:ext cx="576411" cy="5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545203" y="6273953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68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45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837288" y="95535"/>
            <a:ext cx="935471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REACTION EN CAS D’ABSENCE DES MÉDICAMENTS PRESCRITS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495314" y="5836548"/>
            <a:ext cx="696686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212" y="2737513"/>
            <a:ext cx="1678675" cy="16786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A9392AF-8FCD-4678-A6DF-5210A1D7D21A}"/>
              </a:ext>
            </a:extLst>
          </p:cNvPr>
          <p:cNvSpPr/>
          <p:nvPr/>
        </p:nvSpPr>
        <p:spPr>
          <a:xfrm>
            <a:off x="4913194" y="2480782"/>
            <a:ext cx="6441743" cy="184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0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22%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ne prennent pas leur traitement s’ils ne trouvent pas leurs médicaments</a:t>
            </a:r>
            <a:r>
              <a:rPr lang="fr-FR" b="1" dirty="0">
                <a:solidFill>
                  <a:srgbClr val="62A5E1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545203" y="6273953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69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0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990" y="80406"/>
            <a:ext cx="1214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CONSOMMATION DES MÉDICAMENTS LORS DE L’ANNÉE 2017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ZoneTexte 4"/>
          <p:cNvSpPr txBox="1"/>
          <p:nvPr/>
        </p:nvSpPr>
        <p:spPr>
          <a:xfrm>
            <a:off x="599320" y="731216"/>
            <a:ext cx="369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rgbClr val="0971C7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400" dirty="0"/>
              <a:t>2603 interrogés du grand public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EF12B664-5693-4E73-BEDC-8C0B55978C32}"/>
              </a:ext>
            </a:extLst>
          </p:cNvPr>
          <p:cNvGrpSpPr/>
          <p:nvPr/>
        </p:nvGrpSpPr>
        <p:grpSpPr>
          <a:xfrm>
            <a:off x="112974" y="1136084"/>
            <a:ext cx="3100804" cy="3852775"/>
            <a:chOff x="4803344" y="2628786"/>
            <a:chExt cx="2272483" cy="2429468"/>
          </a:xfrm>
        </p:grpSpPr>
        <p:pic>
          <p:nvPicPr>
            <p:cNvPr id="1028" name="Picture 4" descr="Résultat de recherche d'images pour &quot;consommation des médicaments&quot;">
              <a:extLst>
                <a:ext uri="{FF2B5EF4-FFF2-40B4-BE49-F238E27FC236}">
                  <a16:creationId xmlns="" xmlns:a16="http://schemas.microsoft.com/office/drawing/2014/main" id="{BAE4AE9F-2E29-46EC-A5E7-CBD274169A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DFE1DE"/>
                </a:clrFrom>
                <a:clrTo>
                  <a:srgbClr val="DFE1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626" r="18973"/>
            <a:stretch/>
          </p:blipFill>
          <p:spPr bwMode="auto">
            <a:xfrm>
              <a:off x="4803344" y="2671762"/>
              <a:ext cx="2232456" cy="222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7821656-23C0-4566-8603-F5072AD961A2}"/>
                </a:ext>
              </a:extLst>
            </p:cNvPr>
            <p:cNvSpPr/>
            <p:nvPr/>
          </p:nvSpPr>
          <p:spPr>
            <a:xfrm>
              <a:off x="4803344" y="2671763"/>
              <a:ext cx="2272483" cy="238649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21" name="Graphique 20">
              <a:extLst>
                <a:ext uri="{FF2B5EF4-FFF2-40B4-BE49-F238E27FC236}">
                  <a16:creationId xmlns="" xmlns:a16="http://schemas.microsoft.com/office/drawing/2014/main" id="{FEAD6539-A042-47DF-AA13-FDFDAB7E14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251201826"/>
                </p:ext>
              </p:extLst>
            </p:nvPr>
          </p:nvGraphicFramePr>
          <p:xfrm>
            <a:off x="4976568" y="2628786"/>
            <a:ext cx="1879629" cy="22918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FF34508B-65D7-4FC1-802A-3BB8C3CE21B5}"/>
                </a:ext>
              </a:extLst>
            </p:cNvPr>
            <p:cNvSpPr txBox="1"/>
            <p:nvPr/>
          </p:nvSpPr>
          <p:spPr>
            <a:xfrm>
              <a:off x="5694798" y="3622698"/>
              <a:ext cx="574695" cy="524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3600" b="1" dirty="0">
                  <a:solidFill>
                    <a:srgbClr val="333F50"/>
                  </a:solidFill>
                  <a:latin typeface="Agency FB" panose="020B0503020202020204" pitchFamily="34" charset="0"/>
                </a:rPr>
                <a:t>Oui</a:t>
              </a:r>
            </a:p>
            <a:p>
              <a:pPr algn="just"/>
              <a:r>
                <a:rPr lang="fr-FR" sz="3600" b="1" dirty="0">
                  <a:solidFill>
                    <a:srgbClr val="333F50"/>
                  </a:solidFill>
                  <a:latin typeface="Agency FB" panose="020B0503020202020204" pitchFamily="34" charset="0"/>
                </a:rPr>
                <a:t>83</a:t>
              </a:r>
              <a:r>
                <a:rPr lang="fr-FR" sz="1600" b="1" dirty="0">
                  <a:solidFill>
                    <a:srgbClr val="333F50"/>
                  </a:solidFill>
                  <a:latin typeface="Agency FB" panose="020B0503020202020204" pitchFamily="34" charset="0"/>
                </a:rPr>
                <a:t>%</a:t>
              </a:r>
              <a:endParaRPr lang="fr-FR" sz="3600" b="1" dirty="0">
                <a:solidFill>
                  <a:srgbClr val="333F50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8F568C77-C25B-4462-9568-B5D79B436AAF}"/>
              </a:ext>
            </a:extLst>
          </p:cNvPr>
          <p:cNvSpPr txBox="1"/>
          <p:nvPr/>
        </p:nvSpPr>
        <p:spPr>
          <a:xfrm>
            <a:off x="49432" y="1183507"/>
            <a:ext cx="3237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rgbClr val="0971C7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Consommation des médicaments durant les 12 mois de l’année 2017</a:t>
            </a:r>
          </a:p>
        </p:txBody>
      </p:sp>
      <p:pic>
        <p:nvPicPr>
          <p:cNvPr id="1026" name="Picture 2" descr="Résultat de recherche d'images pour &quot;Interrogés par telephone icône&quot;">
            <a:extLst>
              <a:ext uri="{FF2B5EF4-FFF2-40B4-BE49-F238E27FC236}">
                <a16:creationId xmlns="" xmlns:a16="http://schemas.microsoft.com/office/drawing/2014/main" id="{6B6B0B8A-7AE2-44DE-8095-BA1C05221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" y="713259"/>
            <a:ext cx="716588" cy="5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 : en angle 2">
            <a:extLst>
              <a:ext uri="{FF2B5EF4-FFF2-40B4-BE49-F238E27FC236}">
                <a16:creationId xmlns="" xmlns:a16="http://schemas.microsoft.com/office/drawing/2014/main" id="{8D6E9E32-B6C8-4C38-854A-900D0100F522}"/>
              </a:ext>
            </a:extLst>
          </p:cNvPr>
          <p:cNvCxnSpPr>
            <a:cxnSpLocks/>
          </p:cNvCxnSpPr>
          <p:nvPr/>
        </p:nvCxnSpPr>
        <p:spPr>
          <a:xfrm>
            <a:off x="1809990" y="2476284"/>
            <a:ext cx="1431498" cy="254902"/>
          </a:xfrm>
          <a:prstGeom prst="bentConnector3">
            <a:avLst>
              <a:gd name="adj1" fmla="val 73320"/>
            </a:avLst>
          </a:prstGeom>
          <a:ln w="38100">
            <a:solidFill>
              <a:srgbClr val="D595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C04FA904-FC49-4F62-BC2E-9F63AA30DDE6}"/>
              </a:ext>
            </a:extLst>
          </p:cNvPr>
          <p:cNvSpPr txBox="1"/>
          <p:nvPr/>
        </p:nvSpPr>
        <p:spPr>
          <a:xfrm>
            <a:off x="5908903" y="769844"/>
            <a:ext cx="386390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Profil des non consommateurs (442)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CFB170D-4330-4161-A46A-75EFBB1A8A9B}"/>
              </a:ext>
            </a:extLst>
          </p:cNvPr>
          <p:cNvSpPr/>
          <p:nvPr/>
        </p:nvSpPr>
        <p:spPr>
          <a:xfrm>
            <a:off x="7809551" y="1246426"/>
            <a:ext cx="800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23665B4-30DC-48E9-9E46-FF551E1AB586}"/>
              </a:ext>
            </a:extLst>
          </p:cNvPr>
          <p:cNvSpPr/>
          <p:nvPr/>
        </p:nvSpPr>
        <p:spPr>
          <a:xfrm>
            <a:off x="4604074" y="1311308"/>
            <a:ext cx="945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277D665-9016-4DDD-ABA1-94279A52251B}"/>
              </a:ext>
            </a:extLst>
          </p:cNvPr>
          <p:cNvSpPr/>
          <p:nvPr/>
        </p:nvSpPr>
        <p:spPr>
          <a:xfrm>
            <a:off x="6081077" y="1260356"/>
            <a:ext cx="1762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="" xmlns:a16="http://schemas.microsoft.com/office/drawing/2014/main" id="{223E91A3-3891-423F-977A-C21748180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7820263" y="2719408"/>
            <a:ext cx="442539" cy="43839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="" xmlns:a16="http://schemas.microsoft.com/office/drawing/2014/main" id="{88EA673B-0AE9-4E96-A238-399E41D63E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7862388" y="1968616"/>
            <a:ext cx="405225" cy="44122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="" xmlns:a16="http://schemas.microsoft.com/office/drawing/2014/main" id="{DE02911B-924B-43AB-B2F3-7B765BC7CB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6342012" y="2479165"/>
            <a:ext cx="587894" cy="72813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="" xmlns:a16="http://schemas.microsoft.com/office/drawing/2014/main" id="{E9269CB4-E745-4404-8980-05B1FD52AA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6315473" y="1849381"/>
            <a:ext cx="587894" cy="721743"/>
          </a:xfrm>
          <a:prstGeom prst="rect">
            <a:avLst/>
          </a:prstGeom>
        </p:spPr>
      </p:pic>
      <p:graphicFrame>
        <p:nvGraphicFramePr>
          <p:cNvPr id="49" name="Graphique 48">
            <a:extLst>
              <a:ext uri="{FF2B5EF4-FFF2-40B4-BE49-F238E27FC236}">
                <a16:creationId xmlns="" xmlns:a16="http://schemas.microsoft.com/office/drawing/2014/main" id="{D039CE9A-300C-45DC-90D6-8A976C890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10200570"/>
              </p:ext>
            </p:extLst>
          </p:nvPr>
        </p:nvGraphicFramePr>
        <p:xfrm>
          <a:off x="3146537" y="2089060"/>
          <a:ext cx="3075301" cy="147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A5F8BEB6-0BAA-420F-B53E-C113D21C423A}"/>
              </a:ext>
            </a:extLst>
          </p:cNvPr>
          <p:cNvCxnSpPr/>
          <p:nvPr/>
        </p:nvCxnSpPr>
        <p:spPr>
          <a:xfrm flipH="1">
            <a:off x="6206812" y="1379989"/>
            <a:ext cx="0" cy="2016000"/>
          </a:xfrm>
          <a:prstGeom prst="line">
            <a:avLst/>
          </a:prstGeom>
          <a:ln w="12700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="" xmlns:a16="http://schemas.microsoft.com/office/drawing/2014/main" id="{A2FA9F9C-D2D2-4EB8-85AB-3C50D96F84A2}"/>
              </a:ext>
            </a:extLst>
          </p:cNvPr>
          <p:cNvCxnSpPr/>
          <p:nvPr/>
        </p:nvCxnSpPr>
        <p:spPr>
          <a:xfrm flipH="1">
            <a:off x="7726628" y="1421617"/>
            <a:ext cx="0" cy="2016000"/>
          </a:xfrm>
          <a:prstGeom prst="line">
            <a:avLst/>
          </a:prstGeom>
          <a:ln w="12700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BCE961C9-7715-4276-8086-E5E9FB2A1DBB}"/>
              </a:ext>
            </a:extLst>
          </p:cNvPr>
          <p:cNvSpPr txBox="1"/>
          <p:nvPr/>
        </p:nvSpPr>
        <p:spPr>
          <a:xfrm>
            <a:off x="7066940" y="204599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26269"/>
                </a:solidFill>
                <a:latin typeface="Agency FB" panose="020B0503020202020204" pitchFamily="34" charset="0"/>
              </a:rPr>
              <a:t>16</a:t>
            </a:r>
            <a:r>
              <a:rPr lang="fr-FR" sz="1200" b="1" dirty="0">
                <a:solidFill>
                  <a:srgbClr val="C26269"/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rgbClr val="C26269"/>
              </a:solidFill>
              <a:latin typeface="Agency FB" panose="020B0503020202020204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5D6D86B4-6F13-45BD-A0D1-710B3ECBF540}"/>
              </a:ext>
            </a:extLst>
          </p:cNvPr>
          <p:cNvSpPr txBox="1"/>
          <p:nvPr/>
        </p:nvSpPr>
        <p:spPr>
          <a:xfrm>
            <a:off x="7071750" y="27960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26269"/>
                </a:solidFill>
                <a:latin typeface="Agency FB" panose="020B0503020202020204" pitchFamily="34" charset="0"/>
              </a:rPr>
              <a:t>21</a:t>
            </a:r>
            <a:r>
              <a:rPr lang="fr-FR" sz="1200" b="1" dirty="0">
                <a:solidFill>
                  <a:srgbClr val="C26269"/>
                </a:solidFill>
                <a:latin typeface="Agency FB" panose="020B0503020202020204" pitchFamily="34" charset="0"/>
              </a:rPr>
              <a:t>%</a:t>
            </a:r>
            <a:endParaRPr lang="fr-FR" b="1" dirty="0">
              <a:solidFill>
                <a:srgbClr val="C26269"/>
              </a:solidFill>
              <a:latin typeface="Agency FB" panose="020B050302020202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="" xmlns:a16="http://schemas.microsoft.com/office/drawing/2014/main" id="{618D57DB-46FB-47EB-9D08-2FB92AA42B68}"/>
              </a:ext>
            </a:extLst>
          </p:cNvPr>
          <p:cNvSpPr txBox="1"/>
          <p:nvPr/>
        </p:nvSpPr>
        <p:spPr>
          <a:xfrm>
            <a:off x="8342756" y="2020496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26269"/>
                </a:solidFill>
                <a:latin typeface="Agency FB" panose="020B0503020202020204" pitchFamily="34" charset="0"/>
              </a:rPr>
              <a:t>24</a:t>
            </a:r>
            <a:r>
              <a:rPr lang="fr-FR" sz="1100" b="1" dirty="0">
                <a:solidFill>
                  <a:srgbClr val="C26269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C26269"/>
              </a:solidFill>
              <a:latin typeface="Agency FB" panose="020B050302020202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91F52830-19BC-4328-A482-4C0B53A42F02}"/>
              </a:ext>
            </a:extLst>
          </p:cNvPr>
          <p:cNvSpPr txBox="1"/>
          <p:nvPr/>
        </p:nvSpPr>
        <p:spPr>
          <a:xfrm>
            <a:off x="8372017" y="2796021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26269"/>
                </a:solidFill>
                <a:latin typeface="Agency FB" panose="020B0503020202020204" pitchFamily="34" charset="0"/>
              </a:rPr>
              <a:t>10</a:t>
            </a:r>
            <a:r>
              <a:rPr lang="fr-FR" sz="1100" b="1" dirty="0">
                <a:solidFill>
                  <a:srgbClr val="C26269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C26269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60" name="Graphique 59">
            <a:extLst>
              <a:ext uri="{FF2B5EF4-FFF2-40B4-BE49-F238E27FC236}">
                <a16:creationId xmlns="" xmlns:a16="http://schemas.microsoft.com/office/drawing/2014/main" id="{B279457E-3DDF-4269-95D6-BD344D84F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9234571"/>
              </p:ext>
            </p:extLst>
          </p:nvPr>
        </p:nvGraphicFramePr>
        <p:xfrm>
          <a:off x="9242867" y="1172947"/>
          <a:ext cx="2740003" cy="138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2" name="Graphique 61">
            <a:extLst>
              <a:ext uri="{FF2B5EF4-FFF2-40B4-BE49-F238E27FC236}">
                <a16:creationId xmlns="" xmlns:a16="http://schemas.microsoft.com/office/drawing/2014/main" id="{75CA989F-D444-45AE-AE23-07EF5A892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33837758"/>
              </p:ext>
            </p:extLst>
          </p:nvPr>
        </p:nvGraphicFramePr>
        <p:xfrm>
          <a:off x="8978224" y="2461041"/>
          <a:ext cx="3042629" cy="134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AF71B06E-39C3-4DB2-BCB0-DA3F98BE1AD4}"/>
              </a:ext>
            </a:extLst>
          </p:cNvPr>
          <p:cNvSpPr/>
          <p:nvPr/>
        </p:nvSpPr>
        <p:spPr>
          <a:xfrm>
            <a:off x="9160701" y="1053347"/>
            <a:ext cx="1468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E71D3B5E-1D1A-459F-AD7A-B88CE0A644BB}"/>
              </a:ext>
            </a:extLst>
          </p:cNvPr>
          <p:cNvSpPr/>
          <p:nvPr/>
        </p:nvSpPr>
        <p:spPr>
          <a:xfrm>
            <a:off x="9204879" y="2335297"/>
            <a:ext cx="1919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="" xmlns:a16="http://schemas.microsoft.com/office/drawing/2014/main" id="{316E3D9B-0332-43DF-9754-043B4CB6E7DE}"/>
              </a:ext>
            </a:extLst>
          </p:cNvPr>
          <p:cNvCxnSpPr/>
          <p:nvPr/>
        </p:nvCxnSpPr>
        <p:spPr>
          <a:xfrm flipH="1">
            <a:off x="9101141" y="1379989"/>
            <a:ext cx="0" cy="2016000"/>
          </a:xfrm>
          <a:prstGeom prst="line">
            <a:avLst/>
          </a:prstGeom>
          <a:ln w="12700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 : en angle 58">
            <a:extLst>
              <a:ext uri="{FF2B5EF4-FFF2-40B4-BE49-F238E27FC236}">
                <a16:creationId xmlns="" xmlns:a16="http://schemas.microsoft.com/office/drawing/2014/main" id="{FE17E2BF-C004-44DB-912D-BDB41CFCA744}"/>
              </a:ext>
            </a:extLst>
          </p:cNvPr>
          <p:cNvCxnSpPr>
            <a:cxnSpLocks/>
          </p:cNvCxnSpPr>
          <p:nvPr/>
        </p:nvCxnSpPr>
        <p:spPr>
          <a:xfrm>
            <a:off x="2070637" y="4048072"/>
            <a:ext cx="989863" cy="250502"/>
          </a:xfrm>
          <a:prstGeom prst="bentConnector3">
            <a:avLst>
              <a:gd name="adj1" fmla="val 50000"/>
            </a:avLst>
          </a:prstGeom>
          <a:ln w="38100"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B6A4A727-EBB6-44D8-BC32-7451DCA719B9}"/>
              </a:ext>
            </a:extLst>
          </p:cNvPr>
          <p:cNvSpPr/>
          <p:nvPr/>
        </p:nvSpPr>
        <p:spPr>
          <a:xfrm>
            <a:off x="7840855" y="4132918"/>
            <a:ext cx="800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Par Sexe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6C0C6D01-8201-4080-AB20-7AF196D729FF}"/>
              </a:ext>
            </a:extLst>
          </p:cNvPr>
          <p:cNvSpPr/>
          <p:nvPr/>
        </p:nvSpPr>
        <p:spPr>
          <a:xfrm>
            <a:off x="4635378" y="4197800"/>
            <a:ext cx="9452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Par Région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6DE97A6F-E482-46D9-8CB0-4D034805D333}"/>
              </a:ext>
            </a:extLst>
          </p:cNvPr>
          <p:cNvSpPr/>
          <p:nvPr/>
        </p:nvSpPr>
        <p:spPr>
          <a:xfrm>
            <a:off x="6112381" y="4146848"/>
            <a:ext cx="1762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Par Milieu d’habitation</a:t>
            </a:r>
          </a:p>
        </p:txBody>
      </p:sp>
      <p:pic>
        <p:nvPicPr>
          <p:cNvPr id="70" name="Image 69">
            <a:extLst>
              <a:ext uri="{FF2B5EF4-FFF2-40B4-BE49-F238E27FC236}">
                <a16:creationId xmlns="" xmlns:a16="http://schemas.microsoft.com/office/drawing/2014/main" id="{279002E0-4F00-4579-992D-83FFE8FA99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6914"/>
          <a:stretch/>
        </p:blipFill>
        <p:spPr>
          <a:xfrm>
            <a:off x="7851567" y="5518816"/>
            <a:ext cx="442539" cy="438391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="" xmlns:a16="http://schemas.microsoft.com/office/drawing/2014/main" id="{FDA3BE4B-758E-4EE8-967F-0CDAA09F79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1"/>
          <a:stretch/>
        </p:blipFill>
        <p:spPr>
          <a:xfrm>
            <a:off x="7893692" y="4768024"/>
            <a:ext cx="405225" cy="441226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="" xmlns:a16="http://schemas.microsoft.com/office/drawing/2014/main" id="{E951D867-4E67-4550-98D9-7515323B88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53736" t="10289" r="8954" b="28017"/>
          <a:stretch/>
        </p:blipFill>
        <p:spPr>
          <a:xfrm>
            <a:off x="6373316" y="5444833"/>
            <a:ext cx="587894" cy="728131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="" xmlns:a16="http://schemas.microsoft.com/office/drawing/2014/main" id="{D5CFDC5A-47BC-4D43-8144-DF813CCB5D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" t="17199" r="54797" b="21106"/>
          <a:stretch/>
        </p:blipFill>
        <p:spPr>
          <a:xfrm>
            <a:off x="6346777" y="4648789"/>
            <a:ext cx="587894" cy="721743"/>
          </a:xfrm>
          <a:prstGeom prst="rect">
            <a:avLst/>
          </a:prstGeom>
        </p:spPr>
      </p:pic>
      <p:graphicFrame>
        <p:nvGraphicFramePr>
          <p:cNvPr id="75" name="Graphique 74">
            <a:extLst>
              <a:ext uri="{FF2B5EF4-FFF2-40B4-BE49-F238E27FC236}">
                <a16:creationId xmlns="" xmlns:a16="http://schemas.microsoft.com/office/drawing/2014/main" id="{63703532-FE2F-403A-868F-603A818BF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19638702"/>
              </p:ext>
            </p:extLst>
          </p:nvPr>
        </p:nvGraphicFramePr>
        <p:xfrm>
          <a:off x="3177841" y="4888468"/>
          <a:ext cx="3075301" cy="1478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82" name="Connecteur droit 81">
            <a:extLst>
              <a:ext uri="{FF2B5EF4-FFF2-40B4-BE49-F238E27FC236}">
                <a16:creationId xmlns="" xmlns:a16="http://schemas.microsoft.com/office/drawing/2014/main" id="{F5919341-4B19-448D-B945-E48F570C206F}"/>
              </a:ext>
            </a:extLst>
          </p:cNvPr>
          <p:cNvCxnSpPr/>
          <p:nvPr/>
        </p:nvCxnSpPr>
        <p:spPr>
          <a:xfrm flipH="1">
            <a:off x="6238116" y="4179397"/>
            <a:ext cx="0" cy="2016000"/>
          </a:xfrm>
          <a:prstGeom prst="line">
            <a:avLst/>
          </a:prstGeom>
          <a:ln w="12700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="" xmlns:a16="http://schemas.microsoft.com/office/drawing/2014/main" id="{1923349E-562E-47F6-856E-3961F965A6BC}"/>
              </a:ext>
            </a:extLst>
          </p:cNvPr>
          <p:cNvCxnSpPr/>
          <p:nvPr/>
        </p:nvCxnSpPr>
        <p:spPr>
          <a:xfrm flipH="1">
            <a:off x="7728904" y="4221025"/>
            <a:ext cx="0" cy="2016000"/>
          </a:xfrm>
          <a:prstGeom prst="line">
            <a:avLst/>
          </a:prstGeom>
          <a:ln w="12700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="" xmlns:a16="http://schemas.microsoft.com/office/drawing/2014/main" id="{4A2B29BE-14F6-4422-B98E-5DBDD268AAEE}"/>
              </a:ext>
            </a:extLst>
          </p:cNvPr>
          <p:cNvSpPr txBox="1"/>
          <p:nvPr/>
        </p:nvSpPr>
        <p:spPr>
          <a:xfrm>
            <a:off x="7098407" y="4905414"/>
            <a:ext cx="47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26269"/>
                </a:solidFill>
                <a:latin typeface="Agency FB" panose="020B0503020202020204" pitchFamily="34" charset="0"/>
              </a:rPr>
              <a:t>84</a:t>
            </a:r>
            <a:r>
              <a:rPr lang="fr-FR" sz="1100" b="1" dirty="0">
                <a:solidFill>
                  <a:srgbClr val="C26269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C26269"/>
              </a:solidFill>
              <a:latin typeface="Agency FB" panose="020B0503020202020204" pitchFamily="34" charset="0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="" xmlns:a16="http://schemas.microsoft.com/office/drawing/2014/main" id="{AB572FE2-E599-458B-9CA5-595A5D238F3C}"/>
              </a:ext>
            </a:extLst>
          </p:cNvPr>
          <p:cNvSpPr txBox="1"/>
          <p:nvPr/>
        </p:nvSpPr>
        <p:spPr>
          <a:xfrm>
            <a:off x="7058211" y="5722923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26269"/>
                </a:solidFill>
                <a:latin typeface="Agency FB" panose="020B0503020202020204" pitchFamily="34" charset="0"/>
              </a:rPr>
              <a:t>79</a:t>
            </a:r>
            <a:r>
              <a:rPr lang="fr-FR" sz="1100" b="1" dirty="0">
                <a:solidFill>
                  <a:srgbClr val="C26269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C26269"/>
              </a:solidFill>
              <a:latin typeface="Agency FB" panose="020B0503020202020204" pitchFamily="34" charset="0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="" xmlns:a16="http://schemas.microsoft.com/office/drawing/2014/main" id="{15D15DF0-CDF1-48AB-98F3-55CDBC42F6DD}"/>
              </a:ext>
            </a:extLst>
          </p:cNvPr>
          <p:cNvSpPr txBox="1"/>
          <p:nvPr/>
        </p:nvSpPr>
        <p:spPr>
          <a:xfrm>
            <a:off x="8347104" y="4904065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26269"/>
                </a:solidFill>
                <a:latin typeface="Agency FB" panose="020B0503020202020204" pitchFamily="34" charset="0"/>
              </a:rPr>
              <a:t>76</a:t>
            </a:r>
            <a:r>
              <a:rPr lang="fr-FR" sz="1100" b="1" dirty="0">
                <a:solidFill>
                  <a:srgbClr val="C26269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C26269"/>
              </a:solidFill>
              <a:latin typeface="Agency FB" panose="020B0503020202020204" pitchFamily="34" charset="0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7866FEC1-8785-4E8D-846F-0D1E48D73A2F}"/>
              </a:ext>
            </a:extLst>
          </p:cNvPr>
          <p:cNvSpPr txBox="1"/>
          <p:nvPr/>
        </p:nvSpPr>
        <p:spPr>
          <a:xfrm>
            <a:off x="8362510" y="567959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26269"/>
                </a:solidFill>
                <a:latin typeface="Agency FB" panose="020B0503020202020204" pitchFamily="34" charset="0"/>
              </a:rPr>
              <a:t>90</a:t>
            </a:r>
            <a:r>
              <a:rPr lang="fr-FR" sz="1100" b="1" dirty="0">
                <a:solidFill>
                  <a:srgbClr val="C26269"/>
                </a:solidFill>
                <a:latin typeface="Agency FB" panose="020B0503020202020204" pitchFamily="34" charset="0"/>
              </a:rPr>
              <a:t>%</a:t>
            </a:r>
            <a:endParaRPr lang="fr-FR" sz="1600" b="1" dirty="0">
              <a:solidFill>
                <a:srgbClr val="C26269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95" name="Graphique 94">
            <a:extLst>
              <a:ext uri="{FF2B5EF4-FFF2-40B4-BE49-F238E27FC236}">
                <a16:creationId xmlns="" xmlns:a16="http://schemas.microsoft.com/office/drawing/2014/main" id="{83884410-1CF6-4C85-AA30-62E7CA460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44677313"/>
              </p:ext>
            </p:extLst>
          </p:nvPr>
        </p:nvGraphicFramePr>
        <p:xfrm>
          <a:off x="9262456" y="4190280"/>
          <a:ext cx="2515684" cy="138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6" name="Graphique 95">
            <a:extLst>
              <a:ext uri="{FF2B5EF4-FFF2-40B4-BE49-F238E27FC236}">
                <a16:creationId xmlns="" xmlns:a16="http://schemas.microsoft.com/office/drawing/2014/main" id="{8B7484B7-FB30-455E-BAEE-8DA564781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7488891"/>
              </p:ext>
            </p:extLst>
          </p:nvPr>
        </p:nvGraphicFramePr>
        <p:xfrm>
          <a:off x="9080220" y="5534532"/>
          <a:ext cx="2793534" cy="131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2E7F3B1C-B407-4DBB-84CE-807F038A36A5}"/>
              </a:ext>
            </a:extLst>
          </p:cNvPr>
          <p:cNvSpPr/>
          <p:nvPr/>
        </p:nvSpPr>
        <p:spPr>
          <a:xfrm>
            <a:off x="9192966" y="4084999"/>
            <a:ext cx="1468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Par Tranche d’âge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0F584B9A-D005-48A3-A948-FA47D17D2051}"/>
              </a:ext>
            </a:extLst>
          </p:cNvPr>
          <p:cNvSpPr/>
          <p:nvPr/>
        </p:nvSpPr>
        <p:spPr>
          <a:xfrm>
            <a:off x="9236183" y="5395957"/>
            <a:ext cx="1919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Par niveau d’instruction</a:t>
            </a:r>
          </a:p>
        </p:txBody>
      </p:sp>
      <p:cxnSp>
        <p:nvCxnSpPr>
          <p:cNvPr id="101" name="Connecteur droit 100">
            <a:extLst>
              <a:ext uri="{FF2B5EF4-FFF2-40B4-BE49-F238E27FC236}">
                <a16:creationId xmlns="" xmlns:a16="http://schemas.microsoft.com/office/drawing/2014/main" id="{F3F00A9E-8EE7-4DE0-85D7-4B73943D5778}"/>
              </a:ext>
            </a:extLst>
          </p:cNvPr>
          <p:cNvCxnSpPr/>
          <p:nvPr/>
        </p:nvCxnSpPr>
        <p:spPr>
          <a:xfrm flipH="1">
            <a:off x="9132445" y="4179397"/>
            <a:ext cx="0" cy="2016000"/>
          </a:xfrm>
          <a:prstGeom prst="line">
            <a:avLst/>
          </a:prstGeom>
          <a:ln w="12700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="" xmlns:a16="http://schemas.microsoft.com/office/drawing/2014/main" id="{F26E9251-F550-47A9-934E-B29843FF0F11}"/>
              </a:ext>
            </a:extLst>
          </p:cNvPr>
          <p:cNvCxnSpPr>
            <a:cxnSpLocks/>
          </p:cNvCxnSpPr>
          <p:nvPr/>
        </p:nvCxnSpPr>
        <p:spPr>
          <a:xfrm>
            <a:off x="3159161" y="3810230"/>
            <a:ext cx="8978222" cy="0"/>
          </a:xfrm>
          <a:prstGeom prst="line">
            <a:avLst/>
          </a:prstGeom>
          <a:ln w="12700">
            <a:solidFill>
              <a:srgbClr val="C262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102">
            <a:extLst>
              <a:ext uri="{FF2B5EF4-FFF2-40B4-BE49-F238E27FC236}">
                <a16:creationId xmlns="" xmlns:a16="http://schemas.microsoft.com/office/drawing/2014/main" id="{8AC88B0D-FC36-4278-85B9-1C24FAB2FCBF}"/>
              </a:ext>
            </a:extLst>
          </p:cNvPr>
          <p:cNvSpPr txBox="1"/>
          <p:nvPr/>
        </p:nvSpPr>
        <p:spPr>
          <a:xfrm>
            <a:off x="5908903" y="3817599"/>
            <a:ext cx="3863903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Profil des consommateurs (2161)</a:t>
            </a:r>
          </a:p>
        </p:txBody>
      </p:sp>
      <p:sp>
        <p:nvSpPr>
          <p:cNvPr id="6" name="Ellipse 5"/>
          <p:cNvSpPr/>
          <p:nvPr/>
        </p:nvSpPr>
        <p:spPr>
          <a:xfrm>
            <a:off x="7005917" y="4840939"/>
            <a:ext cx="578224" cy="48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57" name="Ellipse 56"/>
          <p:cNvSpPr/>
          <p:nvPr/>
        </p:nvSpPr>
        <p:spPr>
          <a:xfrm>
            <a:off x="8274423" y="5585010"/>
            <a:ext cx="578224" cy="48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63" name="Ellipse 62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793070" y="6306669"/>
            <a:ext cx="345141" cy="28238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7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="" xmlns:a16="http://schemas.microsoft.com/office/drawing/2014/main" id="{B1022659-47E9-493B-9BBB-389A4D635FE4}"/>
              </a:ext>
            </a:extLst>
          </p:cNvPr>
          <p:cNvSpPr txBox="1"/>
          <p:nvPr/>
        </p:nvSpPr>
        <p:spPr>
          <a:xfrm>
            <a:off x="94129" y="4972742"/>
            <a:ext cx="3240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Plus de consommation de médicaments dans le milieu urbain.</a:t>
            </a:r>
          </a:p>
          <a:p>
            <a:endParaRPr lang="fr-FR" sz="800" b="1" dirty="0">
              <a:solidFill>
                <a:srgbClr val="62A5E1"/>
              </a:solidFill>
              <a:latin typeface="Trebuchet MS" panose="020B0603020202020204" pitchFamily="34" charset="0"/>
            </a:endParaRPr>
          </a:p>
          <a:p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Les femmes consomment plus de médicaments que les hommes</a:t>
            </a:r>
          </a:p>
          <a:p>
            <a:endParaRPr lang="fr-FR" sz="500" b="1" dirty="0">
              <a:solidFill>
                <a:srgbClr val="62A5E1"/>
              </a:solidFill>
              <a:latin typeface="Trebuchet MS" panose="020B0603020202020204" pitchFamily="34" charset="0"/>
            </a:endParaRPr>
          </a:p>
          <a:p>
            <a:r>
              <a:rPr lang="fr-FR" sz="1200" b="1" dirty="0">
                <a:solidFill>
                  <a:srgbClr val="62A5E1"/>
                </a:solidFill>
                <a:latin typeface="Trebuchet MS" panose="020B0603020202020204" pitchFamily="34" charset="0"/>
              </a:rPr>
              <a:t>Les plus de 60 ans sont les plus grands consommateurs </a:t>
            </a:r>
          </a:p>
        </p:txBody>
      </p:sp>
    </p:spTree>
    <p:extLst>
      <p:ext uri="{BB962C8B-B14F-4D97-AF65-F5344CB8AC3E}">
        <p14:creationId xmlns:p14="http://schemas.microsoft.com/office/powerpoint/2010/main" xmlns="" val="36976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865532" y="232012"/>
            <a:ext cx="92445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RAISONS D’INTERRUPTION D’UN TRAITEMENT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419114" y="5836548"/>
            <a:ext cx="772886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41277AB8-BB47-490B-B68C-744A110DDADD}"/>
              </a:ext>
            </a:extLst>
          </p:cNvPr>
          <p:cNvSpPr txBox="1"/>
          <p:nvPr/>
        </p:nvSpPr>
        <p:spPr>
          <a:xfrm>
            <a:off x="5254386" y="2783593"/>
            <a:ext cx="600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(52%) 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arrêtent leur traitement avant guérison</a:t>
            </a:r>
            <a:endParaRPr lang="fr-FR" sz="2800" b="1" u="sng" dirty="0">
              <a:solidFill>
                <a:srgbClr val="C26269"/>
              </a:solidFill>
              <a:latin typeface="Trebuchet MS" panose="020B0603020202020204" pitchFamily="34" charset="0"/>
            </a:endParaRPr>
          </a:p>
        </p:txBody>
      </p:sp>
      <p:pic>
        <p:nvPicPr>
          <p:cNvPr id="6758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968" y="2410538"/>
            <a:ext cx="1629201" cy="16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545203" y="6273953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70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7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407240" y="5836548"/>
            <a:ext cx="784760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274C402-36F0-483B-9BD5-A9E5EFECA68E}"/>
              </a:ext>
            </a:extLst>
          </p:cNvPr>
          <p:cNvSpPr txBox="1"/>
          <p:nvPr/>
        </p:nvSpPr>
        <p:spPr>
          <a:xfrm>
            <a:off x="5308979" y="3124190"/>
            <a:ext cx="57270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solidFill>
                  <a:srgbClr val="C26269"/>
                </a:solidFill>
                <a:latin typeface="Trebuchet MS" panose="020B0603020202020204" pitchFamily="34" charset="0"/>
              </a:rPr>
              <a:t>42%</a:t>
            </a:r>
            <a:r>
              <a:rPr lang="fr-FR" sz="3200" b="1" dirty="0">
                <a:solidFill>
                  <a:srgbClr val="62A5E1"/>
                </a:solidFill>
                <a:latin typeface="Trebuchet MS" panose="020B0603020202020204" pitchFamily="34" charset="0"/>
              </a:rPr>
              <a:t> 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font trois pharmacies et plus pour trouver leurs médicaments. Ce taux est plus élevé en milieu rural.</a:t>
            </a:r>
          </a:p>
        </p:txBody>
      </p:sp>
      <p:pic>
        <p:nvPicPr>
          <p:cNvPr id="68610" name="Picture 2" descr="RÃ©sultat de recherche d'images pour &quot;smiley en colÃ¨re icÃ´ne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6839" y="2652737"/>
            <a:ext cx="2385003" cy="19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545203" y="6273953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71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960118" y="228607"/>
            <a:ext cx="84144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DISPONIBILITÉ DES MÉDICAMENTS PRESCRITS EN PHARMACIE</a:t>
            </a:r>
          </a:p>
        </p:txBody>
      </p:sp>
    </p:spTree>
    <p:extLst>
      <p:ext uri="{BB962C8B-B14F-4D97-AF65-F5344CB8AC3E}">
        <p14:creationId xmlns:p14="http://schemas.microsoft.com/office/powerpoint/2010/main" xmlns="" val="10810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825086" y="218365"/>
            <a:ext cx="90793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ACHAT DE MÉDICAMENTS NON REMBOURSABLES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408228" y="5836548"/>
            <a:ext cx="783771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785461A2-E673-4881-9840-01EF3562052C}"/>
              </a:ext>
            </a:extLst>
          </p:cNvPr>
          <p:cNvSpPr txBox="1"/>
          <p:nvPr/>
        </p:nvSpPr>
        <p:spPr>
          <a:xfrm>
            <a:off x="5158853" y="2580802"/>
            <a:ext cx="5991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u="sng" dirty="0">
                <a:solidFill>
                  <a:srgbClr val="47B751"/>
                </a:solidFill>
                <a:latin typeface="Trebuchet MS" panose="020B0603020202020204" pitchFamily="34" charset="0"/>
              </a:rPr>
              <a:t>88%</a:t>
            </a:r>
            <a:r>
              <a:rPr lang="fr-FR" sz="4000" b="1" dirty="0">
                <a:solidFill>
                  <a:srgbClr val="47B751"/>
                </a:solidFill>
                <a:latin typeface="Trebuchet MS" panose="020B0603020202020204" pitchFamily="34" charset="0"/>
              </a:rPr>
              <a:t> 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 la population assurée achètent des  médicaments non remboursables.</a:t>
            </a:r>
            <a:endParaRPr lang="fr-FR" sz="2800" b="1" u="sng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545203" y="6273953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72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4605" y="2687472"/>
            <a:ext cx="1496704" cy="14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7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DD715F75-9DB1-4DE0-8BD3-AB1A6D32575D}"/>
              </a:ext>
            </a:extLst>
          </p:cNvPr>
          <p:cNvSpPr txBox="1"/>
          <p:nvPr/>
        </p:nvSpPr>
        <p:spPr>
          <a:xfrm>
            <a:off x="2947418" y="109182"/>
            <a:ext cx="924458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CONFIANCE DANS LES MÉDICAMENTS FABRIQUÉS EN ALGÉRIE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74F04F-4D25-43AE-8E0A-65975ACAB491}"/>
              </a:ext>
            </a:extLst>
          </p:cNvPr>
          <p:cNvSpPr/>
          <p:nvPr/>
        </p:nvSpPr>
        <p:spPr>
          <a:xfrm>
            <a:off x="11397342" y="5836548"/>
            <a:ext cx="794657" cy="1021452"/>
          </a:xfrm>
          <a:prstGeom prst="rect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545203" y="6273953"/>
            <a:ext cx="537615" cy="474862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Agency FB" panose="020B0503020202020204" pitchFamily="34" charset="0"/>
              </a:rPr>
              <a:t>73</a:t>
            </a:r>
            <a:endParaRPr lang="fr-FR" sz="1600" b="1" dirty="0">
              <a:latin typeface="Agency FB" panose="020B0503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B88D96AD-9428-4F81-9394-FFD7F38438B3}"/>
              </a:ext>
            </a:extLst>
          </p:cNvPr>
          <p:cNvSpPr txBox="1"/>
          <p:nvPr/>
        </p:nvSpPr>
        <p:spPr>
          <a:xfrm>
            <a:off x="5568286" y="2432018"/>
            <a:ext cx="559558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b="1" u="sng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80%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 la population ont confiance dans les médicaments fabriqués en Algérie, ce taux de confiance est très important dans le milieu rural et dans la tranche d'âge des 50 ans et plus.</a:t>
            </a:r>
          </a:p>
          <a:p>
            <a:pPr algn="just"/>
            <a:endParaRPr lang="fr-FR" sz="1400" b="1" u="sng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9634" name="Picture 2" descr="RÃ©sultat de recherche d'images pour &quot;confiance icÃ´ne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5109" y="2271713"/>
            <a:ext cx="2336769" cy="231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53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8"/>
          <p:cNvSpPr/>
          <p:nvPr/>
        </p:nvSpPr>
        <p:spPr>
          <a:xfrm>
            <a:off x="0" y="6"/>
            <a:ext cx="12192000" cy="5133135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A2A39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49823" y="2432060"/>
            <a:ext cx="779929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b="1" i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MERCI DE VOTRE ATTENTION</a:t>
            </a:r>
          </a:p>
        </p:txBody>
      </p:sp>
      <p:pic>
        <p:nvPicPr>
          <p:cNvPr id="9" name="Picture 11" descr="Logo Immar_fond bleu">
            <a:extLst>
              <a:ext uri="{FF2B5EF4-FFF2-40B4-BE49-F238E27FC236}">
                <a16:creationId xmlns="" xmlns:a16="http://schemas.microsoft.com/office/drawing/2014/main" id="{007D472E-0E89-48B3-81CF-1AAA40B1B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70" y="110326"/>
            <a:ext cx="1963271" cy="125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unop-dz.org/images/enteteUnop.png">
            <a:extLst>
              <a:ext uri="{FF2B5EF4-FFF2-40B4-BE49-F238E27FC236}">
                <a16:creationId xmlns="" xmlns:a16="http://schemas.microsoft.com/office/drawing/2014/main" id="{A3C0ED31-A559-45A4-9C2A-6B1ABEA4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200" y="5612592"/>
            <a:ext cx="5799091" cy="8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0" y="5943600"/>
            <a:ext cx="2675964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203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4"/>
    </mc:Choice>
    <mc:Fallback>
      <p:transition spd="slow" advTm="254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8"/>
          <p:cNvSpPr/>
          <p:nvPr/>
        </p:nvSpPr>
        <p:spPr>
          <a:xfrm>
            <a:off x="0" y="6"/>
            <a:ext cx="12192000" cy="5133135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A2A39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200868" y="62392"/>
            <a:ext cx="499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aseline="3034" dirty="0">
                <a:solidFill>
                  <a:srgbClr val="FFFFFF"/>
                </a:solidFill>
                <a:latin typeface="Corbel"/>
                <a:cs typeface="Corbel"/>
              </a:rPr>
              <a:t>CONTACTS </a:t>
            </a:r>
            <a:r>
              <a:rPr lang="fr-FR" sz="5400" baseline="3034" dirty="0" smtClean="0">
                <a:solidFill>
                  <a:srgbClr val="FFFFFF"/>
                </a:solidFill>
                <a:latin typeface="Corbel"/>
                <a:cs typeface="Corbel"/>
              </a:rPr>
              <a:t> IMMAR</a:t>
            </a:r>
            <a:endParaRPr lang="fr-FR" sz="5400" baseline="3034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cxnSp>
        <p:nvCxnSpPr>
          <p:cNvPr id="11" name="Connecteur droit 10"/>
          <p:cNvCxnSpPr>
            <a:cxnSpLocks/>
          </p:cNvCxnSpPr>
          <p:nvPr/>
        </p:nvCxnSpPr>
        <p:spPr>
          <a:xfrm>
            <a:off x="7200868" y="771108"/>
            <a:ext cx="4939589" cy="0"/>
          </a:xfrm>
          <a:prstGeom prst="line">
            <a:avLst/>
          </a:prstGeom>
          <a:ln>
            <a:solidFill>
              <a:srgbClr val="AFC5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142812" y="5194676"/>
            <a:ext cx="49395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>
                <a:solidFill>
                  <a:srgbClr val="BD392F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Tél. +213 (0)23 31 20 80 / FAX: +213 (0)23 31 20 80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216698" y="1227744"/>
            <a:ext cx="375395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prstClr val="white">
                    <a:lumMod val="95000"/>
                  </a:prstClr>
                </a:solidFill>
                <a:latin typeface="Corbel" pitchFamily="34" charset="0"/>
                <a:cs typeface="Arial" panose="020B0604020202020204" pitchFamily="34" charset="0"/>
              </a:rPr>
              <a:t>Brahim SAIL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prstClr val="white">
                    <a:lumMod val="95000"/>
                  </a:prstClr>
                </a:solidFill>
                <a:latin typeface="Corbel" pitchFamily="34" charset="0"/>
                <a:cs typeface="Arial" panose="020B0604020202020204" pitchFamily="34" charset="0"/>
              </a:rPr>
              <a:t>COO / IMMAR R&amp;C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prstClr val="white">
                    <a:lumMod val="95000"/>
                  </a:prstClr>
                </a:solidFill>
                <a:latin typeface="Corbel" pitchFamily="34" charset="0"/>
                <a:cs typeface="Arial" panose="020B0604020202020204" pitchFamily="34" charset="0"/>
              </a:rPr>
              <a:t>Mob. +213 (0)561 69 12 90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  <a:cs typeface="Arial" panose="020B0604020202020204" pitchFamily="34" charset="0"/>
                <a:hlinkClick r:id="rId2"/>
              </a:rPr>
              <a:t>bs@immar-intl.com</a:t>
            </a:r>
            <a:endParaRPr lang="fr-FR" sz="1400" i="1" u="sng" dirty="0">
              <a:solidFill>
                <a:schemeClr val="tx2">
                  <a:lumMod val="60000"/>
                  <a:lumOff val="40000"/>
                </a:schemeClr>
              </a:solidFill>
              <a:latin typeface="Corbel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i="1" u="sng" dirty="0">
              <a:solidFill>
                <a:schemeClr val="accent1">
                  <a:lumMod val="75000"/>
                </a:schemeClr>
              </a:solidFill>
              <a:latin typeface="Corbel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prstClr val="white">
                    <a:lumMod val="95000"/>
                  </a:prstClr>
                </a:solidFill>
                <a:latin typeface="Corbel" pitchFamily="34" charset="0"/>
                <a:cs typeface="Arial" panose="020B0604020202020204" pitchFamily="34" charset="0"/>
              </a:rPr>
              <a:t>Mohamed MANANE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prstClr val="white">
                    <a:lumMod val="95000"/>
                  </a:prstClr>
                </a:solidFill>
                <a:latin typeface="Corbel" pitchFamily="34" charset="0"/>
                <a:cs typeface="Arial" panose="020B0604020202020204" pitchFamily="34" charset="0"/>
              </a:rPr>
              <a:t>Directeur des opérations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prstClr val="white">
                    <a:lumMod val="95000"/>
                  </a:prstClr>
                </a:solidFill>
                <a:latin typeface="Corbel" pitchFamily="34" charset="0"/>
                <a:cs typeface="Arial" panose="020B0604020202020204" pitchFamily="34" charset="0"/>
              </a:rPr>
              <a:t>Mob.  +213(0)5 60 02 96 33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prstClr val="white">
                    <a:lumMod val="95000"/>
                  </a:prstClr>
                </a:solidFill>
                <a:latin typeface="Corbel" pitchFamily="34" charset="0"/>
                <a:cs typeface="Arial" panose="020B0604020202020204" pitchFamily="34" charset="0"/>
                <a:hlinkClick r:id="rId3"/>
              </a:rPr>
              <a:t>mmanane@immar-intl.com</a:t>
            </a:r>
            <a:endParaRPr lang="fr-FR" sz="1400" i="1" dirty="0">
              <a:solidFill>
                <a:prstClr val="white">
                  <a:lumMod val="95000"/>
                </a:prstClr>
              </a:solidFill>
              <a:latin typeface="Corbel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i="1" dirty="0">
              <a:solidFill>
                <a:prstClr val="white">
                  <a:lumMod val="95000"/>
                </a:prstClr>
              </a:solidFill>
              <a:latin typeface="Corbel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i="1" dirty="0">
              <a:solidFill>
                <a:prstClr val="white">
                  <a:lumMod val="95000"/>
                </a:prstClr>
              </a:solidFill>
              <a:latin typeface="Corbel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prstClr val="white">
                    <a:lumMod val="95000"/>
                  </a:prstClr>
                </a:solidFill>
                <a:latin typeface="Corbel" pitchFamily="34" charset="0"/>
                <a:cs typeface="Arial" panose="020B0604020202020204" pitchFamily="34" charset="0"/>
              </a:rPr>
              <a:t>Hayet BESSA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prstClr val="white">
                    <a:lumMod val="95000"/>
                  </a:prstClr>
                </a:solidFill>
                <a:latin typeface="Corbel" pitchFamily="34" charset="0"/>
                <a:cs typeface="Arial" panose="020B0604020202020204" pitchFamily="34" charset="0"/>
              </a:rPr>
              <a:t>Team leader – Etudes quantitatives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prstClr val="white">
                    <a:lumMod val="95000"/>
                  </a:prstClr>
                </a:solidFill>
                <a:latin typeface="Corbel" pitchFamily="34" charset="0"/>
                <a:cs typeface="Arial" panose="020B0604020202020204" pitchFamily="34" charset="0"/>
              </a:rPr>
              <a:t>Mob.  +213(0)5 60 02 41 33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00B0F0"/>
                </a:solidFill>
                <a:latin typeface="Corbel" pitchFamily="34" charset="0"/>
                <a:cs typeface="Arial" panose="020B0604020202020204" pitchFamily="34" charset="0"/>
                <a:hlinkClick r:id="rId4"/>
              </a:rPr>
              <a:t>hbessa@immar-intl.com</a:t>
            </a:r>
            <a:endParaRPr lang="fr-FR" sz="1400" i="1" dirty="0">
              <a:solidFill>
                <a:srgbClr val="00B0F0"/>
              </a:solidFill>
              <a:latin typeface="Corbel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 descr="Logo Immar_fond bleu">
            <a:extLst>
              <a:ext uri="{FF2B5EF4-FFF2-40B4-BE49-F238E27FC236}">
                <a16:creationId xmlns="" xmlns:a16="http://schemas.microsoft.com/office/drawing/2014/main" id="{007D472E-0E89-48B3-81CF-1AAA40B1B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1" y="1105408"/>
            <a:ext cx="5576265" cy="35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0" y="5943600"/>
            <a:ext cx="2675964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222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4"/>
    </mc:Choice>
    <mc:Fallback>
      <p:transition spd="slow" advTm="254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239657" y="-14838"/>
            <a:ext cx="6966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tabLst>
                <a:tab pos="807978" algn="l"/>
              </a:tabLst>
              <a:defRPr sz="4400" b="1"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NOS BUREAUX</a:t>
            </a:r>
          </a:p>
          <a:p>
            <a:endParaRPr lang="fr-FR" dirty="0"/>
          </a:p>
        </p:txBody>
      </p:sp>
      <p:grpSp>
        <p:nvGrpSpPr>
          <p:cNvPr id="182" name="Groupe 181">
            <a:extLst>
              <a:ext uri="{FF2B5EF4-FFF2-40B4-BE49-F238E27FC236}">
                <a16:creationId xmlns="" xmlns:a16="http://schemas.microsoft.com/office/drawing/2014/main" id="{8345F847-15B6-4E25-A5F2-2AC70B6B0EB0}"/>
              </a:ext>
            </a:extLst>
          </p:cNvPr>
          <p:cNvGrpSpPr/>
          <p:nvPr/>
        </p:nvGrpSpPr>
        <p:grpSpPr>
          <a:xfrm>
            <a:off x="5113913" y="1631675"/>
            <a:ext cx="6847579" cy="4186925"/>
            <a:chOff x="2092566" y="1772351"/>
            <a:chExt cx="7843172" cy="3872567"/>
          </a:xfrm>
        </p:grpSpPr>
        <p:grpSp>
          <p:nvGrpSpPr>
            <p:cNvPr id="3" name="Groupe 2"/>
            <p:cNvGrpSpPr/>
            <p:nvPr/>
          </p:nvGrpSpPr>
          <p:grpSpPr>
            <a:xfrm>
              <a:off x="2092566" y="1772351"/>
              <a:ext cx="7843172" cy="3872567"/>
              <a:chOff x="-1588" y="1171575"/>
              <a:chExt cx="9144000" cy="4514850"/>
            </a:xfrm>
          </p:grpSpPr>
          <p:sp>
            <p:nvSpPr>
              <p:cNvPr id="4" name="Freeform 5"/>
              <p:cNvSpPr>
                <a:spLocks/>
              </p:cNvSpPr>
              <p:nvPr/>
            </p:nvSpPr>
            <p:spPr bwMode="auto">
              <a:xfrm>
                <a:off x="4589462" y="4525963"/>
                <a:ext cx="322263" cy="322263"/>
              </a:xfrm>
              <a:custGeom>
                <a:avLst/>
                <a:gdLst>
                  <a:gd name="T0" fmla="*/ 53 w 143"/>
                  <a:gd name="T1" fmla="*/ 137 h 143"/>
                  <a:gd name="T2" fmla="*/ 59 w 143"/>
                  <a:gd name="T3" fmla="*/ 134 h 143"/>
                  <a:gd name="T4" fmla="*/ 65 w 143"/>
                  <a:gd name="T5" fmla="*/ 142 h 143"/>
                  <a:gd name="T6" fmla="*/ 80 w 143"/>
                  <a:gd name="T7" fmla="*/ 141 h 143"/>
                  <a:gd name="T8" fmla="*/ 87 w 143"/>
                  <a:gd name="T9" fmla="*/ 134 h 143"/>
                  <a:gd name="T10" fmla="*/ 87 w 143"/>
                  <a:gd name="T11" fmla="*/ 60 h 143"/>
                  <a:gd name="T12" fmla="*/ 98 w 143"/>
                  <a:gd name="T13" fmla="*/ 55 h 143"/>
                  <a:gd name="T14" fmla="*/ 98 w 143"/>
                  <a:gd name="T15" fmla="*/ 17 h 143"/>
                  <a:gd name="T16" fmla="*/ 109 w 143"/>
                  <a:gd name="T17" fmla="*/ 15 h 143"/>
                  <a:gd name="T18" fmla="*/ 122 w 143"/>
                  <a:gd name="T19" fmla="*/ 12 h 143"/>
                  <a:gd name="T20" fmla="*/ 128 w 143"/>
                  <a:gd name="T21" fmla="*/ 16 h 143"/>
                  <a:gd name="T22" fmla="*/ 136 w 143"/>
                  <a:gd name="T23" fmla="*/ 11 h 143"/>
                  <a:gd name="T24" fmla="*/ 143 w 143"/>
                  <a:gd name="T25" fmla="*/ 9 h 143"/>
                  <a:gd name="T26" fmla="*/ 142 w 143"/>
                  <a:gd name="T27" fmla="*/ 7 h 143"/>
                  <a:gd name="T28" fmla="*/ 119 w 143"/>
                  <a:gd name="T29" fmla="*/ 9 h 143"/>
                  <a:gd name="T30" fmla="*/ 101 w 143"/>
                  <a:gd name="T31" fmla="*/ 10 h 143"/>
                  <a:gd name="T32" fmla="*/ 76 w 143"/>
                  <a:gd name="T33" fmla="*/ 10 h 143"/>
                  <a:gd name="T34" fmla="*/ 72 w 143"/>
                  <a:gd name="T35" fmla="*/ 6 h 143"/>
                  <a:gd name="T36" fmla="*/ 33 w 143"/>
                  <a:gd name="T37" fmla="*/ 6 h 143"/>
                  <a:gd name="T38" fmla="*/ 23 w 143"/>
                  <a:gd name="T39" fmla="*/ 3 h 143"/>
                  <a:gd name="T40" fmla="*/ 13 w 143"/>
                  <a:gd name="T41" fmla="*/ 2 h 143"/>
                  <a:gd name="T42" fmla="*/ 7 w 143"/>
                  <a:gd name="T43" fmla="*/ 0 h 143"/>
                  <a:gd name="T44" fmla="*/ 4 w 143"/>
                  <a:gd name="T45" fmla="*/ 3 h 143"/>
                  <a:gd name="T46" fmla="*/ 0 w 143"/>
                  <a:gd name="T47" fmla="*/ 4 h 143"/>
                  <a:gd name="T48" fmla="*/ 6 w 143"/>
                  <a:gd name="T49" fmla="*/ 19 h 143"/>
                  <a:gd name="T50" fmla="*/ 17 w 143"/>
                  <a:gd name="T51" fmla="*/ 42 h 143"/>
                  <a:gd name="T52" fmla="*/ 29 w 143"/>
                  <a:gd name="T53" fmla="*/ 65 h 143"/>
                  <a:gd name="T54" fmla="*/ 29 w 143"/>
                  <a:gd name="T55" fmla="*/ 84 h 143"/>
                  <a:gd name="T56" fmla="*/ 33 w 143"/>
                  <a:gd name="T57" fmla="*/ 102 h 143"/>
                  <a:gd name="T58" fmla="*/ 41 w 143"/>
                  <a:gd name="T59" fmla="*/ 129 h 143"/>
                  <a:gd name="T60" fmla="*/ 48 w 143"/>
                  <a:gd name="T61" fmla="*/ 138 h 143"/>
                  <a:gd name="T62" fmla="*/ 53 w 143"/>
                  <a:gd name="T63" fmla="*/ 13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143">
                    <a:moveTo>
                      <a:pt x="53" y="137"/>
                    </a:moveTo>
                    <a:cubicBezTo>
                      <a:pt x="53" y="135"/>
                      <a:pt x="57" y="130"/>
                      <a:pt x="59" y="134"/>
                    </a:cubicBezTo>
                    <a:cubicBezTo>
                      <a:pt x="62" y="137"/>
                      <a:pt x="61" y="142"/>
                      <a:pt x="65" y="142"/>
                    </a:cubicBezTo>
                    <a:cubicBezTo>
                      <a:pt x="70" y="142"/>
                      <a:pt x="78" y="143"/>
                      <a:pt x="80" y="141"/>
                    </a:cubicBezTo>
                    <a:cubicBezTo>
                      <a:pt x="81" y="139"/>
                      <a:pt x="87" y="138"/>
                      <a:pt x="87" y="134"/>
                    </a:cubicBezTo>
                    <a:cubicBezTo>
                      <a:pt x="87" y="130"/>
                      <a:pt x="87" y="62"/>
                      <a:pt x="87" y="60"/>
                    </a:cubicBezTo>
                    <a:cubicBezTo>
                      <a:pt x="87" y="57"/>
                      <a:pt x="98" y="60"/>
                      <a:pt x="98" y="55"/>
                    </a:cubicBezTo>
                    <a:cubicBezTo>
                      <a:pt x="98" y="51"/>
                      <a:pt x="98" y="17"/>
                      <a:pt x="98" y="17"/>
                    </a:cubicBezTo>
                    <a:cubicBezTo>
                      <a:pt x="98" y="17"/>
                      <a:pt x="107" y="16"/>
                      <a:pt x="109" y="15"/>
                    </a:cubicBezTo>
                    <a:cubicBezTo>
                      <a:pt x="111" y="15"/>
                      <a:pt x="120" y="10"/>
                      <a:pt x="122" y="12"/>
                    </a:cubicBezTo>
                    <a:cubicBezTo>
                      <a:pt x="124" y="13"/>
                      <a:pt x="126" y="18"/>
                      <a:pt x="128" y="16"/>
                    </a:cubicBezTo>
                    <a:cubicBezTo>
                      <a:pt x="129" y="14"/>
                      <a:pt x="132" y="11"/>
                      <a:pt x="136" y="11"/>
                    </a:cubicBezTo>
                    <a:cubicBezTo>
                      <a:pt x="137" y="11"/>
                      <a:pt x="140" y="10"/>
                      <a:pt x="143" y="9"/>
                    </a:cubicBezTo>
                    <a:cubicBezTo>
                      <a:pt x="143" y="8"/>
                      <a:pt x="142" y="8"/>
                      <a:pt x="142" y="7"/>
                    </a:cubicBezTo>
                    <a:cubicBezTo>
                      <a:pt x="142" y="4"/>
                      <a:pt x="122" y="7"/>
                      <a:pt x="119" y="9"/>
                    </a:cubicBezTo>
                    <a:cubicBezTo>
                      <a:pt x="115" y="10"/>
                      <a:pt x="104" y="11"/>
                      <a:pt x="101" y="10"/>
                    </a:cubicBezTo>
                    <a:cubicBezTo>
                      <a:pt x="98" y="8"/>
                      <a:pt x="76" y="10"/>
                      <a:pt x="76" y="10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6"/>
                      <a:pt x="37" y="6"/>
                      <a:pt x="33" y="6"/>
                    </a:cubicBezTo>
                    <a:cubicBezTo>
                      <a:pt x="29" y="6"/>
                      <a:pt x="27" y="5"/>
                      <a:pt x="23" y="3"/>
                    </a:cubicBezTo>
                    <a:cubicBezTo>
                      <a:pt x="20" y="1"/>
                      <a:pt x="16" y="1"/>
                      <a:pt x="13" y="2"/>
                    </a:cubicBezTo>
                    <a:cubicBezTo>
                      <a:pt x="9" y="4"/>
                      <a:pt x="10" y="0"/>
                      <a:pt x="7" y="0"/>
                    </a:cubicBezTo>
                    <a:cubicBezTo>
                      <a:pt x="5" y="0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7"/>
                      <a:pt x="3" y="14"/>
                      <a:pt x="6" y="19"/>
                    </a:cubicBezTo>
                    <a:cubicBezTo>
                      <a:pt x="10" y="24"/>
                      <a:pt x="15" y="33"/>
                      <a:pt x="17" y="42"/>
                    </a:cubicBezTo>
                    <a:cubicBezTo>
                      <a:pt x="20" y="50"/>
                      <a:pt x="27" y="59"/>
                      <a:pt x="29" y="65"/>
                    </a:cubicBezTo>
                    <a:cubicBezTo>
                      <a:pt x="31" y="71"/>
                      <a:pt x="28" y="80"/>
                      <a:pt x="29" y="84"/>
                    </a:cubicBezTo>
                    <a:cubicBezTo>
                      <a:pt x="31" y="88"/>
                      <a:pt x="32" y="95"/>
                      <a:pt x="33" y="102"/>
                    </a:cubicBezTo>
                    <a:cubicBezTo>
                      <a:pt x="34" y="109"/>
                      <a:pt x="35" y="123"/>
                      <a:pt x="41" y="129"/>
                    </a:cubicBezTo>
                    <a:cubicBezTo>
                      <a:pt x="43" y="131"/>
                      <a:pt x="46" y="135"/>
                      <a:pt x="48" y="138"/>
                    </a:cubicBezTo>
                    <a:cubicBezTo>
                      <a:pt x="51" y="138"/>
                      <a:pt x="53" y="139"/>
                      <a:pt x="53" y="13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4911725" y="4489450"/>
                <a:ext cx="203200" cy="179388"/>
              </a:xfrm>
              <a:custGeom>
                <a:avLst/>
                <a:gdLst>
                  <a:gd name="T0" fmla="*/ 60 w 90"/>
                  <a:gd name="T1" fmla="*/ 4 h 79"/>
                  <a:gd name="T2" fmla="*/ 58 w 90"/>
                  <a:gd name="T3" fmla="*/ 0 h 79"/>
                  <a:gd name="T4" fmla="*/ 49 w 90"/>
                  <a:gd name="T5" fmla="*/ 1 h 79"/>
                  <a:gd name="T6" fmla="*/ 42 w 90"/>
                  <a:gd name="T7" fmla="*/ 6 h 79"/>
                  <a:gd name="T8" fmla="*/ 32 w 90"/>
                  <a:gd name="T9" fmla="*/ 14 h 79"/>
                  <a:gd name="T10" fmla="*/ 20 w 90"/>
                  <a:gd name="T11" fmla="*/ 27 h 79"/>
                  <a:gd name="T12" fmla="*/ 6 w 90"/>
                  <a:gd name="T13" fmla="*/ 25 h 79"/>
                  <a:gd name="T14" fmla="*/ 0 w 90"/>
                  <a:gd name="T15" fmla="*/ 25 h 79"/>
                  <a:gd name="T16" fmla="*/ 7 w 90"/>
                  <a:gd name="T17" fmla="*/ 32 h 79"/>
                  <a:gd name="T18" fmla="*/ 13 w 90"/>
                  <a:gd name="T19" fmla="*/ 45 h 79"/>
                  <a:gd name="T20" fmla="*/ 24 w 90"/>
                  <a:gd name="T21" fmla="*/ 53 h 79"/>
                  <a:gd name="T22" fmla="*/ 29 w 90"/>
                  <a:gd name="T23" fmla="*/ 62 h 79"/>
                  <a:gd name="T24" fmla="*/ 36 w 90"/>
                  <a:gd name="T25" fmla="*/ 70 h 79"/>
                  <a:gd name="T26" fmla="*/ 44 w 90"/>
                  <a:gd name="T27" fmla="*/ 74 h 79"/>
                  <a:gd name="T28" fmla="*/ 55 w 90"/>
                  <a:gd name="T29" fmla="*/ 76 h 79"/>
                  <a:gd name="T30" fmla="*/ 68 w 90"/>
                  <a:gd name="T31" fmla="*/ 79 h 79"/>
                  <a:gd name="T32" fmla="*/ 79 w 90"/>
                  <a:gd name="T33" fmla="*/ 67 h 79"/>
                  <a:gd name="T34" fmla="*/ 82 w 90"/>
                  <a:gd name="T35" fmla="*/ 56 h 79"/>
                  <a:gd name="T36" fmla="*/ 88 w 90"/>
                  <a:gd name="T37" fmla="*/ 48 h 79"/>
                  <a:gd name="T38" fmla="*/ 85 w 90"/>
                  <a:gd name="T39" fmla="*/ 39 h 79"/>
                  <a:gd name="T40" fmla="*/ 88 w 90"/>
                  <a:gd name="T41" fmla="*/ 29 h 79"/>
                  <a:gd name="T42" fmla="*/ 87 w 90"/>
                  <a:gd name="T43" fmla="*/ 12 h 79"/>
                  <a:gd name="T44" fmla="*/ 74 w 90"/>
                  <a:gd name="T45" fmla="*/ 7 h 79"/>
                  <a:gd name="T46" fmla="*/ 60 w 90"/>
                  <a:gd name="T47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79">
                    <a:moveTo>
                      <a:pt x="60" y="4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2" y="2"/>
                      <a:pt x="42" y="4"/>
                      <a:pt x="42" y="6"/>
                    </a:cubicBezTo>
                    <a:cubicBezTo>
                      <a:pt x="42" y="8"/>
                      <a:pt x="36" y="13"/>
                      <a:pt x="32" y="14"/>
                    </a:cubicBezTo>
                    <a:cubicBezTo>
                      <a:pt x="28" y="16"/>
                      <a:pt x="23" y="26"/>
                      <a:pt x="20" y="27"/>
                    </a:cubicBezTo>
                    <a:cubicBezTo>
                      <a:pt x="18" y="28"/>
                      <a:pt x="9" y="25"/>
                      <a:pt x="6" y="25"/>
                    </a:cubicBezTo>
                    <a:cubicBezTo>
                      <a:pt x="5" y="24"/>
                      <a:pt x="2" y="25"/>
                      <a:pt x="0" y="25"/>
                    </a:cubicBezTo>
                    <a:cubicBezTo>
                      <a:pt x="2" y="28"/>
                      <a:pt x="5" y="32"/>
                      <a:pt x="7" y="32"/>
                    </a:cubicBezTo>
                    <a:cubicBezTo>
                      <a:pt x="8" y="32"/>
                      <a:pt x="9" y="44"/>
                      <a:pt x="13" y="45"/>
                    </a:cubicBezTo>
                    <a:cubicBezTo>
                      <a:pt x="17" y="47"/>
                      <a:pt x="24" y="51"/>
                      <a:pt x="24" y="53"/>
                    </a:cubicBezTo>
                    <a:cubicBezTo>
                      <a:pt x="24" y="56"/>
                      <a:pt x="29" y="58"/>
                      <a:pt x="29" y="62"/>
                    </a:cubicBezTo>
                    <a:cubicBezTo>
                      <a:pt x="29" y="65"/>
                      <a:pt x="33" y="70"/>
                      <a:pt x="36" y="70"/>
                    </a:cubicBezTo>
                    <a:cubicBezTo>
                      <a:pt x="44" y="69"/>
                      <a:pt x="44" y="72"/>
                      <a:pt x="44" y="74"/>
                    </a:cubicBezTo>
                    <a:cubicBezTo>
                      <a:pt x="44" y="76"/>
                      <a:pt x="54" y="74"/>
                      <a:pt x="55" y="76"/>
                    </a:cubicBezTo>
                    <a:cubicBezTo>
                      <a:pt x="56" y="78"/>
                      <a:pt x="66" y="78"/>
                      <a:pt x="68" y="79"/>
                    </a:cubicBezTo>
                    <a:cubicBezTo>
                      <a:pt x="72" y="75"/>
                      <a:pt x="77" y="70"/>
                      <a:pt x="79" y="67"/>
                    </a:cubicBezTo>
                    <a:cubicBezTo>
                      <a:pt x="82" y="63"/>
                      <a:pt x="80" y="58"/>
                      <a:pt x="82" y="56"/>
                    </a:cubicBezTo>
                    <a:cubicBezTo>
                      <a:pt x="85" y="55"/>
                      <a:pt x="90" y="48"/>
                      <a:pt x="88" y="48"/>
                    </a:cubicBezTo>
                    <a:cubicBezTo>
                      <a:pt x="86" y="47"/>
                      <a:pt x="88" y="42"/>
                      <a:pt x="85" y="39"/>
                    </a:cubicBezTo>
                    <a:cubicBezTo>
                      <a:pt x="82" y="36"/>
                      <a:pt x="88" y="35"/>
                      <a:pt x="88" y="29"/>
                    </a:cubicBezTo>
                    <a:cubicBezTo>
                      <a:pt x="87" y="24"/>
                      <a:pt x="89" y="13"/>
                      <a:pt x="87" y="12"/>
                    </a:cubicBezTo>
                    <a:cubicBezTo>
                      <a:pt x="86" y="11"/>
                      <a:pt x="79" y="10"/>
                      <a:pt x="74" y="7"/>
                    </a:cubicBezTo>
                    <a:cubicBezTo>
                      <a:pt x="70" y="4"/>
                      <a:pt x="60" y="4"/>
                      <a:pt x="60" y="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4786312" y="4546600"/>
                <a:ext cx="225425" cy="247650"/>
              </a:xfrm>
              <a:custGeom>
                <a:avLst/>
                <a:gdLst>
                  <a:gd name="T0" fmla="*/ 92 w 100"/>
                  <a:gd name="T1" fmla="*/ 45 h 110"/>
                  <a:gd name="T2" fmla="*/ 85 w 100"/>
                  <a:gd name="T3" fmla="*/ 37 h 110"/>
                  <a:gd name="T4" fmla="*/ 80 w 100"/>
                  <a:gd name="T5" fmla="*/ 28 h 110"/>
                  <a:gd name="T6" fmla="*/ 69 w 100"/>
                  <a:gd name="T7" fmla="*/ 20 h 110"/>
                  <a:gd name="T8" fmla="*/ 63 w 100"/>
                  <a:gd name="T9" fmla="*/ 7 h 110"/>
                  <a:gd name="T10" fmla="*/ 56 w 100"/>
                  <a:gd name="T11" fmla="*/ 0 h 110"/>
                  <a:gd name="T12" fmla="*/ 49 w 100"/>
                  <a:gd name="T13" fmla="*/ 2 h 110"/>
                  <a:gd name="T14" fmla="*/ 41 w 100"/>
                  <a:gd name="T15" fmla="*/ 7 h 110"/>
                  <a:gd name="T16" fmla="*/ 35 w 100"/>
                  <a:gd name="T17" fmla="*/ 3 h 110"/>
                  <a:gd name="T18" fmla="*/ 22 w 100"/>
                  <a:gd name="T19" fmla="*/ 6 h 110"/>
                  <a:gd name="T20" fmla="*/ 11 w 100"/>
                  <a:gd name="T21" fmla="*/ 8 h 110"/>
                  <a:gd name="T22" fmla="*/ 11 w 100"/>
                  <a:gd name="T23" fmla="*/ 46 h 110"/>
                  <a:gd name="T24" fmla="*/ 0 w 100"/>
                  <a:gd name="T25" fmla="*/ 51 h 110"/>
                  <a:gd name="T26" fmla="*/ 0 w 100"/>
                  <a:gd name="T27" fmla="*/ 84 h 110"/>
                  <a:gd name="T28" fmla="*/ 5 w 100"/>
                  <a:gd name="T29" fmla="*/ 87 h 110"/>
                  <a:gd name="T30" fmla="*/ 9 w 100"/>
                  <a:gd name="T31" fmla="*/ 100 h 110"/>
                  <a:gd name="T32" fmla="*/ 7 w 100"/>
                  <a:gd name="T33" fmla="*/ 103 h 110"/>
                  <a:gd name="T34" fmla="*/ 9 w 100"/>
                  <a:gd name="T35" fmla="*/ 108 h 110"/>
                  <a:gd name="T36" fmla="*/ 20 w 100"/>
                  <a:gd name="T37" fmla="*/ 107 h 110"/>
                  <a:gd name="T38" fmla="*/ 30 w 100"/>
                  <a:gd name="T39" fmla="*/ 95 h 110"/>
                  <a:gd name="T40" fmla="*/ 38 w 100"/>
                  <a:gd name="T41" fmla="*/ 89 h 110"/>
                  <a:gd name="T42" fmla="*/ 51 w 100"/>
                  <a:gd name="T43" fmla="*/ 94 h 110"/>
                  <a:gd name="T44" fmla="*/ 62 w 100"/>
                  <a:gd name="T45" fmla="*/ 89 h 110"/>
                  <a:gd name="T46" fmla="*/ 66 w 100"/>
                  <a:gd name="T47" fmla="*/ 80 h 110"/>
                  <a:gd name="T48" fmla="*/ 76 w 100"/>
                  <a:gd name="T49" fmla="*/ 73 h 110"/>
                  <a:gd name="T50" fmla="*/ 81 w 100"/>
                  <a:gd name="T51" fmla="*/ 66 h 110"/>
                  <a:gd name="T52" fmla="*/ 90 w 100"/>
                  <a:gd name="T53" fmla="*/ 59 h 110"/>
                  <a:gd name="T54" fmla="*/ 97 w 100"/>
                  <a:gd name="T55" fmla="*/ 55 h 110"/>
                  <a:gd name="T56" fmla="*/ 100 w 100"/>
                  <a:gd name="T57" fmla="*/ 49 h 110"/>
                  <a:gd name="T58" fmla="*/ 100 w 100"/>
                  <a:gd name="T59" fmla="*/ 49 h 110"/>
                  <a:gd name="T60" fmla="*/ 92 w 100"/>
                  <a:gd name="T61" fmla="*/ 4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0" h="110">
                    <a:moveTo>
                      <a:pt x="92" y="45"/>
                    </a:moveTo>
                    <a:cubicBezTo>
                      <a:pt x="89" y="45"/>
                      <a:pt x="85" y="40"/>
                      <a:pt x="85" y="37"/>
                    </a:cubicBezTo>
                    <a:cubicBezTo>
                      <a:pt x="85" y="33"/>
                      <a:pt x="80" y="31"/>
                      <a:pt x="80" y="28"/>
                    </a:cubicBezTo>
                    <a:cubicBezTo>
                      <a:pt x="80" y="26"/>
                      <a:pt x="73" y="22"/>
                      <a:pt x="69" y="20"/>
                    </a:cubicBezTo>
                    <a:cubicBezTo>
                      <a:pt x="65" y="19"/>
                      <a:pt x="64" y="7"/>
                      <a:pt x="63" y="7"/>
                    </a:cubicBezTo>
                    <a:cubicBezTo>
                      <a:pt x="61" y="7"/>
                      <a:pt x="58" y="3"/>
                      <a:pt x="56" y="0"/>
                    </a:cubicBezTo>
                    <a:cubicBezTo>
                      <a:pt x="53" y="1"/>
                      <a:pt x="50" y="2"/>
                      <a:pt x="49" y="2"/>
                    </a:cubicBezTo>
                    <a:cubicBezTo>
                      <a:pt x="45" y="2"/>
                      <a:pt x="42" y="5"/>
                      <a:pt x="41" y="7"/>
                    </a:cubicBezTo>
                    <a:cubicBezTo>
                      <a:pt x="39" y="9"/>
                      <a:pt x="37" y="4"/>
                      <a:pt x="35" y="3"/>
                    </a:cubicBezTo>
                    <a:cubicBezTo>
                      <a:pt x="33" y="1"/>
                      <a:pt x="24" y="6"/>
                      <a:pt x="22" y="6"/>
                    </a:cubicBezTo>
                    <a:cubicBezTo>
                      <a:pt x="20" y="7"/>
                      <a:pt x="11" y="8"/>
                      <a:pt x="11" y="8"/>
                    </a:cubicBezTo>
                    <a:cubicBezTo>
                      <a:pt x="11" y="8"/>
                      <a:pt x="11" y="42"/>
                      <a:pt x="11" y="46"/>
                    </a:cubicBezTo>
                    <a:cubicBezTo>
                      <a:pt x="11" y="51"/>
                      <a:pt x="0" y="48"/>
                      <a:pt x="0" y="51"/>
                    </a:cubicBezTo>
                    <a:cubicBezTo>
                      <a:pt x="0" y="52"/>
                      <a:pt x="0" y="67"/>
                      <a:pt x="0" y="84"/>
                    </a:cubicBezTo>
                    <a:cubicBezTo>
                      <a:pt x="2" y="85"/>
                      <a:pt x="5" y="86"/>
                      <a:pt x="5" y="87"/>
                    </a:cubicBezTo>
                    <a:cubicBezTo>
                      <a:pt x="7" y="91"/>
                      <a:pt x="10" y="98"/>
                      <a:pt x="9" y="100"/>
                    </a:cubicBezTo>
                    <a:cubicBezTo>
                      <a:pt x="8" y="102"/>
                      <a:pt x="7" y="101"/>
                      <a:pt x="7" y="103"/>
                    </a:cubicBezTo>
                    <a:cubicBezTo>
                      <a:pt x="7" y="105"/>
                      <a:pt x="5" y="108"/>
                      <a:pt x="9" y="108"/>
                    </a:cubicBezTo>
                    <a:cubicBezTo>
                      <a:pt x="12" y="108"/>
                      <a:pt x="18" y="110"/>
                      <a:pt x="20" y="107"/>
                    </a:cubicBezTo>
                    <a:cubicBezTo>
                      <a:pt x="22" y="104"/>
                      <a:pt x="30" y="98"/>
                      <a:pt x="30" y="95"/>
                    </a:cubicBezTo>
                    <a:cubicBezTo>
                      <a:pt x="31" y="92"/>
                      <a:pt x="32" y="86"/>
                      <a:pt x="38" y="89"/>
                    </a:cubicBezTo>
                    <a:cubicBezTo>
                      <a:pt x="44" y="93"/>
                      <a:pt x="44" y="94"/>
                      <a:pt x="51" y="94"/>
                    </a:cubicBezTo>
                    <a:cubicBezTo>
                      <a:pt x="59" y="94"/>
                      <a:pt x="61" y="93"/>
                      <a:pt x="62" y="89"/>
                    </a:cubicBezTo>
                    <a:cubicBezTo>
                      <a:pt x="63" y="84"/>
                      <a:pt x="62" y="80"/>
                      <a:pt x="66" y="80"/>
                    </a:cubicBezTo>
                    <a:cubicBezTo>
                      <a:pt x="71" y="80"/>
                      <a:pt x="76" y="76"/>
                      <a:pt x="76" y="73"/>
                    </a:cubicBezTo>
                    <a:cubicBezTo>
                      <a:pt x="76" y="70"/>
                      <a:pt x="78" y="66"/>
                      <a:pt x="81" y="66"/>
                    </a:cubicBezTo>
                    <a:cubicBezTo>
                      <a:pt x="83" y="66"/>
                      <a:pt x="89" y="62"/>
                      <a:pt x="90" y="59"/>
                    </a:cubicBezTo>
                    <a:cubicBezTo>
                      <a:pt x="90" y="56"/>
                      <a:pt x="95" y="57"/>
                      <a:pt x="97" y="55"/>
                    </a:cubicBezTo>
                    <a:cubicBezTo>
                      <a:pt x="97" y="54"/>
                      <a:pt x="99" y="52"/>
                      <a:pt x="100" y="49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0" y="47"/>
                      <a:pt x="100" y="44"/>
                      <a:pt x="92" y="4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5051425" y="4757738"/>
                <a:ext cx="33338" cy="42863"/>
              </a:xfrm>
              <a:custGeom>
                <a:avLst/>
                <a:gdLst>
                  <a:gd name="T0" fmla="*/ 8 w 15"/>
                  <a:gd name="T1" fmla="*/ 0 h 19"/>
                  <a:gd name="T2" fmla="*/ 0 w 15"/>
                  <a:gd name="T3" fmla="*/ 9 h 19"/>
                  <a:gd name="T4" fmla="*/ 7 w 15"/>
                  <a:gd name="T5" fmla="*/ 19 h 19"/>
                  <a:gd name="T6" fmla="*/ 14 w 15"/>
                  <a:gd name="T7" fmla="*/ 16 h 19"/>
                  <a:gd name="T8" fmla="*/ 15 w 15"/>
                  <a:gd name="T9" fmla="*/ 13 h 19"/>
                  <a:gd name="T10" fmla="*/ 14 w 15"/>
                  <a:gd name="T11" fmla="*/ 4 h 19"/>
                  <a:gd name="T12" fmla="*/ 8 w 1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8" y="0"/>
                    </a:moveTo>
                    <a:cubicBezTo>
                      <a:pt x="5" y="0"/>
                      <a:pt x="0" y="7"/>
                      <a:pt x="0" y="9"/>
                    </a:cubicBezTo>
                    <a:cubicBezTo>
                      <a:pt x="0" y="10"/>
                      <a:pt x="4" y="19"/>
                      <a:pt x="7" y="19"/>
                    </a:cubicBezTo>
                    <a:cubicBezTo>
                      <a:pt x="11" y="19"/>
                      <a:pt x="13" y="19"/>
                      <a:pt x="14" y="16"/>
                    </a:cubicBezTo>
                    <a:cubicBezTo>
                      <a:pt x="14" y="15"/>
                      <a:pt x="15" y="14"/>
                      <a:pt x="15" y="13"/>
                    </a:cubicBezTo>
                    <a:cubicBezTo>
                      <a:pt x="15" y="11"/>
                      <a:pt x="15" y="7"/>
                      <a:pt x="14" y="4"/>
                    </a:cubicBezTo>
                    <a:cubicBezTo>
                      <a:pt x="12" y="2"/>
                      <a:pt x="10" y="0"/>
                      <a:pt x="8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4960937" y="4832350"/>
                <a:ext cx="57150" cy="60325"/>
              </a:xfrm>
              <a:custGeom>
                <a:avLst/>
                <a:gdLst>
                  <a:gd name="T0" fmla="*/ 18 w 25"/>
                  <a:gd name="T1" fmla="*/ 2 h 27"/>
                  <a:gd name="T2" fmla="*/ 6 w 25"/>
                  <a:gd name="T3" fmla="*/ 7 h 27"/>
                  <a:gd name="T4" fmla="*/ 0 w 25"/>
                  <a:gd name="T5" fmla="*/ 17 h 27"/>
                  <a:gd name="T6" fmla="*/ 6 w 25"/>
                  <a:gd name="T7" fmla="*/ 26 h 27"/>
                  <a:gd name="T8" fmla="*/ 11 w 25"/>
                  <a:gd name="T9" fmla="*/ 27 h 27"/>
                  <a:gd name="T10" fmla="*/ 14 w 25"/>
                  <a:gd name="T11" fmla="*/ 21 h 27"/>
                  <a:gd name="T12" fmla="*/ 21 w 25"/>
                  <a:gd name="T13" fmla="*/ 19 h 27"/>
                  <a:gd name="T14" fmla="*/ 25 w 25"/>
                  <a:gd name="T15" fmla="*/ 11 h 27"/>
                  <a:gd name="T16" fmla="*/ 18 w 2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18" y="2"/>
                    </a:moveTo>
                    <a:cubicBezTo>
                      <a:pt x="16" y="0"/>
                      <a:pt x="8" y="4"/>
                      <a:pt x="6" y="7"/>
                    </a:cubicBezTo>
                    <a:cubicBezTo>
                      <a:pt x="5" y="10"/>
                      <a:pt x="0" y="17"/>
                      <a:pt x="0" y="1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4"/>
                      <a:pt x="14" y="21"/>
                    </a:cubicBezTo>
                    <a:cubicBezTo>
                      <a:pt x="15" y="18"/>
                      <a:pt x="21" y="22"/>
                      <a:pt x="21" y="19"/>
                    </a:cubicBezTo>
                    <a:cubicBezTo>
                      <a:pt x="21" y="16"/>
                      <a:pt x="25" y="14"/>
                      <a:pt x="25" y="11"/>
                    </a:cubicBezTo>
                    <a:cubicBezTo>
                      <a:pt x="25" y="8"/>
                      <a:pt x="19" y="5"/>
                      <a:pt x="18" y="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4697412" y="4656138"/>
                <a:ext cx="407988" cy="361950"/>
              </a:xfrm>
              <a:custGeom>
                <a:avLst/>
                <a:gdLst>
                  <a:gd name="T0" fmla="*/ 173 w 181"/>
                  <a:gd name="T1" fmla="*/ 60 h 160"/>
                  <a:gd name="T2" fmla="*/ 172 w 181"/>
                  <a:gd name="T3" fmla="*/ 58 h 160"/>
                  <a:gd name="T4" fmla="*/ 171 w 181"/>
                  <a:gd name="T5" fmla="*/ 61 h 160"/>
                  <a:gd name="T6" fmla="*/ 164 w 181"/>
                  <a:gd name="T7" fmla="*/ 64 h 160"/>
                  <a:gd name="T8" fmla="*/ 157 w 181"/>
                  <a:gd name="T9" fmla="*/ 54 h 160"/>
                  <a:gd name="T10" fmla="*/ 165 w 181"/>
                  <a:gd name="T11" fmla="*/ 45 h 160"/>
                  <a:gd name="T12" fmla="*/ 171 w 181"/>
                  <a:gd name="T13" fmla="*/ 49 h 160"/>
                  <a:gd name="T14" fmla="*/ 171 w 181"/>
                  <a:gd name="T15" fmla="*/ 47 h 160"/>
                  <a:gd name="T16" fmla="*/ 170 w 181"/>
                  <a:gd name="T17" fmla="*/ 26 h 160"/>
                  <a:gd name="T18" fmla="*/ 163 w 181"/>
                  <a:gd name="T19" fmla="*/ 5 h 160"/>
                  <a:gd name="T20" fmla="*/ 150 w 181"/>
                  <a:gd name="T21" fmla="*/ 2 h 160"/>
                  <a:gd name="T22" fmla="*/ 139 w 181"/>
                  <a:gd name="T23" fmla="*/ 0 h 160"/>
                  <a:gd name="T24" fmla="*/ 136 w 181"/>
                  <a:gd name="T25" fmla="*/ 6 h 160"/>
                  <a:gd name="T26" fmla="*/ 129 w 181"/>
                  <a:gd name="T27" fmla="*/ 10 h 160"/>
                  <a:gd name="T28" fmla="*/ 120 w 181"/>
                  <a:gd name="T29" fmla="*/ 17 h 160"/>
                  <a:gd name="T30" fmla="*/ 115 w 181"/>
                  <a:gd name="T31" fmla="*/ 24 h 160"/>
                  <a:gd name="T32" fmla="*/ 105 w 181"/>
                  <a:gd name="T33" fmla="*/ 31 h 160"/>
                  <a:gd name="T34" fmla="*/ 101 w 181"/>
                  <a:gd name="T35" fmla="*/ 40 h 160"/>
                  <a:gd name="T36" fmla="*/ 90 w 181"/>
                  <a:gd name="T37" fmla="*/ 45 h 160"/>
                  <a:gd name="T38" fmla="*/ 77 w 181"/>
                  <a:gd name="T39" fmla="*/ 40 h 160"/>
                  <a:gd name="T40" fmla="*/ 69 w 181"/>
                  <a:gd name="T41" fmla="*/ 46 h 160"/>
                  <a:gd name="T42" fmla="*/ 59 w 181"/>
                  <a:gd name="T43" fmla="*/ 58 h 160"/>
                  <a:gd name="T44" fmla="*/ 48 w 181"/>
                  <a:gd name="T45" fmla="*/ 59 h 160"/>
                  <a:gd name="T46" fmla="*/ 46 w 181"/>
                  <a:gd name="T47" fmla="*/ 54 h 160"/>
                  <a:gd name="T48" fmla="*/ 48 w 181"/>
                  <a:gd name="T49" fmla="*/ 51 h 160"/>
                  <a:gd name="T50" fmla="*/ 44 w 181"/>
                  <a:gd name="T51" fmla="*/ 38 h 160"/>
                  <a:gd name="T52" fmla="*/ 39 w 181"/>
                  <a:gd name="T53" fmla="*/ 35 h 160"/>
                  <a:gd name="T54" fmla="*/ 39 w 181"/>
                  <a:gd name="T55" fmla="*/ 76 h 160"/>
                  <a:gd name="T56" fmla="*/ 32 w 181"/>
                  <a:gd name="T57" fmla="*/ 83 h 160"/>
                  <a:gd name="T58" fmla="*/ 17 w 181"/>
                  <a:gd name="T59" fmla="*/ 84 h 160"/>
                  <a:gd name="T60" fmla="*/ 11 w 181"/>
                  <a:gd name="T61" fmla="*/ 76 h 160"/>
                  <a:gd name="T62" fmla="*/ 5 w 181"/>
                  <a:gd name="T63" fmla="*/ 79 h 160"/>
                  <a:gd name="T64" fmla="*/ 0 w 181"/>
                  <a:gd name="T65" fmla="*/ 80 h 160"/>
                  <a:gd name="T66" fmla="*/ 9 w 181"/>
                  <a:gd name="T67" fmla="*/ 98 h 160"/>
                  <a:gd name="T68" fmla="*/ 19 w 181"/>
                  <a:gd name="T69" fmla="*/ 120 h 160"/>
                  <a:gd name="T70" fmla="*/ 19 w 181"/>
                  <a:gd name="T71" fmla="*/ 131 h 160"/>
                  <a:gd name="T72" fmla="*/ 20 w 181"/>
                  <a:gd name="T73" fmla="*/ 140 h 160"/>
                  <a:gd name="T74" fmla="*/ 23 w 181"/>
                  <a:gd name="T75" fmla="*/ 150 h 160"/>
                  <a:gd name="T76" fmla="*/ 28 w 181"/>
                  <a:gd name="T77" fmla="*/ 153 h 160"/>
                  <a:gd name="T78" fmla="*/ 34 w 181"/>
                  <a:gd name="T79" fmla="*/ 157 h 160"/>
                  <a:gd name="T80" fmla="*/ 41 w 181"/>
                  <a:gd name="T81" fmla="*/ 157 h 160"/>
                  <a:gd name="T82" fmla="*/ 55 w 181"/>
                  <a:gd name="T83" fmla="*/ 153 h 160"/>
                  <a:gd name="T84" fmla="*/ 65 w 181"/>
                  <a:gd name="T85" fmla="*/ 149 h 160"/>
                  <a:gd name="T86" fmla="*/ 82 w 181"/>
                  <a:gd name="T87" fmla="*/ 149 h 160"/>
                  <a:gd name="T88" fmla="*/ 93 w 181"/>
                  <a:gd name="T89" fmla="*/ 148 h 160"/>
                  <a:gd name="T90" fmla="*/ 100 w 181"/>
                  <a:gd name="T91" fmla="*/ 146 h 160"/>
                  <a:gd name="T92" fmla="*/ 110 w 181"/>
                  <a:gd name="T93" fmla="*/ 143 h 160"/>
                  <a:gd name="T94" fmla="*/ 133 w 181"/>
                  <a:gd name="T95" fmla="*/ 128 h 160"/>
                  <a:gd name="T96" fmla="*/ 160 w 181"/>
                  <a:gd name="T97" fmla="*/ 96 h 160"/>
                  <a:gd name="T98" fmla="*/ 176 w 181"/>
                  <a:gd name="T99" fmla="*/ 78 h 160"/>
                  <a:gd name="T100" fmla="*/ 181 w 181"/>
                  <a:gd name="T101" fmla="*/ 59 h 160"/>
                  <a:gd name="T102" fmla="*/ 173 w 181"/>
                  <a:gd name="T103" fmla="*/ 60 h 160"/>
                  <a:gd name="T104" fmla="*/ 138 w 181"/>
                  <a:gd name="T105" fmla="*/ 97 h 160"/>
                  <a:gd name="T106" fmla="*/ 131 w 181"/>
                  <a:gd name="T107" fmla="*/ 99 h 160"/>
                  <a:gd name="T108" fmla="*/ 128 w 181"/>
                  <a:gd name="T109" fmla="*/ 105 h 160"/>
                  <a:gd name="T110" fmla="*/ 123 w 181"/>
                  <a:gd name="T111" fmla="*/ 104 h 160"/>
                  <a:gd name="T112" fmla="*/ 117 w 181"/>
                  <a:gd name="T113" fmla="*/ 95 h 160"/>
                  <a:gd name="T114" fmla="*/ 123 w 181"/>
                  <a:gd name="T115" fmla="*/ 85 h 160"/>
                  <a:gd name="T116" fmla="*/ 135 w 181"/>
                  <a:gd name="T117" fmla="*/ 80 h 160"/>
                  <a:gd name="T118" fmla="*/ 142 w 181"/>
                  <a:gd name="T119" fmla="*/ 89 h 160"/>
                  <a:gd name="T120" fmla="*/ 138 w 181"/>
                  <a:gd name="T121" fmla="*/ 9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1" h="160">
                    <a:moveTo>
                      <a:pt x="173" y="60"/>
                    </a:moveTo>
                    <a:cubicBezTo>
                      <a:pt x="173" y="60"/>
                      <a:pt x="173" y="59"/>
                      <a:pt x="172" y="58"/>
                    </a:cubicBezTo>
                    <a:cubicBezTo>
                      <a:pt x="172" y="59"/>
                      <a:pt x="171" y="60"/>
                      <a:pt x="171" y="61"/>
                    </a:cubicBezTo>
                    <a:cubicBezTo>
                      <a:pt x="170" y="64"/>
                      <a:pt x="168" y="64"/>
                      <a:pt x="164" y="64"/>
                    </a:cubicBezTo>
                    <a:cubicBezTo>
                      <a:pt x="161" y="64"/>
                      <a:pt x="157" y="55"/>
                      <a:pt x="157" y="54"/>
                    </a:cubicBezTo>
                    <a:cubicBezTo>
                      <a:pt x="157" y="52"/>
                      <a:pt x="162" y="45"/>
                      <a:pt x="165" y="45"/>
                    </a:cubicBezTo>
                    <a:cubicBezTo>
                      <a:pt x="167" y="45"/>
                      <a:pt x="169" y="47"/>
                      <a:pt x="171" y="49"/>
                    </a:cubicBezTo>
                    <a:cubicBezTo>
                      <a:pt x="171" y="48"/>
                      <a:pt x="171" y="47"/>
                      <a:pt x="171" y="47"/>
                    </a:cubicBezTo>
                    <a:cubicBezTo>
                      <a:pt x="172" y="45"/>
                      <a:pt x="173" y="28"/>
                      <a:pt x="170" y="26"/>
                    </a:cubicBezTo>
                    <a:cubicBezTo>
                      <a:pt x="167" y="24"/>
                      <a:pt x="164" y="7"/>
                      <a:pt x="163" y="5"/>
                    </a:cubicBezTo>
                    <a:cubicBezTo>
                      <a:pt x="162" y="3"/>
                      <a:pt x="151" y="4"/>
                      <a:pt x="150" y="2"/>
                    </a:cubicBezTo>
                    <a:cubicBezTo>
                      <a:pt x="149" y="0"/>
                      <a:pt x="140" y="2"/>
                      <a:pt x="139" y="0"/>
                    </a:cubicBezTo>
                    <a:cubicBezTo>
                      <a:pt x="138" y="3"/>
                      <a:pt x="136" y="5"/>
                      <a:pt x="136" y="6"/>
                    </a:cubicBezTo>
                    <a:cubicBezTo>
                      <a:pt x="134" y="8"/>
                      <a:pt x="129" y="7"/>
                      <a:pt x="129" y="10"/>
                    </a:cubicBezTo>
                    <a:cubicBezTo>
                      <a:pt x="128" y="13"/>
                      <a:pt x="122" y="17"/>
                      <a:pt x="120" y="17"/>
                    </a:cubicBezTo>
                    <a:cubicBezTo>
                      <a:pt x="117" y="17"/>
                      <a:pt x="115" y="21"/>
                      <a:pt x="115" y="24"/>
                    </a:cubicBezTo>
                    <a:cubicBezTo>
                      <a:pt x="115" y="27"/>
                      <a:pt x="110" y="31"/>
                      <a:pt x="105" y="31"/>
                    </a:cubicBezTo>
                    <a:cubicBezTo>
                      <a:pt x="101" y="31"/>
                      <a:pt x="102" y="35"/>
                      <a:pt x="101" y="40"/>
                    </a:cubicBezTo>
                    <a:cubicBezTo>
                      <a:pt x="100" y="44"/>
                      <a:pt x="98" y="45"/>
                      <a:pt x="90" y="45"/>
                    </a:cubicBezTo>
                    <a:cubicBezTo>
                      <a:pt x="83" y="45"/>
                      <a:pt x="83" y="44"/>
                      <a:pt x="77" y="40"/>
                    </a:cubicBezTo>
                    <a:cubicBezTo>
                      <a:pt x="71" y="37"/>
                      <a:pt x="70" y="43"/>
                      <a:pt x="69" y="46"/>
                    </a:cubicBezTo>
                    <a:cubicBezTo>
                      <a:pt x="69" y="49"/>
                      <a:pt x="61" y="55"/>
                      <a:pt x="59" y="58"/>
                    </a:cubicBezTo>
                    <a:cubicBezTo>
                      <a:pt x="57" y="61"/>
                      <a:pt x="51" y="59"/>
                      <a:pt x="48" y="59"/>
                    </a:cubicBezTo>
                    <a:cubicBezTo>
                      <a:pt x="44" y="59"/>
                      <a:pt x="46" y="56"/>
                      <a:pt x="46" y="54"/>
                    </a:cubicBezTo>
                    <a:cubicBezTo>
                      <a:pt x="46" y="52"/>
                      <a:pt x="47" y="53"/>
                      <a:pt x="48" y="51"/>
                    </a:cubicBezTo>
                    <a:cubicBezTo>
                      <a:pt x="49" y="49"/>
                      <a:pt x="46" y="42"/>
                      <a:pt x="44" y="38"/>
                    </a:cubicBezTo>
                    <a:cubicBezTo>
                      <a:pt x="44" y="37"/>
                      <a:pt x="41" y="36"/>
                      <a:pt x="39" y="35"/>
                    </a:cubicBezTo>
                    <a:cubicBezTo>
                      <a:pt x="39" y="54"/>
                      <a:pt x="39" y="74"/>
                      <a:pt x="39" y="76"/>
                    </a:cubicBezTo>
                    <a:cubicBezTo>
                      <a:pt x="39" y="80"/>
                      <a:pt x="33" y="81"/>
                      <a:pt x="32" y="83"/>
                    </a:cubicBezTo>
                    <a:cubicBezTo>
                      <a:pt x="30" y="85"/>
                      <a:pt x="22" y="84"/>
                      <a:pt x="17" y="84"/>
                    </a:cubicBezTo>
                    <a:cubicBezTo>
                      <a:pt x="13" y="84"/>
                      <a:pt x="14" y="79"/>
                      <a:pt x="11" y="76"/>
                    </a:cubicBezTo>
                    <a:cubicBezTo>
                      <a:pt x="9" y="72"/>
                      <a:pt x="5" y="77"/>
                      <a:pt x="5" y="79"/>
                    </a:cubicBezTo>
                    <a:cubicBezTo>
                      <a:pt x="5" y="81"/>
                      <a:pt x="3" y="80"/>
                      <a:pt x="0" y="80"/>
                    </a:cubicBezTo>
                    <a:cubicBezTo>
                      <a:pt x="4" y="86"/>
                      <a:pt x="7" y="93"/>
                      <a:pt x="9" y="98"/>
                    </a:cubicBezTo>
                    <a:cubicBezTo>
                      <a:pt x="11" y="107"/>
                      <a:pt x="18" y="115"/>
                      <a:pt x="19" y="120"/>
                    </a:cubicBezTo>
                    <a:cubicBezTo>
                      <a:pt x="21" y="126"/>
                      <a:pt x="23" y="130"/>
                      <a:pt x="19" y="131"/>
                    </a:cubicBezTo>
                    <a:cubicBezTo>
                      <a:pt x="16" y="131"/>
                      <a:pt x="16" y="134"/>
                      <a:pt x="20" y="140"/>
                    </a:cubicBezTo>
                    <a:cubicBezTo>
                      <a:pt x="23" y="146"/>
                      <a:pt x="20" y="149"/>
                      <a:pt x="23" y="150"/>
                    </a:cubicBezTo>
                    <a:cubicBezTo>
                      <a:pt x="26" y="150"/>
                      <a:pt x="25" y="152"/>
                      <a:pt x="28" y="153"/>
                    </a:cubicBezTo>
                    <a:cubicBezTo>
                      <a:pt x="30" y="153"/>
                      <a:pt x="32" y="155"/>
                      <a:pt x="34" y="157"/>
                    </a:cubicBezTo>
                    <a:cubicBezTo>
                      <a:pt x="36" y="160"/>
                      <a:pt x="39" y="160"/>
                      <a:pt x="41" y="157"/>
                    </a:cubicBezTo>
                    <a:cubicBezTo>
                      <a:pt x="43" y="154"/>
                      <a:pt x="49" y="153"/>
                      <a:pt x="55" y="153"/>
                    </a:cubicBezTo>
                    <a:cubicBezTo>
                      <a:pt x="60" y="153"/>
                      <a:pt x="59" y="151"/>
                      <a:pt x="65" y="149"/>
                    </a:cubicBezTo>
                    <a:cubicBezTo>
                      <a:pt x="71" y="148"/>
                      <a:pt x="77" y="147"/>
                      <a:pt x="82" y="149"/>
                    </a:cubicBezTo>
                    <a:cubicBezTo>
                      <a:pt x="87" y="151"/>
                      <a:pt x="91" y="149"/>
                      <a:pt x="93" y="148"/>
                    </a:cubicBezTo>
                    <a:cubicBezTo>
                      <a:pt x="95" y="146"/>
                      <a:pt x="100" y="150"/>
                      <a:pt x="100" y="146"/>
                    </a:cubicBezTo>
                    <a:cubicBezTo>
                      <a:pt x="101" y="142"/>
                      <a:pt x="105" y="143"/>
                      <a:pt x="110" y="143"/>
                    </a:cubicBezTo>
                    <a:cubicBezTo>
                      <a:pt x="114" y="143"/>
                      <a:pt x="124" y="136"/>
                      <a:pt x="133" y="128"/>
                    </a:cubicBezTo>
                    <a:cubicBezTo>
                      <a:pt x="141" y="121"/>
                      <a:pt x="155" y="103"/>
                      <a:pt x="160" y="96"/>
                    </a:cubicBezTo>
                    <a:cubicBezTo>
                      <a:pt x="164" y="88"/>
                      <a:pt x="172" y="81"/>
                      <a:pt x="176" y="78"/>
                    </a:cubicBezTo>
                    <a:cubicBezTo>
                      <a:pt x="179" y="75"/>
                      <a:pt x="180" y="66"/>
                      <a:pt x="181" y="59"/>
                    </a:cubicBezTo>
                    <a:cubicBezTo>
                      <a:pt x="177" y="59"/>
                      <a:pt x="173" y="60"/>
                      <a:pt x="173" y="60"/>
                    </a:cubicBezTo>
                    <a:close/>
                    <a:moveTo>
                      <a:pt x="138" y="97"/>
                    </a:moveTo>
                    <a:cubicBezTo>
                      <a:pt x="138" y="100"/>
                      <a:pt x="132" y="96"/>
                      <a:pt x="131" y="99"/>
                    </a:cubicBezTo>
                    <a:cubicBezTo>
                      <a:pt x="129" y="102"/>
                      <a:pt x="128" y="105"/>
                      <a:pt x="128" y="105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17" y="95"/>
                      <a:pt x="117" y="95"/>
                      <a:pt x="117" y="95"/>
                    </a:cubicBezTo>
                    <a:cubicBezTo>
                      <a:pt x="117" y="95"/>
                      <a:pt x="122" y="88"/>
                      <a:pt x="123" y="85"/>
                    </a:cubicBezTo>
                    <a:cubicBezTo>
                      <a:pt x="125" y="82"/>
                      <a:pt x="133" y="78"/>
                      <a:pt x="135" y="80"/>
                    </a:cubicBezTo>
                    <a:cubicBezTo>
                      <a:pt x="136" y="83"/>
                      <a:pt x="142" y="86"/>
                      <a:pt x="142" y="89"/>
                    </a:cubicBezTo>
                    <a:cubicBezTo>
                      <a:pt x="142" y="92"/>
                      <a:pt x="138" y="94"/>
                      <a:pt x="138" y="9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4589462" y="4235450"/>
                <a:ext cx="298450" cy="315913"/>
              </a:xfrm>
              <a:custGeom>
                <a:avLst/>
                <a:gdLst>
                  <a:gd name="T0" fmla="*/ 7 w 132"/>
                  <a:gd name="T1" fmla="*/ 129 h 140"/>
                  <a:gd name="T2" fmla="*/ 13 w 132"/>
                  <a:gd name="T3" fmla="*/ 131 h 140"/>
                  <a:gd name="T4" fmla="*/ 23 w 132"/>
                  <a:gd name="T5" fmla="*/ 132 h 140"/>
                  <a:gd name="T6" fmla="*/ 33 w 132"/>
                  <a:gd name="T7" fmla="*/ 135 h 140"/>
                  <a:gd name="T8" fmla="*/ 72 w 132"/>
                  <a:gd name="T9" fmla="*/ 135 h 140"/>
                  <a:gd name="T10" fmla="*/ 76 w 132"/>
                  <a:gd name="T11" fmla="*/ 139 h 140"/>
                  <a:gd name="T12" fmla="*/ 101 w 132"/>
                  <a:gd name="T13" fmla="*/ 139 h 140"/>
                  <a:gd name="T14" fmla="*/ 119 w 132"/>
                  <a:gd name="T15" fmla="*/ 138 h 140"/>
                  <a:gd name="T16" fmla="*/ 122 w 132"/>
                  <a:gd name="T17" fmla="*/ 137 h 140"/>
                  <a:gd name="T18" fmla="*/ 109 w 132"/>
                  <a:gd name="T19" fmla="*/ 119 h 140"/>
                  <a:gd name="T20" fmla="*/ 110 w 132"/>
                  <a:gd name="T21" fmla="*/ 82 h 140"/>
                  <a:gd name="T22" fmla="*/ 127 w 132"/>
                  <a:gd name="T23" fmla="*/ 82 h 140"/>
                  <a:gd name="T24" fmla="*/ 130 w 132"/>
                  <a:gd name="T25" fmla="*/ 79 h 140"/>
                  <a:gd name="T26" fmla="*/ 132 w 132"/>
                  <a:gd name="T27" fmla="*/ 57 h 140"/>
                  <a:gd name="T28" fmla="*/ 129 w 132"/>
                  <a:gd name="T29" fmla="*/ 57 h 140"/>
                  <a:gd name="T30" fmla="*/ 119 w 132"/>
                  <a:gd name="T31" fmla="*/ 58 h 140"/>
                  <a:gd name="T32" fmla="*/ 113 w 132"/>
                  <a:gd name="T33" fmla="*/ 61 h 140"/>
                  <a:gd name="T34" fmla="*/ 113 w 132"/>
                  <a:gd name="T35" fmla="*/ 52 h 140"/>
                  <a:gd name="T36" fmla="*/ 107 w 132"/>
                  <a:gd name="T37" fmla="*/ 43 h 140"/>
                  <a:gd name="T38" fmla="*/ 109 w 132"/>
                  <a:gd name="T39" fmla="*/ 27 h 140"/>
                  <a:gd name="T40" fmla="*/ 107 w 132"/>
                  <a:gd name="T41" fmla="*/ 18 h 140"/>
                  <a:gd name="T42" fmla="*/ 99 w 132"/>
                  <a:gd name="T43" fmla="*/ 16 h 140"/>
                  <a:gd name="T44" fmla="*/ 94 w 132"/>
                  <a:gd name="T45" fmla="*/ 14 h 140"/>
                  <a:gd name="T46" fmla="*/ 85 w 132"/>
                  <a:gd name="T47" fmla="*/ 14 h 140"/>
                  <a:gd name="T48" fmla="*/ 80 w 132"/>
                  <a:gd name="T49" fmla="*/ 24 h 140"/>
                  <a:gd name="T50" fmla="*/ 67 w 132"/>
                  <a:gd name="T51" fmla="*/ 26 h 140"/>
                  <a:gd name="T52" fmla="*/ 58 w 132"/>
                  <a:gd name="T53" fmla="*/ 19 h 140"/>
                  <a:gd name="T54" fmla="*/ 53 w 132"/>
                  <a:gd name="T55" fmla="*/ 10 h 140"/>
                  <a:gd name="T56" fmla="*/ 51 w 132"/>
                  <a:gd name="T57" fmla="*/ 1 h 140"/>
                  <a:gd name="T58" fmla="*/ 15 w 132"/>
                  <a:gd name="T59" fmla="*/ 1 h 140"/>
                  <a:gd name="T60" fmla="*/ 8 w 132"/>
                  <a:gd name="T61" fmla="*/ 4 h 140"/>
                  <a:gd name="T62" fmla="*/ 18 w 132"/>
                  <a:gd name="T63" fmla="*/ 28 h 140"/>
                  <a:gd name="T64" fmla="*/ 17 w 132"/>
                  <a:gd name="T65" fmla="*/ 40 h 140"/>
                  <a:gd name="T66" fmla="*/ 24 w 132"/>
                  <a:gd name="T67" fmla="*/ 63 h 140"/>
                  <a:gd name="T68" fmla="*/ 16 w 132"/>
                  <a:gd name="T69" fmla="*/ 80 h 140"/>
                  <a:gd name="T70" fmla="*/ 7 w 132"/>
                  <a:gd name="T71" fmla="*/ 101 h 140"/>
                  <a:gd name="T72" fmla="*/ 2 w 132"/>
                  <a:gd name="T73" fmla="*/ 117 h 140"/>
                  <a:gd name="T74" fmla="*/ 0 w 132"/>
                  <a:gd name="T75" fmla="*/ 132 h 140"/>
                  <a:gd name="T76" fmla="*/ 0 w 132"/>
                  <a:gd name="T77" fmla="*/ 133 h 140"/>
                  <a:gd name="T78" fmla="*/ 4 w 132"/>
                  <a:gd name="T79" fmla="*/ 132 h 140"/>
                  <a:gd name="T80" fmla="*/ 7 w 132"/>
                  <a:gd name="T81" fmla="*/ 12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2" h="140">
                    <a:moveTo>
                      <a:pt x="7" y="129"/>
                    </a:moveTo>
                    <a:cubicBezTo>
                      <a:pt x="10" y="129"/>
                      <a:pt x="9" y="133"/>
                      <a:pt x="13" y="131"/>
                    </a:cubicBezTo>
                    <a:cubicBezTo>
                      <a:pt x="16" y="130"/>
                      <a:pt x="20" y="130"/>
                      <a:pt x="23" y="132"/>
                    </a:cubicBezTo>
                    <a:cubicBezTo>
                      <a:pt x="27" y="134"/>
                      <a:pt x="29" y="135"/>
                      <a:pt x="33" y="135"/>
                    </a:cubicBezTo>
                    <a:cubicBezTo>
                      <a:pt x="37" y="135"/>
                      <a:pt x="72" y="135"/>
                      <a:pt x="72" y="135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98" y="137"/>
                      <a:pt x="101" y="139"/>
                    </a:cubicBezTo>
                    <a:cubicBezTo>
                      <a:pt x="104" y="140"/>
                      <a:pt x="115" y="139"/>
                      <a:pt x="119" y="138"/>
                    </a:cubicBezTo>
                    <a:cubicBezTo>
                      <a:pt x="119" y="137"/>
                      <a:pt x="120" y="137"/>
                      <a:pt x="122" y="137"/>
                    </a:cubicBezTo>
                    <a:cubicBezTo>
                      <a:pt x="109" y="119"/>
                      <a:pt x="109" y="119"/>
                      <a:pt x="109" y="119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1" y="57"/>
                      <a:pt x="130" y="56"/>
                      <a:pt x="129" y="57"/>
                    </a:cubicBezTo>
                    <a:cubicBezTo>
                      <a:pt x="125" y="58"/>
                      <a:pt x="122" y="58"/>
                      <a:pt x="119" y="58"/>
                    </a:cubicBezTo>
                    <a:cubicBezTo>
                      <a:pt x="115" y="58"/>
                      <a:pt x="115" y="61"/>
                      <a:pt x="113" y="61"/>
                    </a:cubicBezTo>
                    <a:cubicBezTo>
                      <a:pt x="111" y="60"/>
                      <a:pt x="112" y="54"/>
                      <a:pt x="113" y="52"/>
                    </a:cubicBezTo>
                    <a:cubicBezTo>
                      <a:pt x="113" y="49"/>
                      <a:pt x="110" y="45"/>
                      <a:pt x="107" y="43"/>
                    </a:cubicBezTo>
                    <a:cubicBezTo>
                      <a:pt x="105" y="41"/>
                      <a:pt x="110" y="28"/>
                      <a:pt x="109" y="27"/>
                    </a:cubicBezTo>
                    <a:cubicBezTo>
                      <a:pt x="107" y="25"/>
                      <a:pt x="107" y="21"/>
                      <a:pt x="107" y="18"/>
                    </a:cubicBezTo>
                    <a:cubicBezTo>
                      <a:pt x="107" y="14"/>
                      <a:pt x="104" y="16"/>
                      <a:pt x="99" y="16"/>
                    </a:cubicBezTo>
                    <a:cubicBezTo>
                      <a:pt x="94" y="16"/>
                      <a:pt x="94" y="14"/>
                      <a:pt x="94" y="14"/>
                    </a:cubicBezTo>
                    <a:cubicBezTo>
                      <a:pt x="94" y="14"/>
                      <a:pt x="88" y="12"/>
                      <a:pt x="85" y="14"/>
                    </a:cubicBezTo>
                    <a:cubicBezTo>
                      <a:pt x="82" y="15"/>
                      <a:pt x="82" y="24"/>
                      <a:pt x="80" y="24"/>
                    </a:cubicBezTo>
                    <a:cubicBezTo>
                      <a:pt x="78" y="23"/>
                      <a:pt x="72" y="24"/>
                      <a:pt x="67" y="26"/>
                    </a:cubicBezTo>
                    <a:cubicBezTo>
                      <a:pt x="62" y="27"/>
                      <a:pt x="60" y="25"/>
                      <a:pt x="58" y="19"/>
                    </a:cubicBezTo>
                    <a:cubicBezTo>
                      <a:pt x="55" y="13"/>
                      <a:pt x="52" y="15"/>
                      <a:pt x="53" y="10"/>
                    </a:cubicBezTo>
                    <a:cubicBezTo>
                      <a:pt x="54" y="6"/>
                      <a:pt x="51" y="1"/>
                      <a:pt x="51" y="1"/>
                    </a:cubicBezTo>
                    <a:cubicBezTo>
                      <a:pt x="51" y="1"/>
                      <a:pt x="18" y="0"/>
                      <a:pt x="15" y="1"/>
                    </a:cubicBezTo>
                    <a:cubicBezTo>
                      <a:pt x="13" y="1"/>
                      <a:pt x="11" y="3"/>
                      <a:pt x="8" y="4"/>
                    </a:cubicBezTo>
                    <a:cubicBezTo>
                      <a:pt x="11" y="12"/>
                      <a:pt x="17" y="25"/>
                      <a:pt x="18" y="28"/>
                    </a:cubicBezTo>
                    <a:cubicBezTo>
                      <a:pt x="20" y="31"/>
                      <a:pt x="17" y="34"/>
                      <a:pt x="17" y="40"/>
                    </a:cubicBezTo>
                    <a:cubicBezTo>
                      <a:pt x="17" y="46"/>
                      <a:pt x="23" y="56"/>
                      <a:pt x="24" y="63"/>
                    </a:cubicBezTo>
                    <a:cubicBezTo>
                      <a:pt x="24" y="71"/>
                      <a:pt x="20" y="75"/>
                      <a:pt x="16" y="80"/>
                    </a:cubicBezTo>
                    <a:cubicBezTo>
                      <a:pt x="12" y="84"/>
                      <a:pt x="7" y="95"/>
                      <a:pt x="7" y="101"/>
                    </a:cubicBezTo>
                    <a:cubicBezTo>
                      <a:pt x="7" y="108"/>
                      <a:pt x="1" y="114"/>
                      <a:pt x="2" y="117"/>
                    </a:cubicBezTo>
                    <a:cubicBezTo>
                      <a:pt x="2" y="120"/>
                      <a:pt x="1" y="129"/>
                      <a:pt x="0" y="132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" y="132"/>
                      <a:pt x="5" y="129"/>
                      <a:pt x="7" y="12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4835525" y="4295775"/>
                <a:ext cx="292100" cy="257175"/>
              </a:xfrm>
              <a:custGeom>
                <a:avLst/>
                <a:gdLst>
                  <a:gd name="T0" fmla="*/ 100 w 130"/>
                  <a:gd name="T1" fmla="*/ 5 h 114"/>
                  <a:gd name="T2" fmla="*/ 91 w 130"/>
                  <a:gd name="T3" fmla="*/ 0 h 114"/>
                  <a:gd name="T4" fmla="*/ 78 w 130"/>
                  <a:gd name="T5" fmla="*/ 2 h 114"/>
                  <a:gd name="T6" fmla="*/ 75 w 130"/>
                  <a:gd name="T7" fmla="*/ 9 h 114"/>
                  <a:gd name="T8" fmla="*/ 73 w 130"/>
                  <a:gd name="T9" fmla="*/ 15 h 114"/>
                  <a:gd name="T10" fmla="*/ 73 w 130"/>
                  <a:gd name="T11" fmla="*/ 28 h 114"/>
                  <a:gd name="T12" fmla="*/ 70 w 130"/>
                  <a:gd name="T13" fmla="*/ 38 h 114"/>
                  <a:gd name="T14" fmla="*/ 78 w 130"/>
                  <a:gd name="T15" fmla="*/ 47 h 114"/>
                  <a:gd name="T16" fmla="*/ 85 w 130"/>
                  <a:gd name="T17" fmla="*/ 45 h 114"/>
                  <a:gd name="T18" fmla="*/ 87 w 130"/>
                  <a:gd name="T19" fmla="*/ 53 h 114"/>
                  <a:gd name="T20" fmla="*/ 85 w 130"/>
                  <a:gd name="T21" fmla="*/ 58 h 114"/>
                  <a:gd name="T22" fmla="*/ 77 w 130"/>
                  <a:gd name="T23" fmla="*/ 58 h 114"/>
                  <a:gd name="T24" fmla="*/ 72 w 130"/>
                  <a:gd name="T25" fmla="*/ 48 h 114"/>
                  <a:gd name="T26" fmla="*/ 64 w 130"/>
                  <a:gd name="T27" fmla="*/ 46 h 114"/>
                  <a:gd name="T28" fmla="*/ 58 w 130"/>
                  <a:gd name="T29" fmla="*/ 40 h 114"/>
                  <a:gd name="T30" fmla="*/ 54 w 130"/>
                  <a:gd name="T31" fmla="*/ 42 h 114"/>
                  <a:gd name="T32" fmla="*/ 49 w 130"/>
                  <a:gd name="T33" fmla="*/ 43 h 114"/>
                  <a:gd name="T34" fmla="*/ 39 w 130"/>
                  <a:gd name="T35" fmla="*/ 40 h 114"/>
                  <a:gd name="T36" fmla="*/ 36 w 130"/>
                  <a:gd name="T37" fmla="*/ 35 h 114"/>
                  <a:gd name="T38" fmla="*/ 29 w 130"/>
                  <a:gd name="T39" fmla="*/ 35 h 114"/>
                  <a:gd name="T40" fmla="*/ 26 w 130"/>
                  <a:gd name="T41" fmla="*/ 33 h 114"/>
                  <a:gd name="T42" fmla="*/ 23 w 130"/>
                  <a:gd name="T43" fmla="*/ 30 h 114"/>
                  <a:gd name="T44" fmla="*/ 21 w 130"/>
                  <a:gd name="T45" fmla="*/ 52 h 114"/>
                  <a:gd name="T46" fmla="*/ 18 w 130"/>
                  <a:gd name="T47" fmla="*/ 55 h 114"/>
                  <a:gd name="T48" fmla="*/ 1 w 130"/>
                  <a:gd name="T49" fmla="*/ 55 h 114"/>
                  <a:gd name="T50" fmla="*/ 0 w 130"/>
                  <a:gd name="T51" fmla="*/ 92 h 114"/>
                  <a:gd name="T52" fmla="*/ 13 w 130"/>
                  <a:gd name="T53" fmla="*/ 110 h 114"/>
                  <a:gd name="T54" fmla="*/ 33 w 130"/>
                  <a:gd name="T55" fmla="*/ 109 h 114"/>
                  <a:gd name="T56" fmla="*/ 34 w 130"/>
                  <a:gd name="T57" fmla="*/ 111 h 114"/>
                  <a:gd name="T58" fmla="*/ 40 w 130"/>
                  <a:gd name="T59" fmla="*/ 111 h 114"/>
                  <a:gd name="T60" fmla="*/ 54 w 130"/>
                  <a:gd name="T61" fmla="*/ 113 h 114"/>
                  <a:gd name="T62" fmla="*/ 66 w 130"/>
                  <a:gd name="T63" fmla="*/ 100 h 114"/>
                  <a:gd name="T64" fmla="*/ 76 w 130"/>
                  <a:gd name="T65" fmla="*/ 92 h 114"/>
                  <a:gd name="T66" fmla="*/ 83 w 130"/>
                  <a:gd name="T67" fmla="*/ 87 h 114"/>
                  <a:gd name="T68" fmla="*/ 92 w 130"/>
                  <a:gd name="T69" fmla="*/ 86 h 114"/>
                  <a:gd name="T70" fmla="*/ 93 w 130"/>
                  <a:gd name="T71" fmla="*/ 86 h 114"/>
                  <a:gd name="T72" fmla="*/ 91 w 130"/>
                  <a:gd name="T73" fmla="*/ 78 h 114"/>
                  <a:gd name="T74" fmla="*/ 122 w 130"/>
                  <a:gd name="T75" fmla="*/ 67 h 114"/>
                  <a:gd name="T76" fmla="*/ 120 w 130"/>
                  <a:gd name="T77" fmla="*/ 62 h 114"/>
                  <a:gd name="T78" fmla="*/ 121 w 130"/>
                  <a:gd name="T79" fmla="*/ 51 h 114"/>
                  <a:gd name="T80" fmla="*/ 126 w 130"/>
                  <a:gd name="T81" fmla="*/ 48 h 114"/>
                  <a:gd name="T82" fmla="*/ 126 w 130"/>
                  <a:gd name="T83" fmla="*/ 29 h 114"/>
                  <a:gd name="T84" fmla="*/ 130 w 130"/>
                  <a:gd name="T85" fmla="*/ 27 h 114"/>
                  <a:gd name="T86" fmla="*/ 124 w 130"/>
                  <a:gd name="T87" fmla="*/ 15 h 114"/>
                  <a:gd name="T88" fmla="*/ 110 w 130"/>
                  <a:gd name="T89" fmla="*/ 9 h 114"/>
                  <a:gd name="T90" fmla="*/ 100 w 130"/>
                  <a:gd name="T91" fmla="*/ 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0" h="114">
                    <a:moveTo>
                      <a:pt x="100" y="5"/>
                    </a:moveTo>
                    <a:cubicBezTo>
                      <a:pt x="98" y="5"/>
                      <a:pt x="94" y="2"/>
                      <a:pt x="91" y="0"/>
                    </a:cubicBezTo>
                    <a:cubicBezTo>
                      <a:pt x="89" y="2"/>
                      <a:pt x="82" y="2"/>
                      <a:pt x="78" y="2"/>
                    </a:cubicBezTo>
                    <a:cubicBezTo>
                      <a:pt x="74" y="2"/>
                      <a:pt x="77" y="7"/>
                      <a:pt x="75" y="9"/>
                    </a:cubicBezTo>
                    <a:cubicBezTo>
                      <a:pt x="72" y="11"/>
                      <a:pt x="71" y="14"/>
                      <a:pt x="73" y="15"/>
                    </a:cubicBezTo>
                    <a:cubicBezTo>
                      <a:pt x="75" y="16"/>
                      <a:pt x="73" y="25"/>
                      <a:pt x="73" y="28"/>
                    </a:cubicBezTo>
                    <a:cubicBezTo>
                      <a:pt x="73" y="31"/>
                      <a:pt x="69" y="37"/>
                      <a:pt x="70" y="38"/>
                    </a:cubicBezTo>
                    <a:cubicBezTo>
                      <a:pt x="72" y="39"/>
                      <a:pt x="74" y="46"/>
                      <a:pt x="78" y="47"/>
                    </a:cubicBezTo>
                    <a:cubicBezTo>
                      <a:pt x="81" y="48"/>
                      <a:pt x="84" y="45"/>
                      <a:pt x="85" y="45"/>
                    </a:cubicBezTo>
                    <a:cubicBezTo>
                      <a:pt x="87" y="45"/>
                      <a:pt x="87" y="49"/>
                      <a:pt x="87" y="53"/>
                    </a:cubicBezTo>
                    <a:cubicBezTo>
                      <a:pt x="87" y="56"/>
                      <a:pt x="85" y="58"/>
                      <a:pt x="85" y="58"/>
                    </a:cubicBezTo>
                    <a:cubicBezTo>
                      <a:pt x="85" y="58"/>
                      <a:pt x="79" y="60"/>
                      <a:pt x="77" y="58"/>
                    </a:cubicBezTo>
                    <a:cubicBezTo>
                      <a:pt x="74" y="56"/>
                      <a:pt x="72" y="50"/>
                      <a:pt x="72" y="48"/>
                    </a:cubicBezTo>
                    <a:cubicBezTo>
                      <a:pt x="72" y="46"/>
                      <a:pt x="66" y="46"/>
                      <a:pt x="64" y="46"/>
                    </a:cubicBezTo>
                    <a:cubicBezTo>
                      <a:pt x="61" y="46"/>
                      <a:pt x="59" y="42"/>
                      <a:pt x="58" y="40"/>
                    </a:cubicBezTo>
                    <a:cubicBezTo>
                      <a:pt x="57" y="38"/>
                      <a:pt x="54" y="40"/>
                      <a:pt x="54" y="42"/>
                    </a:cubicBezTo>
                    <a:cubicBezTo>
                      <a:pt x="54" y="43"/>
                      <a:pt x="51" y="43"/>
                      <a:pt x="49" y="43"/>
                    </a:cubicBezTo>
                    <a:cubicBezTo>
                      <a:pt x="46" y="43"/>
                      <a:pt x="41" y="39"/>
                      <a:pt x="39" y="40"/>
                    </a:cubicBezTo>
                    <a:cubicBezTo>
                      <a:pt x="37" y="41"/>
                      <a:pt x="35" y="37"/>
                      <a:pt x="36" y="35"/>
                    </a:cubicBezTo>
                    <a:cubicBezTo>
                      <a:pt x="36" y="33"/>
                      <a:pt x="31" y="34"/>
                      <a:pt x="29" y="35"/>
                    </a:cubicBezTo>
                    <a:cubicBezTo>
                      <a:pt x="27" y="36"/>
                      <a:pt x="26" y="33"/>
                      <a:pt x="26" y="33"/>
                    </a:cubicBezTo>
                    <a:cubicBezTo>
                      <a:pt x="26" y="33"/>
                      <a:pt x="25" y="31"/>
                      <a:pt x="23" y="30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3" y="110"/>
                      <a:pt x="13" y="110"/>
                      <a:pt x="13" y="110"/>
                    </a:cubicBezTo>
                    <a:cubicBezTo>
                      <a:pt x="19" y="108"/>
                      <a:pt x="33" y="107"/>
                      <a:pt x="33" y="109"/>
                    </a:cubicBezTo>
                    <a:cubicBezTo>
                      <a:pt x="33" y="110"/>
                      <a:pt x="34" y="110"/>
                      <a:pt x="34" y="111"/>
                    </a:cubicBezTo>
                    <a:cubicBezTo>
                      <a:pt x="36" y="111"/>
                      <a:pt x="39" y="110"/>
                      <a:pt x="40" y="111"/>
                    </a:cubicBezTo>
                    <a:cubicBezTo>
                      <a:pt x="43" y="111"/>
                      <a:pt x="52" y="114"/>
                      <a:pt x="54" y="113"/>
                    </a:cubicBezTo>
                    <a:cubicBezTo>
                      <a:pt x="57" y="112"/>
                      <a:pt x="62" y="102"/>
                      <a:pt x="66" y="100"/>
                    </a:cubicBezTo>
                    <a:cubicBezTo>
                      <a:pt x="70" y="99"/>
                      <a:pt x="76" y="94"/>
                      <a:pt x="76" y="92"/>
                    </a:cubicBezTo>
                    <a:cubicBezTo>
                      <a:pt x="76" y="90"/>
                      <a:pt x="76" y="88"/>
                      <a:pt x="83" y="87"/>
                    </a:cubicBezTo>
                    <a:cubicBezTo>
                      <a:pt x="92" y="86"/>
                      <a:pt x="92" y="86"/>
                      <a:pt x="92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1" y="78"/>
                      <a:pt x="120" y="67"/>
                      <a:pt x="122" y="67"/>
                    </a:cubicBezTo>
                    <a:cubicBezTo>
                      <a:pt x="120" y="64"/>
                      <a:pt x="119" y="62"/>
                      <a:pt x="120" y="62"/>
                    </a:cubicBezTo>
                    <a:cubicBezTo>
                      <a:pt x="121" y="61"/>
                      <a:pt x="121" y="53"/>
                      <a:pt x="121" y="51"/>
                    </a:cubicBezTo>
                    <a:cubicBezTo>
                      <a:pt x="121" y="48"/>
                      <a:pt x="128" y="50"/>
                      <a:pt x="126" y="48"/>
                    </a:cubicBezTo>
                    <a:cubicBezTo>
                      <a:pt x="124" y="45"/>
                      <a:pt x="124" y="32"/>
                      <a:pt x="126" y="29"/>
                    </a:cubicBezTo>
                    <a:cubicBezTo>
                      <a:pt x="127" y="26"/>
                      <a:pt x="130" y="29"/>
                      <a:pt x="130" y="27"/>
                    </a:cubicBezTo>
                    <a:cubicBezTo>
                      <a:pt x="130" y="25"/>
                      <a:pt x="126" y="17"/>
                      <a:pt x="124" y="15"/>
                    </a:cubicBezTo>
                    <a:cubicBezTo>
                      <a:pt x="123" y="13"/>
                      <a:pt x="113" y="9"/>
                      <a:pt x="110" y="9"/>
                    </a:cubicBezTo>
                    <a:cubicBezTo>
                      <a:pt x="107" y="8"/>
                      <a:pt x="102" y="5"/>
                      <a:pt x="100" y="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5008562" y="4113213"/>
                <a:ext cx="49213" cy="42863"/>
              </a:xfrm>
              <a:custGeom>
                <a:avLst/>
                <a:gdLst>
                  <a:gd name="T0" fmla="*/ 18 w 22"/>
                  <a:gd name="T1" fmla="*/ 0 h 19"/>
                  <a:gd name="T2" fmla="*/ 12 w 22"/>
                  <a:gd name="T3" fmla="*/ 2 h 19"/>
                  <a:gd name="T4" fmla="*/ 6 w 22"/>
                  <a:gd name="T5" fmla="*/ 3 h 19"/>
                  <a:gd name="T6" fmla="*/ 5 w 22"/>
                  <a:gd name="T7" fmla="*/ 4 h 19"/>
                  <a:gd name="T8" fmla="*/ 2 w 22"/>
                  <a:gd name="T9" fmla="*/ 11 h 19"/>
                  <a:gd name="T10" fmla="*/ 0 w 22"/>
                  <a:gd name="T11" fmla="*/ 14 h 19"/>
                  <a:gd name="T12" fmla="*/ 2 w 22"/>
                  <a:gd name="T13" fmla="*/ 18 h 19"/>
                  <a:gd name="T14" fmla="*/ 6 w 22"/>
                  <a:gd name="T15" fmla="*/ 18 h 19"/>
                  <a:gd name="T16" fmla="*/ 12 w 22"/>
                  <a:gd name="T17" fmla="*/ 15 h 19"/>
                  <a:gd name="T18" fmla="*/ 21 w 22"/>
                  <a:gd name="T19" fmla="*/ 12 h 19"/>
                  <a:gd name="T20" fmla="*/ 20 w 22"/>
                  <a:gd name="T21" fmla="*/ 5 h 19"/>
                  <a:gd name="T22" fmla="*/ 18 w 22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9">
                    <a:moveTo>
                      <a:pt x="18" y="0"/>
                    </a:moveTo>
                    <a:cubicBezTo>
                      <a:pt x="15" y="1"/>
                      <a:pt x="13" y="1"/>
                      <a:pt x="12" y="2"/>
                    </a:cubicBezTo>
                    <a:cubicBezTo>
                      <a:pt x="10" y="3"/>
                      <a:pt x="9" y="3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2" y="5"/>
                      <a:pt x="2" y="11"/>
                      <a:pt x="2" y="11"/>
                    </a:cubicBezTo>
                    <a:cubicBezTo>
                      <a:pt x="2" y="11"/>
                      <a:pt x="0" y="11"/>
                      <a:pt x="0" y="14"/>
                    </a:cubicBezTo>
                    <a:cubicBezTo>
                      <a:pt x="0" y="16"/>
                      <a:pt x="1" y="17"/>
                      <a:pt x="2" y="18"/>
                    </a:cubicBezTo>
                    <a:cubicBezTo>
                      <a:pt x="4" y="18"/>
                      <a:pt x="5" y="18"/>
                      <a:pt x="6" y="18"/>
                    </a:cubicBezTo>
                    <a:cubicBezTo>
                      <a:pt x="12" y="19"/>
                      <a:pt x="12" y="15"/>
                      <a:pt x="12" y="15"/>
                    </a:cubicBezTo>
                    <a:cubicBezTo>
                      <a:pt x="12" y="15"/>
                      <a:pt x="21" y="15"/>
                      <a:pt x="21" y="12"/>
                    </a:cubicBezTo>
                    <a:cubicBezTo>
                      <a:pt x="22" y="9"/>
                      <a:pt x="20" y="5"/>
                      <a:pt x="20" y="5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5314950" y="3771900"/>
                <a:ext cx="263525" cy="355600"/>
              </a:xfrm>
              <a:custGeom>
                <a:avLst/>
                <a:gdLst>
                  <a:gd name="T0" fmla="*/ 27 w 117"/>
                  <a:gd name="T1" fmla="*/ 30 h 158"/>
                  <a:gd name="T2" fmla="*/ 34 w 117"/>
                  <a:gd name="T3" fmla="*/ 37 h 158"/>
                  <a:gd name="T4" fmla="*/ 57 w 117"/>
                  <a:gd name="T5" fmla="*/ 45 h 158"/>
                  <a:gd name="T6" fmla="*/ 73 w 117"/>
                  <a:gd name="T7" fmla="*/ 48 h 158"/>
                  <a:gd name="T8" fmla="*/ 77 w 117"/>
                  <a:gd name="T9" fmla="*/ 51 h 158"/>
                  <a:gd name="T10" fmla="*/ 47 w 117"/>
                  <a:gd name="T11" fmla="*/ 81 h 158"/>
                  <a:gd name="T12" fmla="*/ 34 w 117"/>
                  <a:gd name="T13" fmla="*/ 83 h 158"/>
                  <a:gd name="T14" fmla="*/ 19 w 117"/>
                  <a:gd name="T15" fmla="*/ 91 h 158"/>
                  <a:gd name="T16" fmla="*/ 10 w 117"/>
                  <a:gd name="T17" fmla="*/ 92 h 158"/>
                  <a:gd name="T18" fmla="*/ 5 w 117"/>
                  <a:gd name="T19" fmla="*/ 100 h 158"/>
                  <a:gd name="T20" fmla="*/ 0 w 117"/>
                  <a:gd name="T21" fmla="*/ 108 h 158"/>
                  <a:gd name="T22" fmla="*/ 0 w 117"/>
                  <a:gd name="T23" fmla="*/ 149 h 158"/>
                  <a:gd name="T24" fmla="*/ 6 w 117"/>
                  <a:gd name="T25" fmla="*/ 158 h 158"/>
                  <a:gd name="T26" fmla="*/ 31 w 117"/>
                  <a:gd name="T27" fmla="*/ 131 h 158"/>
                  <a:gd name="T28" fmla="*/ 51 w 117"/>
                  <a:gd name="T29" fmla="*/ 116 h 158"/>
                  <a:gd name="T30" fmla="*/ 79 w 117"/>
                  <a:gd name="T31" fmla="*/ 89 h 158"/>
                  <a:gd name="T32" fmla="*/ 92 w 117"/>
                  <a:gd name="T33" fmla="*/ 68 h 158"/>
                  <a:gd name="T34" fmla="*/ 102 w 117"/>
                  <a:gd name="T35" fmla="*/ 50 h 158"/>
                  <a:gd name="T36" fmla="*/ 112 w 117"/>
                  <a:gd name="T37" fmla="*/ 28 h 158"/>
                  <a:gd name="T38" fmla="*/ 116 w 117"/>
                  <a:gd name="T39" fmla="*/ 8 h 158"/>
                  <a:gd name="T40" fmla="*/ 109 w 117"/>
                  <a:gd name="T41" fmla="*/ 4 h 158"/>
                  <a:gd name="T42" fmla="*/ 83 w 117"/>
                  <a:gd name="T43" fmla="*/ 11 h 158"/>
                  <a:gd name="T44" fmla="*/ 65 w 117"/>
                  <a:gd name="T45" fmla="*/ 15 h 158"/>
                  <a:gd name="T46" fmla="*/ 51 w 117"/>
                  <a:gd name="T47" fmla="*/ 18 h 158"/>
                  <a:gd name="T48" fmla="*/ 32 w 117"/>
                  <a:gd name="T49" fmla="*/ 17 h 158"/>
                  <a:gd name="T50" fmla="*/ 26 w 117"/>
                  <a:gd name="T51" fmla="*/ 10 h 158"/>
                  <a:gd name="T52" fmla="*/ 20 w 117"/>
                  <a:gd name="T53" fmla="*/ 20 h 158"/>
                  <a:gd name="T54" fmla="*/ 27 w 117"/>
                  <a:gd name="T55" fmla="*/ 3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7" h="158">
                    <a:moveTo>
                      <a:pt x="27" y="30"/>
                    </a:moveTo>
                    <a:cubicBezTo>
                      <a:pt x="29" y="31"/>
                      <a:pt x="32" y="36"/>
                      <a:pt x="34" y="37"/>
                    </a:cubicBezTo>
                    <a:cubicBezTo>
                      <a:pt x="37" y="37"/>
                      <a:pt x="49" y="42"/>
                      <a:pt x="57" y="45"/>
                    </a:cubicBezTo>
                    <a:cubicBezTo>
                      <a:pt x="65" y="48"/>
                      <a:pt x="70" y="48"/>
                      <a:pt x="73" y="48"/>
                    </a:cubicBezTo>
                    <a:cubicBezTo>
                      <a:pt x="75" y="48"/>
                      <a:pt x="79" y="49"/>
                      <a:pt x="77" y="51"/>
                    </a:cubicBezTo>
                    <a:cubicBezTo>
                      <a:pt x="74" y="53"/>
                      <a:pt x="50" y="77"/>
                      <a:pt x="47" y="81"/>
                    </a:cubicBezTo>
                    <a:cubicBezTo>
                      <a:pt x="43" y="84"/>
                      <a:pt x="41" y="83"/>
                      <a:pt x="34" y="83"/>
                    </a:cubicBezTo>
                    <a:cubicBezTo>
                      <a:pt x="27" y="83"/>
                      <a:pt x="21" y="91"/>
                      <a:pt x="19" y="91"/>
                    </a:cubicBezTo>
                    <a:cubicBezTo>
                      <a:pt x="18" y="91"/>
                      <a:pt x="14" y="91"/>
                      <a:pt x="10" y="92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6" y="158"/>
                      <a:pt x="6" y="158"/>
                      <a:pt x="6" y="158"/>
                    </a:cubicBezTo>
                    <a:cubicBezTo>
                      <a:pt x="10" y="152"/>
                      <a:pt x="22" y="140"/>
                      <a:pt x="31" y="131"/>
                    </a:cubicBezTo>
                    <a:cubicBezTo>
                      <a:pt x="40" y="121"/>
                      <a:pt x="45" y="119"/>
                      <a:pt x="51" y="116"/>
                    </a:cubicBezTo>
                    <a:cubicBezTo>
                      <a:pt x="56" y="113"/>
                      <a:pt x="69" y="100"/>
                      <a:pt x="79" y="89"/>
                    </a:cubicBezTo>
                    <a:cubicBezTo>
                      <a:pt x="84" y="81"/>
                      <a:pt x="91" y="73"/>
                      <a:pt x="92" y="68"/>
                    </a:cubicBezTo>
                    <a:cubicBezTo>
                      <a:pt x="92" y="62"/>
                      <a:pt x="98" y="55"/>
                      <a:pt x="102" y="50"/>
                    </a:cubicBezTo>
                    <a:cubicBezTo>
                      <a:pt x="106" y="45"/>
                      <a:pt x="112" y="32"/>
                      <a:pt x="112" y="28"/>
                    </a:cubicBezTo>
                    <a:cubicBezTo>
                      <a:pt x="112" y="24"/>
                      <a:pt x="116" y="15"/>
                      <a:pt x="116" y="8"/>
                    </a:cubicBezTo>
                    <a:cubicBezTo>
                      <a:pt x="117" y="1"/>
                      <a:pt x="111" y="0"/>
                      <a:pt x="109" y="4"/>
                    </a:cubicBezTo>
                    <a:cubicBezTo>
                      <a:pt x="107" y="8"/>
                      <a:pt x="93" y="11"/>
                      <a:pt x="83" y="11"/>
                    </a:cubicBezTo>
                    <a:cubicBezTo>
                      <a:pt x="74" y="11"/>
                      <a:pt x="69" y="12"/>
                      <a:pt x="65" y="15"/>
                    </a:cubicBezTo>
                    <a:cubicBezTo>
                      <a:pt x="62" y="19"/>
                      <a:pt x="54" y="15"/>
                      <a:pt x="51" y="18"/>
                    </a:cubicBezTo>
                    <a:cubicBezTo>
                      <a:pt x="48" y="22"/>
                      <a:pt x="36" y="25"/>
                      <a:pt x="32" y="17"/>
                    </a:cubicBezTo>
                    <a:cubicBezTo>
                      <a:pt x="30" y="13"/>
                      <a:pt x="28" y="11"/>
                      <a:pt x="26" y="10"/>
                    </a:cubicBezTo>
                    <a:cubicBezTo>
                      <a:pt x="23" y="13"/>
                      <a:pt x="19" y="18"/>
                      <a:pt x="20" y="20"/>
                    </a:cubicBezTo>
                    <a:cubicBezTo>
                      <a:pt x="21" y="22"/>
                      <a:pt x="25" y="29"/>
                      <a:pt x="27" y="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3957637" y="3124200"/>
                <a:ext cx="306388" cy="246063"/>
              </a:xfrm>
              <a:custGeom>
                <a:avLst/>
                <a:gdLst>
                  <a:gd name="T0" fmla="*/ 50 w 136"/>
                  <a:gd name="T1" fmla="*/ 109 h 109"/>
                  <a:gd name="T2" fmla="*/ 50 w 136"/>
                  <a:gd name="T3" fmla="*/ 93 h 109"/>
                  <a:gd name="T4" fmla="*/ 68 w 136"/>
                  <a:gd name="T5" fmla="*/ 81 h 109"/>
                  <a:gd name="T6" fmla="*/ 75 w 136"/>
                  <a:gd name="T7" fmla="*/ 79 h 109"/>
                  <a:gd name="T8" fmla="*/ 85 w 136"/>
                  <a:gd name="T9" fmla="*/ 77 h 109"/>
                  <a:gd name="T10" fmla="*/ 91 w 136"/>
                  <a:gd name="T11" fmla="*/ 70 h 109"/>
                  <a:gd name="T12" fmla="*/ 100 w 136"/>
                  <a:gd name="T13" fmla="*/ 67 h 109"/>
                  <a:gd name="T14" fmla="*/ 105 w 136"/>
                  <a:gd name="T15" fmla="*/ 64 h 109"/>
                  <a:gd name="T16" fmla="*/ 106 w 136"/>
                  <a:gd name="T17" fmla="*/ 57 h 109"/>
                  <a:gd name="T18" fmla="*/ 110 w 136"/>
                  <a:gd name="T19" fmla="*/ 54 h 109"/>
                  <a:gd name="T20" fmla="*/ 117 w 136"/>
                  <a:gd name="T21" fmla="*/ 50 h 109"/>
                  <a:gd name="T22" fmla="*/ 133 w 136"/>
                  <a:gd name="T23" fmla="*/ 49 h 109"/>
                  <a:gd name="T24" fmla="*/ 136 w 136"/>
                  <a:gd name="T25" fmla="*/ 45 h 109"/>
                  <a:gd name="T26" fmla="*/ 131 w 136"/>
                  <a:gd name="T27" fmla="*/ 37 h 109"/>
                  <a:gd name="T28" fmla="*/ 131 w 136"/>
                  <a:gd name="T29" fmla="*/ 27 h 109"/>
                  <a:gd name="T30" fmla="*/ 127 w 136"/>
                  <a:gd name="T31" fmla="*/ 15 h 109"/>
                  <a:gd name="T32" fmla="*/ 125 w 136"/>
                  <a:gd name="T33" fmla="*/ 12 h 109"/>
                  <a:gd name="T34" fmla="*/ 112 w 136"/>
                  <a:gd name="T35" fmla="*/ 9 h 109"/>
                  <a:gd name="T36" fmla="*/ 93 w 136"/>
                  <a:gd name="T37" fmla="*/ 7 h 109"/>
                  <a:gd name="T38" fmla="*/ 83 w 136"/>
                  <a:gd name="T39" fmla="*/ 2 h 109"/>
                  <a:gd name="T40" fmla="*/ 70 w 136"/>
                  <a:gd name="T41" fmla="*/ 25 h 109"/>
                  <a:gd name="T42" fmla="*/ 53 w 136"/>
                  <a:gd name="T43" fmla="*/ 33 h 109"/>
                  <a:gd name="T44" fmla="*/ 45 w 136"/>
                  <a:gd name="T45" fmla="*/ 43 h 109"/>
                  <a:gd name="T46" fmla="*/ 38 w 136"/>
                  <a:gd name="T47" fmla="*/ 53 h 109"/>
                  <a:gd name="T48" fmla="*/ 38 w 136"/>
                  <a:gd name="T49" fmla="*/ 71 h 109"/>
                  <a:gd name="T50" fmla="*/ 25 w 136"/>
                  <a:gd name="T51" fmla="*/ 89 h 109"/>
                  <a:gd name="T52" fmla="*/ 9 w 136"/>
                  <a:gd name="T53" fmla="*/ 100 h 109"/>
                  <a:gd name="T54" fmla="*/ 0 w 136"/>
                  <a:gd name="T55" fmla="*/ 104 h 109"/>
                  <a:gd name="T56" fmla="*/ 42 w 136"/>
                  <a:gd name="T57" fmla="*/ 104 h 109"/>
                  <a:gd name="T58" fmla="*/ 50 w 136"/>
                  <a:gd name="T5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6" h="109">
                    <a:moveTo>
                      <a:pt x="50" y="109"/>
                    </a:moveTo>
                    <a:cubicBezTo>
                      <a:pt x="50" y="101"/>
                      <a:pt x="50" y="94"/>
                      <a:pt x="50" y="93"/>
                    </a:cubicBezTo>
                    <a:cubicBezTo>
                      <a:pt x="50" y="92"/>
                      <a:pt x="66" y="83"/>
                      <a:pt x="68" y="81"/>
                    </a:cubicBezTo>
                    <a:cubicBezTo>
                      <a:pt x="71" y="80"/>
                      <a:pt x="75" y="82"/>
                      <a:pt x="75" y="79"/>
                    </a:cubicBezTo>
                    <a:cubicBezTo>
                      <a:pt x="75" y="76"/>
                      <a:pt x="82" y="78"/>
                      <a:pt x="85" y="77"/>
                    </a:cubicBezTo>
                    <a:cubicBezTo>
                      <a:pt x="89" y="76"/>
                      <a:pt x="91" y="74"/>
                      <a:pt x="91" y="70"/>
                    </a:cubicBezTo>
                    <a:cubicBezTo>
                      <a:pt x="91" y="67"/>
                      <a:pt x="96" y="68"/>
                      <a:pt x="100" y="67"/>
                    </a:cubicBezTo>
                    <a:cubicBezTo>
                      <a:pt x="103" y="67"/>
                      <a:pt x="103" y="64"/>
                      <a:pt x="105" y="64"/>
                    </a:cubicBezTo>
                    <a:cubicBezTo>
                      <a:pt x="107" y="64"/>
                      <a:pt x="106" y="61"/>
                      <a:pt x="106" y="57"/>
                    </a:cubicBezTo>
                    <a:cubicBezTo>
                      <a:pt x="107" y="53"/>
                      <a:pt x="107" y="54"/>
                      <a:pt x="110" y="54"/>
                    </a:cubicBezTo>
                    <a:cubicBezTo>
                      <a:pt x="113" y="54"/>
                      <a:pt x="117" y="52"/>
                      <a:pt x="117" y="50"/>
                    </a:cubicBezTo>
                    <a:cubicBezTo>
                      <a:pt x="117" y="48"/>
                      <a:pt x="131" y="49"/>
                      <a:pt x="133" y="49"/>
                    </a:cubicBezTo>
                    <a:cubicBezTo>
                      <a:pt x="135" y="49"/>
                      <a:pt x="136" y="47"/>
                      <a:pt x="136" y="45"/>
                    </a:cubicBezTo>
                    <a:cubicBezTo>
                      <a:pt x="135" y="43"/>
                      <a:pt x="134" y="38"/>
                      <a:pt x="131" y="37"/>
                    </a:cubicBezTo>
                    <a:cubicBezTo>
                      <a:pt x="129" y="37"/>
                      <a:pt x="131" y="31"/>
                      <a:pt x="131" y="27"/>
                    </a:cubicBezTo>
                    <a:cubicBezTo>
                      <a:pt x="131" y="23"/>
                      <a:pt x="130" y="19"/>
                      <a:pt x="127" y="15"/>
                    </a:cubicBezTo>
                    <a:cubicBezTo>
                      <a:pt x="127" y="15"/>
                      <a:pt x="126" y="13"/>
                      <a:pt x="125" y="12"/>
                    </a:cubicBezTo>
                    <a:cubicBezTo>
                      <a:pt x="121" y="12"/>
                      <a:pt x="117" y="9"/>
                      <a:pt x="112" y="9"/>
                    </a:cubicBezTo>
                    <a:cubicBezTo>
                      <a:pt x="107" y="9"/>
                      <a:pt x="98" y="12"/>
                      <a:pt x="93" y="7"/>
                    </a:cubicBezTo>
                    <a:cubicBezTo>
                      <a:pt x="89" y="2"/>
                      <a:pt x="86" y="0"/>
                      <a:pt x="83" y="2"/>
                    </a:cubicBezTo>
                    <a:cubicBezTo>
                      <a:pt x="80" y="3"/>
                      <a:pt x="74" y="20"/>
                      <a:pt x="70" y="25"/>
                    </a:cubicBezTo>
                    <a:cubicBezTo>
                      <a:pt x="67" y="30"/>
                      <a:pt x="58" y="33"/>
                      <a:pt x="53" y="33"/>
                    </a:cubicBezTo>
                    <a:cubicBezTo>
                      <a:pt x="49" y="33"/>
                      <a:pt x="48" y="40"/>
                      <a:pt x="45" y="43"/>
                    </a:cubicBezTo>
                    <a:cubicBezTo>
                      <a:pt x="41" y="46"/>
                      <a:pt x="43" y="50"/>
                      <a:pt x="38" y="53"/>
                    </a:cubicBezTo>
                    <a:cubicBezTo>
                      <a:pt x="34" y="57"/>
                      <a:pt x="36" y="67"/>
                      <a:pt x="38" y="71"/>
                    </a:cubicBezTo>
                    <a:cubicBezTo>
                      <a:pt x="41" y="74"/>
                      <a:pt x="31" y="86"/>
                      <a:pt x="25" y="89"/>
                    </a:cubicBezTo>
                    <a:cubicBezTo>
                      <a:pt x="19" y="92"/>
                      <a:pt x="18" y="99"/>
                      <a:pt x="9" y="100"/>
                    </a:cubicBezTo>
                    <a:cubicBezTo>
                      <a:pt x="5" y="101"/>
                      <a:pt x="2" y="102"/>
                      <a:pt x="0" y="104"/>
                    </a:cubicBezTo>
                    <a:cubicBezTo>
                      <a:pt x="14" y="104"/>
                      <a:pt x="35" y="104"/>
                      <a:pt x="42" y="104"/>
                    </a:cubicBezTo>
                    <a:cubicBezTo>
                      <a:pt x="51" y="104"/>
                      <a:pt x="49" y="106"/>
                      <a:pt x="50" y="10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4479925" y="3081338"/>
                <a:ext cx="107950" cy="207963"/>
              </a:xfrm>
              <a:custGeom>
                <a:avLst/>
                <a:gdLst>
                  <a:gd name="T0" fmla="*/ 13 w 48"/>
                  <a:gd name="T1" fmla="*/ 23 h 92"/>
                  <a:gd name="T2" fmla="*/ 10 w 48"/>
                  <a:gd name="T3" fmla="*/ 35 h 92"/>
                  <a:gd name="T4" fmla="*/ 2 w 48"/>
                  <a:gd name="T5" fmla="*/ 43 h 92"/>
                  <a:gd name="T6" fmla="*/ 7 w 48"/>
                  <a:gd name="T7" fmla="*/ 55 h 92"/>
                  <a:gd name="T8" fmla="*/ 12 w 48"/>
                  <a:gd name="T9" fmla="*/ 62 h 92"/>
                  <a:gd name="T10" fmla="*/ 20 w 48"/>
                  <a:gd name="T11" fmla="*/ 69 h 92"/>
                  <a:gd name="T12" fmla="*/ 26 w 48"/>
                  <a:gd name="T13" fmla="*/ 89 h 92"/>
                  <a:gd name="T14" fmla="*/ 27 w 48"/>
                  <a:gd name="T15" fmla="*/ 92 h 92"/>
                  <a:gd name="T16" fmla="*/ 31 w 48"/>
                  <a:gd name="T17" fmla="*/ 87 h 92"/>
                  <a:gd name="T18" fmla="*/ 33 w 48"/>
                  <a:gd name="T19" fmla="*/ 78 h 92"/>
                  <a:gd name="T20" fmla="*/ 34 w 48"/>
                  <a:gd name="T21" fmla="*/ 73 h 92"/>
                  <a:gd name="T22" fmla="*/ 43 w 48"/>
                  <a:gd name="T23" fmla="*/ 65 h 92"/>
                  <a:gd name="T24" fmla="*/ 48 w 48"/>
                  <a:gd name="T25" fmla="*/ 62 h 92"/>
                  <a:gd name="T26" fmla="*/ 48 w 48"/>
                  <a:gd name="T27" fmla="*/ 56 h 92"/>
                  <a:gd name="T28" fmla="*/ 44 w 48"/>
                  <a:gd name="T29" fmla="*/ 51 h 92"/>
                  <a:gd name="T30" fmla="*/ 39 w 48"/>
                  <a:gd name="T31" fmla="*/ 47 h 92"/>
                  <a:gd name="T32" fmla="*/ 30 w 48"/>
                  <a:gd name="T33" fmla="*/ 43 h 92"/>
                  <a:gd name="T34" fmla="*/ 39 w 48"/>
                  <a:gd name="T35" fmla="*/ 36 h 92"/>
                  <a:gd name="T36" fmla="*/ 39 w 48"/>
                  <a:gd name="T37" fmla="*/ 20 h 92"/>
                  <a:gd name="T38" fmla="*/ 41 w 48"/>
                  <a:gd name="T39" fmla="*/ 11 h 92"/>
                  <a:gd name="T40" fmla="*/ 40 w 48"/>
                  <a:gd name="T41" fmla="*/ 7 h 92"/>
                  <a:gd name="T42" fmla="*/ 35 w 48"/>
                  <a:gd name="T43" fmla="*/ 5 h 92"/>
                  <a:gd name="T44" fmla="*/ 19 w 48"/>
                  <a:gd name="T45" fmla="*/ 4 h 92"/>
                  <a:gd name="T46" fmla="*/ 13 w 48"/>
                  <a:gd name="T47" fmla="*/ 6 h 92"/>
                  <a:gd name="T48" fmla="*/ 13 w 48"/>
                  <a:gd name="T49" fmla="*/ 2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" h="92">
                    <a:moveTo>
                      <a:pt x="13" y="23"/>
                    </a:moveTo>
                    <a:cubicBezTo>
                      <a:pt x="16" y="27"/>
                      <a:pt x="12" y="34"/>
                      <a:pt x="10" y="35"/>
                    </a:cubicBezTo>
                    <a:cubicBezTo>
                      <a:pt x="7" y="37"/>
                      <a:pt x="5" y="43"/>
                      <a:pt x="2" y="43"/>
                    </a:cubicBezTo>
                    <a:cubicBezTo>
                      <a:pt x="0" y="43"/>
                      <a:pt x="2" y="53"/>
                      <a:pt x="7" y="55"/>
                    </a:cubicBezTo>
                    <a:cubicBezTo>
                      <a:pt x="12" y="57"/>
                      <a:pt x="12" y="60"/>
                      <a:pt x="12" y="62"/>
                    </a:cubicBezTo>
                    <a:cubicBezTo>
                      <a:pt x="12" y="64"/>
                      <a:pt x="18" y="66"/>
                      <a:pt x="20" y="69"/>
                    </a:cubicBezTo>
                    <a:cubicBezTo>
                      <a:pt x="22" y="71"/>
                      <a:pt x="26" y="84"/>
                      <a:pt x="26" y="89"/>
                    </a:cubicBezTo>
                    <a:cubicBezTo>
                      <a:pt x="26" y="90"/>
                      <a:pt x="26" y="91"/>
                      <a:pt x="27" y="92"/>
                    </a:cubicBezTo>
                    <a:cubicBezTo>
                      <a:pt x="28" y="90"/>
                      <a:pt x="30" y="89"/>
                      <a:pt x="31" y="87"/>
                    </a:cubicBezTo>
                    <a:cubicBezTo>
                      <a:pt x="33" y="85"/>
                      <a:pt x="34" y="80"/>
                      <a:pt x="33" y="78"/>
                    </a:cubicBezTo>
                    <a:cubicBezTo>
                      <a:pt x="33" y="77"/>
                      <a:pt x="33" y="75"/>
                      <a:pt x="34" y="73"/>
                    </a:cubicBezTo>
                    <a:cubicBezTo>
                      <a:pt x="36" y="72"/>
                      <a:pt x="42" y="66"/>
                      <a:pt x="43" y="65"/>
                    </a:cubicBezTo>
                    <a:cubicBezTo>
                      <a:pt x="44" y="65"/>
                      <a:pt x="48" y="65"/>
                      <a:pt x="48" y="62"/>
                    </a:cubicBezTo>
                    <a:cubicBezTo>
                      <a:pt x="48" y="60"/>
                      <a:pt x="48" y="58"/>
                      <a:pt x="48" y="56"/>
                    </a:cubicBezTo>
                    <a:cubicBezTo>
                      <a:pt x="45" y="54"/>
                      <a:pt x="44" y="52"/>
                      <a:pt x="44" y="51"/>
                    </a:cubicBezTo>
                    <a:cubicBezTo>
                      <a:pt x="44" y="49"/>
                      <a:pt x="41" y="45"/>
                      <a:pt x="39" y="47"/>
                    </a:cubicBezTo>
                    <a:cubicBezTo>
                      <a:pt x="37" y="49"/>
                      <a:pt x="31" y="48"/>
                      <a:pt x="30" y="43"/>
                    </a:cubicBezTo>
                    <a:cubicBezTo>
                      <a:pt x="29" y="39"/>
                      <a:pt x="34" y="39"/>
                      <a:pt x="39" y="36"/>
                    </a:cubicBezTo>
                    <a:cubicBezTo>
                      <a:pt x="44" y="32"/>
                      <a:pt x="44" y="24"/>
                      <a:pt x="39" y="20"/>
                    </a:cubicBezTo>
                    <a:cubicBezTo>
                      <a:pt x="34" y="16"/>
                      <a:pt x="38" y="14"/>
                      <a:pt x="41" y="11"/>
                    </a:cubicBezTo>
                    <a:cubicBezTo>
                      <a:pt x="45" y="7"/>
                      <a:pt x="42" y="5"/>
                      <a:pt x="40" y="7"/>
                    </a:cubicBezTo>
                    <a:cubicBezTo>
                      <a:pt x="38" y="8"/>
                      <a:pt x="35" y="9"/>
                      <a:pt x="35" y="5"/>
                    </a:cubicBezTo>
                    <a:cubicBezTo>
                      <a:pt x="34" y="1"/>
                      <a:pt x="23" y="0"/>
                      <a:pt x="19" y="4"/>
                    </a:cubicBezTo>
                    <a:cubicBezTo>
                      <a:pt x="18" y="5"/>
                      <a:pt x="15" y="6"/>
                      <a:pt x="13" y="6"/>
                    </a:cubicBezTo>
                    <a:cubicBezTo>
                      <a:pt x="12" y="12"/>
                      <a:pt x="11" y="21"/>
                      <a:pt x="13" y="2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4070350" y="3089275"/>
                <a:ext cx="528638" cy="508000"/>
              </a:xfrm>
              <a:custGeom>
                <a:avLst/>
                <a:gdLst>
                  <a:gd name="T0" fmla="*/ 81 w 235"/>
                  <a:gd name="T1" fmla="*/ 43 h 226"/>
                  <a:gd name="T2" fmla="*/ 81 w 235"/>
                  <a:gd name="T3" fmla="*/ 53 h 226"/>
                  <a:gd name="T4" fmla="*/ 86 w 235"/>
                  <a:gd name="T5" fmla="*/ 61 h 226"/>
                  <a:gd name="T6" fmla="*/ 83 w 235"/>
                  <a:gd name="T7" fmla="*/ 65 h 226"/>
                  <a:gd name="T8" fmla="*/ 67 w 235"/>
                  <a:gd name="T9" fmla="*/ 66 h 226"/>
                  <a:gd name="T10" fmla="*/ 60 w 235"/>
                  <a:gd name="T11" fmla="*/ 70 h 226"/>
                  <a:gd name="T12" fmla="*/ 56 w 235"/>
                  <a:gd name="T13" fmla="*/ 73 h 226"/>
                  <a:gd name="T14" fmla="*/ 55 w 235"/>
                  <a:gd name="T15" fmla="*/ 80 h 226"/>
                  <a:gd name="T16" fmla="*/ 50 w 235"/>
                  <a:gd name="T17" fmla="*/ 83 h 226"/>
                  <a:gd name="T18" fmla="*/ 41 w 235"/>
                  <a:gd name="T19" fmla="*/ 86 h 226"/>
                  <a:gd name="T20" fmla="*/ 35 w 235"/>
                  <a:gd name="T21" fmla="*/ 93 h 226"/>
                  <a:gd name="T22" fmla="*/ 25 w 235"/>
                  <a:gd name="T23" fmla="*/ 95 h 226"/>
                  <a:gd name="T24" fmla="*/ 18 w 235"/>
                  <a:gd name="T25" fmla="*/ 97 h 226"/>
                  <a:gd name="T26" fmla="*/ 0 w 235"/>
                  <a:gd name="T27" fmla="*/ 109 h 226"/>
                  <a:gd name="T28" fmla="*/ 0 w 235"/>
                  <a:gd name="T29" fmla="*/ 125 h 226"/>
                  <a:gd name="T30" fmla="*/ 3 w 235"/>
                  <a:gd name="T31" fmla="*/ 127 h 226"/>
                  <a:gd name="T32" fmla="*/ 112 w 235"/>
                  <a:gd name="T33" fmla="*/ 200 h 226"/>
                  <a:gd name="T34" fmla="*/ 119 w 235"/>
                  <a:gd name="T35" fmla="*/ 210 h 226"/>
                  <a:gd name="T36" fmla="*/ 132 w 235"/>
                  <a:gd name="T37" fmla="*/ 214 h 226"/>
                  <a:gd name="T38" fmla="*/ 137 w 235"/>
                  <a:gd name="T39" fmla="*/ 226 h 226"/>
                  <a:gd name="T40" fmla="*/ 148 w 235"/>
                  <a:gd name="T41" fmla="*/ 223 h 226"/>
                  <a:gd name="T42" fmla="*/ 166 w 235"/>
                  <a:gd name="T43" fmla="*/ 218 h 226"/>
                  <a:gd name="T44" fmla="*/ 186 w 235"/>
                  <a:gd name="T45" fmla="*/ 201 h 226"/>
                  <a:gd name="T46" fmla="*/ 235 w 235"/>
                  <a:gd name="T47" fmla="*/ 171 h 226"/>
                  <a:gd name="T48" fmla="*/ 235 w 235"/>
                  <a:gd name="T49" fmla="*/ 171 h 226"/>
                  <a:gd name="T50" fmla="*/ 229 w 235"/>
                  <a:gd name="T51" fmla="*/ 161 h 226"/>
                  <a:gd name="T52" fmla="*/ 221 w 235"/>
                  <a:gd name="T53" fmla="*/ 159 h 226"/>
                  <a:gd name="T54" fmla="*/ 213 w 235"/>
                  <a:gd name="T55" fmla="*/ 154 h 226"/>
                  <a:gd name="T56" fmla="*/ 212 w 235"/>
                  <a:gd name="T57" fmla="*/ 146 h 226"/>
                  <a:gd name="T58" fmla="*/ 207 w 235"/>
                  <a:gd name="T59" fmla="*/ 138 h 226"/>
                  <a:gd name="T60" fmla="*/ 212 w 235"/>
                  <a:gd name="T61" fmla="*/ 133 h 226"/>
                  <a:gd name="T62" fmla="*/ 210 w 235"/>
                  <a:gd name="T63" fmla="*/ 128 h 226"/>
                  <a:gd name="T64" fmla="*/ 210 w 235"/>
                  <a:gd name="T65" fmla="*/ 121 h 226"/>
                  <a:gd name="T66" fmla="*/ 211 w 235"/>
                  <a:gd name="T67" fmla="*/ 113 h 226"/>
                  <a:gd name="T68" fmla="*/ 211 w 235"/>
                  <a:gd name="T69" fmla="*/ 101 h 226"/>
                  <a:gd name="T70" fmla="*/ 206 w 235"/>
                  <a:gd name="T71" fmla="*/ 91 h 226"/>
                  <a:gd name="T72" fmla="*/ 209 w 235"/>
                  <a:gd name="T73" fmla="*/ 89 h 226"/>
                  <a:gd name="T74" fmla="*/ 208 w 235"/>
                  <a:gd name="T75" fmla="*/ 86 h 226"/>
                  <a:gd name="T76" fmla="*/ 202 w 235"/>
                  <a:gd name="T77" fmla="*/ 66 h 226"/>
                  <a:gd name="T78" fmla="*/ 194 w 235"/>
                  <a:gd name="T79" fmla="*/ 59 h 226"/>
                  <a:gd name="T80" fmla="*/ 189 w 235"/>
                  <a:gd name="T81" fmla="*/ 52 h 226"/>
                  <a:gd name="T82" fmla="*/ 184 w 235"/>
                  <a:gd name="T83" fmla="*/ 40 h 226"/>
                  <a:gd name="T84" fmla="*/ 192 w 235"/>
                  <a:gd name="T85" fmla="*/ 32 h 226"/>
                  <a:gd name="T86" fmla="*/ 195 w 235"/>
                  <a:gd name="T87" fmla="*/ 20 h 226"/>
                  <a:gd name="T88" fmla="*/ 195 w 235"/>
                  <a:gd name="T89" fmla="*/ 3 h 226"/>
                  <a:gd name="T90" fmla="*/ 184 w 235"/>
                  <a:gd name="T91" fmla="*/ 1 h 226"/>
                  <a:gd name="T92" fmla="*/ 173 w 235"/>
                  <a:gd name="T93" fmla="*/ 2 h 226"/>
                  <a:gd name="T94" fmla="*/ 157 w 235"/>
                  <a:gd name="T95" fmla="*/ 5 h 226"/>
                  <a:gd name="T96" fmla="*/ 115 w 235"/>
                  <a:gd name="T97" fmla="*/ 7 h 226"/>
                  <a:gd name="T98" fmla="*/ 97 w 235"/>
                  <a:gd name="T99" fmla="*/ 17 h 226"/>
                  <a:gd name="T100" fmla="*/ 80 w 235"/>
                  <a:gd name="T101" fmla="*/ 26 h 226"/>
                  <a:gd name="T102" fmla="*/ 75 w 235"/>
                  <a:gd name="T103" fmla="*/ 28 h 226"/>
                  <a:gd name="T104" fmla="*/ 77 w 235"/>
                  <a:gd name="T105" fmla="*/ 31 h 226"/>
                  <a:gd name="T106" fmla="*/ 81 w 235"/>
                  <a:gd name="T107" fmla="*/ 4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5" h="226">
                    <a:moveTo>
                      <a:pt x="81" y="43"/>
                    </a:moveTo>
                    <a:cubicBezTo>
                      <a:pt x="81" y="47"/>
                      <a:pt x="79" y="53"/>
                      <a:pt x="81" y="53"/>
                    </a:cubicBezTo>
                    <a:cubicBezTo>
                      <a:pt x="84" y="54"/>
                      <a:pt x="85" y="59"/>
                      <a:pt x="86" y="61"/>
                    </a:cubicBezTo>
                    <a:cubicBezTo>
                      <a:pt x="86" y="63"/>
                      <a:pt x="85" y="65"/>
                      <a:pt x="83" y="65"/>
                    </a:cubicBezTo>
                    <a:cubicBezTo>
                      <a:pt x="81" y="65"/>
                      <a:pt x="67" y="64"/>
                      <a:pt x="67" y="66"/>
                    </a:cubicBezTo>
                    <a:cubicBezTo>
                      <a:pt x="67" y="68"/>
                      <a:pt x="63" y="70"/>
                      <a:pt x="60" y="70"/>
                    </a:cubicBezTo>
                    <a:cubicBezTo>
                      <a:pt x="57" y="70"/>
                      <a:pt x="57" y="69"/>
                      <a:pt x="56" y="73"/>
                    </a:cubicBezTo>
                    <a:cubicBezTo>
                      <a:pt x="56" y="77"/>
                      <a:pt x="57" y="80"/>
                      <a:pt x="55" y="80"/>
                    </a:cubicBezTo>
                    <a:cubicBezTo>
                      <a:pt x="53" y="80"/>
                      <a:pt x="53" y="83"/>
                      <a:pt x="50" y="83"/>
                    </a:cubicBezTo>
                    <a:cubicBezTo>
                      <a:pt x="46" y="84"/>
                      <a:pt x="41" y="83"/>
                      <a:pt x="41" y="86"/>
                    </a:cubicBezTo>
                    <a:cubicBezTo>
                      <a:pt x="41" y="90"/>
                      <a:pt x="39" y="92"/>
                      <a:pt x="35" y="93"/>
                    </a:cubicBezTo>
                    <a:cubicBezTo>
                      <a:pt x="32" y="94"/>
                      <a:pt x="25" y="92"/>
                      <a:pt x="25" y="95"/>
                    </a:cubicBezTo>
                    <a:cubicBezTo>
                      <a:pt x="25" y="98"/>
                      <a:pt x="21" y="96"/>
                      <a:pt x="18" y="97"/>
                    </a:cubicBezTo>
                    <a:cubicBezTo>
                      <a:pt x="16" y="99"/>
                      <a:pt x="0" y="108"/>
                      <a:pt x="0" y="109"/>
                    </a:cubicBezTo>
                    <a:cubicBezTo>
                      <a:pt x="0" y="110"/>
                      <a:pt x="0" y="117"/>
                      <a:pt x="0" y="125"/>
                    </a:cubicBezTo>
                    <a:cubicBezTo>
                      <a:pt x="1" y="125"/>
                      <a:pt x="1" y="126"/>
                      <a:pt x="3" y="127"/>
                    </a:cubicBezTo>
                    <a:cubicBezTo>
                      <a:pt x="8" y="130"/>
                      <a:pt x="109" y="196"/>
                      <a:pt x="112" y="200"/>
                    </a:cubicBezTo>
                    <a:cubicBezTo>
                      <a:pt x="115" y="203"/>
                      <a:pt x="119" y="210"/>
                      <a:pt x="119" y="210"/>
                    </a:cubicBezTo>
                    <a:cubicBezTo>
                      <a:pt x="119" y="210"/>
                      <a:pt x="126" y="211"/>
                      <a:pt x="132" y="214"/>
                    </a:cubicBezTo>
                    <a:cubicBezTo>
                      <a:pt x="137" y="217"/>
                      <a:pt x="137" y="226"/>
                      <a:pt x="137" y="226"/>
                    </a:cubicBezTo>
                    <a:cubicBezTo>
                      <a:pt x="137" y="226"/>
                      <a:pt x="144" y="224"/>
                      <a:pt x="148" y="223"/>
                    </a:cubicBezTo>
                    <a:cubicBezTo>
                      <a:pt x="152" y="222"/>
                      <a:pt x="166" y="218"/>
                      <a:pt x="166" y="218"/>
                    </a:cubicBezTo>
                    <a:cubicBezTo>
                      <a:pt x="186" y="201"/>
                      <a:pt x="186" y="201"/>
                      <a:pt x="186" y="201"/>
                    </a:cubicBezTo>
                    <a:cubicBezTo>
                      <a:pt x="235" y="171"/>
                      <a:pt x="235" y="171"/>
                      <a:pt x="235" y="171"/>
                    </a:cubicBezTo>
                    <a:cubicBezTo>
                      <a:pt x="235" y="171"/>
                      <a:pt x="235" y="171"/>
                      <a:pt x="235" y="171"/>
                    </a:cubicBezTo>
                    <a:cubicBezTo>
                      <a:pt x="233" y="166"/>
                      <a:pt x="232" y="161"/>
                      <a:pt x="229" y="161"/>
                    </a:cubicBezTo>
                    <a:cubicBezTo>
                      <a:pt x="226" y="161"/>
                      <a:pt x="224" y="159"/>
                      <a:pt x="221" y="159"/>
                    </a:cubicBezTo>
                    <a:cubicBezTo>
                      <a:pt x="218" y="159"/>
                      <a:pt x="213" y="157"/>
                      <a:pt x="213" y="154"/>
                    </a:cubicBezTo>
                    <a:cubicBezTo>
                      <a:pt x="213" y="151"/>
                      <a:pt x="214" y="149"/>
                      <a:pt x="212" y="146"/>
                    </a:cubicBezTo>
                    <a:cubicBezTo>
                      <a:pt x="209" y="142"/>
                      <a:pt x="207" y="140"/>
                      <a:pt x="207" y="138"/>
                    </a:cubicBezTo>
                    <a:cubicBezTo>
                      <a:pt x="207" y="137"/>
                      <a:pt x="211" y="134"/>
                      <a:pt x="212" y="133"/>
                    </a:cubicBezTo>
                    <a:cubicBezTo>
                      <a:pt x="212" y="132"/>
                      <a:pt x="210" y="130"/>
                      <a:pt x="210" y="128"/>
                    </a:cubicBezTo>
                    <a:cubicBezTo>
                      <a:pt x="210" y="126"/>
                      <a:pt x="208" y="123"/>
                      <a:pt x="210" y="121"/>
                    </a:cubicBezTo>
                    <a:cubicBezTo>
                      <a:pt x="212" y="119"/>
                      <a:pt x="213" y="117"/>
                      <a:pt x="211" y="113"/>
                    </a:cubicBezTo>
                    <a:cubicBezTo>
                      <a:pt x="209" y="109"/>
                      <a:pt x="213" y="106"/>
                      <a:pt x="211" y="101"/>
                    </a:cubicBezTo>
                    <a:cubicBezTo>
                      <a:pt x="209" y="96"/>
                      <a:pt x="206" y="93"/>
                      <a:pt x="206" y="91"/>
                    </a:cubicBezTo>
                    <a:cubicBezTo>
                      <a:pt x="206" y="90"/>
                      <a:pt x="207" y="89"/>
                      <a:pt x="209" y="89"/>
                    </a:cubicBezTo>
                    <a:cubicBezTo>
                      <a:pt x="208" y="88"/>
                      <a:pt x="208" y="87"/>
                      <a:pt x="208" y="86"/>
                    </a:cubicBezTo>
                    <a:cubicBezTo>
                      <a:pt x="208" y="81"/>
                      <a:pt x="204" y="68"/>
                      <a:pt x="202" y="66"/>
                    </a:cubicBezTo>
                    <a:cubicBezTo>
                      <a:pt x="200" y="63"/>
                      <a:pt x="194" y="61"/>
                      <a:pt x="194" y="59"/>
                    </a:cubicBezTo>
                    <a:cubicBezTo>
                      <a:pt x="194" y="57"/>
                      <a:pt x="194" y="54"/>
                      <a:pt x="189" y="52"/>
                    </a:cubicBezTo>
                    <a:cubicBezTo>
                      <a:pt x="184" y="50"/>
                      <a:pt x="182" y="40"/>
                      <a:pt x="184" y="40"/>
                    </a:cubicBezTo>
                    <a:cubicBezTo>
                      <a:pt x="187" y="40"/>
                      <a:pt x="189" y="34"/>
                      <a:pt x="192" y="32"/>
                    </a:cubicBezTo>
                    <a:cubicBezTo>
                      <a:pt x="194" y="31"/>
                      <a:pt x="198" y="24"/>
                      <a:pt x="195" y="20"/>
                    </a:cubicBezTo>
                    <a:cubicBezTo>
                      <a:pt x="193" y="18"/>
                      <a:pt x="194" y="9"/>
                      <a:pt x="195" y="3"/>
                    </a:cubicBezTo>
                    <a:cubicBezTo>
                      <a:pt x="191" y="3"/>
                      <a:pt x="186" y="1"/>
                      <a:pt x="184" y="1"/>
                    </a:cubicBezTo>
                    <a:cubicBezTo>
                      <a:pt x="182" y="0"/>
                      <a:pt x="177" y="2"/>
                      <a:pt x="173" y="2"/>
                    </a:cubicBezTo>
                    <a:cubicBezTo>
                      <a:pt x="169" y="2"/>
                      <a:pt x="160" y="8"/>
                      <a:pt x="157" y="5"/>
                    </a:cubicBezTo>
                    <a:cubicBezTo>
                      <a:pt x="154" y="2"/>
                      <a:pt x="124" y="7"/>
                      <a:pt x="115" y="7"/>
                    </a:cubicBezTo>
                    <a:cubicBezTo>
                      <a:pt x="106" y="8"/>
                      <a:pt x="103" y="17"/>
                      <a:pt x="97" y="17"/>
                    </a:cubicBezTo>
                    <a:cubicBezTo>
                      <a:pt x="92" y="17"/>
                      <a:pt x="84" y="21"/>
                      <a:pt x="80" y="26"/>
                    </a:cubicBezTo>
                    <a:cubicBezTo>
                      <a:pt x="78" y="27"/>
                      <a:pt x="77" y="28"/>
                      <a:pt x="75" y="28"/>
                    </a:cubicBezTo>
                    <a:cubicBezTo>
                      <a:pt x="76" y="29"/>
                      <a:pt x="77" y="31"/>
                      <a:pt x="77" y="31"/>
                    </a:cubicBezTo>
                    <a:cubicBezTo>
                      <a:pt x="80" y="35"/>
                      <a:pt x="81" y="39"/>
                      <a:pt x="81" y="43"/>
                    </a:cubicBezTo>
                    <a:close/>
                  </a:path>
                </a:pathLst>
              </a:custGeom>
              <a:solidFill>
                <a:srgbClr val="404040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4533900" y="3208338"/>
                <a:ext cx="387350" cy="369888"/>
              </a:xfrm>
              <a:custGeom>
                <a:avLst/>
                <a:gdLst>
                  <a:gd name="T0" fmla="*/ 19 w 172"/>
                  <a:gd name="T1" fmla="*/ 9 h 164"/>
                  <a:gd name="T2" fmla="*/ 10 w 172"/>
                  <a:gd name="T3" fmla="*/ 17 h 164"/>
                  <a:gd name="T4" fmla="*/ 9 w 172"/>
                  <a:gd name="T5" fmla="*/ 22 h 164"/>
                  <a:gd name="T6" fmla="*/ 7 w 172"/>
                  <a:gd name="T7" fmla="*/ 31 h 164"/>
                  <a:gd name="T8" fmla="*/ 0 w 172"/>
                  <a:gd name="T9" fmla="*/ 38 h 164"/>
                  <a:gd name="T10" fmla="*/ 5 w 172"/>
                  <a:gd name="T11" fmla="*/ 48 h 164"/>
                  <a:gd name="T12" fmla="*/ 5 w 172"/>
                  <a:gd name="T13" fmla="*/ 60 h 164"/>
                  <a:gd name="T14" fmla="*/ 4 w 172"/>
                  <a:gd name="T15" fmla="*/ 68 h 164"/>
                  <a:gd name="T16" fmla="*/ 4 w 172"/>
                  <a:gd name="T17" fmla="*/ 75 h 164"/>
                  <a:gd name="T18" fmla="*/ 6 w 172"/>
                  <a:gd name="T19" fmla="*/ 80 h 164"/>
                  <a:gd name="T20" fmla="*/ 1 w 172"/>
                  <a:gd name="T21" fmla="*/ 85 h 164"/>
                  <a:gd name="T22" fmla="*/ 6 w 172"/>
                  <a:gd name="T23" fmla="*/ 93 h 164"/>
                  <a:gd name="T24" fmla="*/ 7 w 172"/>
                  <a:gd name="T25" fmla="*/ 101 h 164"/>
                  <a:gd name="T26" fmla="*/ 15 w 172"/>
                  <a:gd name="T27" fmla="*/ 106 h 164"/>
                  <a:gd name="T28" fmla="*/ 23 w 172"/>
                  <a:gd name="T29" fmla="*/ 108 h 164"/>
                  <a:gd name="T30" fmla="*/ 29 w 172"/>
                  <a:gd name="T31" fmla="*/ 118 h 164"/>
                  <a:gd name="T32" fmla="*/ 45 w 172"/>
                  <a:gd name="T33" fmla="*/ 121 h 164"/>
                  <a:gd name="T34" fmla="*/ 53 w 172"/>
                  <a:gd name="T35" fmla="*/ 128 h 164"/>
                  <a:gd name="T36" fmla="*/ 72 w 172"/>
                  <a:gd name="T37" fmla="*/ 118 h 164"/>
                  <a:gd name="T38" fmla="*/ 158 w 172"/>
                  <a:gd name="T39" fmla="*/ 164 h 164"/>
                  <a:gd name="T40" fmla="*/ 158 w 172"/>
                  <a:gd name="T41" fmla="*/ 158 h 164"/>
                  <a:gd name="T42" fmla="*/ 168 w 172"/>
                  <a:gd name="T43" fmla="*/ 158 h 164"/>
                  <a:gd name="T44" fmla="*/ 168 w 172"/>
                  <a:gd name="T45" fmla="*/ 48 h 164"/>
                  <a:gd name="T46" fmla="*/ 168 w 172"/>
                  <a:gd name="T47" fmla="*/ 31 h 164"/>
                  <a:gd name="T48" fmla="*/ 169 w 172"/>
                  <a:gd name="T49" fmla="*/ 17 h 164"/>
                  <a:gd name="T50" fmla="*/ 171 w 172"/>
                  <a:gd name="T51" fmla="*/ 14 h 164"/>
                  <a:gd name="T52" fmla="*/ 170 w 172"/>
                  <a:gd name="T53" fmla="*/ 14 h 164"/>
                  <a:gd name="T54" fmla="*/ 155 w 172"/>
                  <a:gd name="T55" fmla="*/ 10 h 164"/>
                  <a:gd name="T56" fmla="*/ 138 w 172"/>
                  <a:gd name="T57" fmla="*/ 1 h 164"/>
                  <a:gd name="T58" fmla="*/ 113 w 172"/>
                  <a:gd name="T59" fmla="*/ 14 h 164"/>
                  <a:gd name="T60" fmla="*/ 114 w 172"/>
                  <a:gd name="T61" fmla="*/ 29 h 164"/>
                  <a:gd name="T62" fmla="*/ 97 w 172"/>
                  <a:gd name="T63" fmla="*/ 29 h 164"/>
                  <a:gd name="T64" fmla="*/ 76 w 172"/>
                  <a:gd name="T65" fmla="*/ 21 h 164"/>
                  <a:gd name="T66" fmla="*/ 65 w 172"/>
                  <a:gd name="T67" fmla="*/ 13 h 164"/>
                  <a:gd name="T68" fmla="*/ 58 w 172"/>
                  <a:gd name="T69" fmla="*/ 7 h 164"/>
                  <a:gd name="T70" fmla="*/ 37 w 172"/>
                  <a:gd name="T71" fmla="*/ 3 h 164"/>
                  <a:gd name="T72" fmla="*/ 24 w 172"/>
                  <a:gd name="T73" fmla="*/ 0 h 164"/>
                  <a:gd name="T74" fmla="*/ 24 w 172"/>
                  <a:gd name="T75" fmla="*/ 6 h 164"/>
                  <a:gd name="T76" fmla="*/ 19 w 172"/>
                  <a:gd name="T77" fmla="*/ 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64">
                    <a:moveTo>
                      <a:pt x="19" y="9"/>
                    </a:moveTo>
                    <a:cubicBezTo>
                      <a:pt x="18" y="10"/>
                      <a:pt x="12" y="16"/>
                      <a:pt x="10" y="17"/>
                    </a:cubicBezTo>
                    <a:cubicBezTo>
                      <a:pt x="9" y="19"/>
                      <a:pt x="9" y="21"/>
                      <a:pt x="9" y="22"/>
                    </a:cubicBezTo>
                    <a:cubicBezTo>
                      <a:pt x="10" y="24"/>
                      <a:pt x="9" y="29"/>
                      <a:pt x="7" y="31"/>
                    </a:cubicBezTo>
                    <a:cubicBezTo>
                      <a:pt x="6" y="34"/>
                      <a:pt x="0" y="36"/>
                      <a:pt x="0" y="38"/>
                    </a:cubicBezTo>
                    <a:cubicBezTo>
                      <a:pt x="0" y="40"/>
                      <a:pt x="3" y="43"/>
                      <a:pt x="5" y="48"/>
                    </a:cubicBezTo>
                    <a:cubicBezTo>
                      <a:pt x="7" y="53"/>
                      <a:pt x="3" y="56"/>
                      <a:pt x="5" y="60"/>
                    </a:cubicBezTo>
                    <a:cubicBezTo>
                      <a:pt x="7" y="64"/>
                      <a:pt x="6" y="66"/>
                      <a:pt x="4" y="68"/>
                    </a:cubicBezTo>
                    <a:cubicBezTo>
                      <a:pt x="2" y="70"/>
                      <a:pt x="4" y="73"/>
                      <a:pt x="4" y="75"/>
                    </a:cubicBezTo>
                    <a:cubicBezTo>
                      <a:pt x="4" y="77"/>
                      <a:pt x="6" y="79"/>
                      <a:pt x="6" y="80"/>
                    </a:cubicBezTo>
                    <a:cubicBezTo>
                      <a:pt x="5" y="81"/>
                      <a:pt x="1" y="84"/>
                      <a:pt x="1" y="85"/>
                    </a:cubicBezTo>
                    <a:cubicBezTo>
                      <a:pt x="1" y="87"/>
                      <a:pt x="3" y="89"/>
                      <a:pt x="6" y="93"/>
                    </a:cubicBezTo>
                    <a:cubicBezTo>
                      <a:pt x="8" y="96"/>
                      <a:pt x="7" y="98"/>
                      <a:pt x="7" y="101"/>
                    </a:cubicBezTo>
                    <a:cubicBezTo>
                      <a:pt x="7" y="104"/>
                      <a:pt x="12" y="106"/>
                      <a:pt x="15" y="106"/>
                    </a:cubicBezTo>
                    <a:cubicBezTo>
                      <a:pt x="18" y="106"/>
                      <a:pt x="20" y="108"/>
                      <a:pt x="23" y="108"/>
                    </a:cubicBezTo>
                    <a:cubicBezTo>
                      <a:pt x="26" y="108"/>
                      <a:pt x="27" y="113"/>
                      <a:pt x="29" y="118"/>
                    </a:cubicBezTo>
                    <a:cubicBezTo>
                      <a:pt x="30" y="118"/>
                      <a:pt x="41" y="118"/>
                      <a:pt x="45" y="121"/>
                    </a:cubicBezTo>
                    <a:cubicBezTo>
                      <a:pt x="50" y="124"/>
                      <a:pt x="53" y="128"/>
                      <a:pt x="53" y="128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58"/>
                      <a:pt x="158" y="158"/>
                      <a:pt x="158" y="158"/>
                    </a:cubicBezTo>
                    <a:cubicBezTo>
                      <a:pt x="168" y="158"/>
                      <a:pt x="168" y="158"/>
                      <a:pt x="168" y="158"/>
                    </a:cubicBezTo>
                    <a:cubicBezTo>
                      <a:pt x="168" y="158"/>
                      <a:pt x="168" y="55"/>
                      <a:pt x="168" y="48"/>
                    </a:cubicBezTo>
                    <a:cubicBezTo>
                      <a:pt x="168" y="40"/>
                      <a:pt x="165" y="35"/>
                      <a:pt x="168" y="31"/>
                    </a:cubicBezTo>
                    <a:cubicBezTo>
                      <a:pt x="172" y="27"/>
                      <a:pt x="167" y="25"/>
                      <a:pt x="169" y="17"/>
                    </a:cubicBezTo>
                    <a:cubicBezTo>
                      <a:pt x="170" y="16"/>
                      <a:pt x="170" y="15"/>
                      <a:pt x="171" y="14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9" y="12"/>
                      <a:pt x="165" y="11"/>
                      <a:pt x="155" y="10"/>
                    </a:cubicBezTo>
                    <a:cubicBezTo>
                      <a:pt x="145" y="8"/>
                      <a:pt x="149" y="2"/>
                      <a:pt x="138" y="1"/>
                    </a:cubicBezTo>
                    <a:cubicBezTo>
                      <a:pt x="127" y="0"/>
                      <a:pt x="113" y="9"/>
                      <a:pt x="113" y="14"/>
                    </a:cubicBezTo>
                    <a:cubicBezTo>
                      <a:pt x="113" y="19"/>
                      <a:pt x="118" y="24"/>
                      <a:pt x="114" y="29"/>
                    </a:cubicBezTo>
                    <a:cubicBezTo>
                      <a:pt x="111" y="33"/>
                      <a:pt x="103" y="34"/>
                      <a:pt x="97" y="29"/>
                    </a:cubicBezTo>
                    <a:cubicBezTo>
                      <a:pt x="91" y="24"/>
                      <a:pt x="83" y="21"/>
                      <a:pt x="76" y="21"/>
                    </a:cubicBezTo>
                    <a:cubicBezTo>
                      <a:pt x="69" y="21"/>
                      <a:pt x="64" y="17"/>
                      <a:pt x="65" y="13"/>
                    </a:cubicBezTo>
                    <a:cubicBezTo>
                      <a:pt x="65" y="10"/>
                      <a:pt x="63" y="8"/>
                      <a:pt x="58" y="7"/>
                    </a:cubicBezTo>
                    <a:cubicBezTo>
                      <a:pt x="52" y="6"/>
                      <a:pt x="47" y="1"/>
                      <a:pt x="37" y="3"/>
                    </a:cubicBezTo>
                    <a:cubicBezTo>
                      <a:pt x="32" y="3"/>
                      <a:pt x="27" y="2"/>
                      <a:pt x="24" y="0"/>
                    </a:cubicBezTo>
                    <a:cubicBezTo>
                      <a:pt x="24" y="2"/>
                      <a:pt x="24" y="4"/>
                      <a:pt x="24" y="6"/>
                    </a:cubicBezTo>
                    <a:cubicBezTo>
                      <a:pt x="24" y="9"/>
                      <a:pt x="20" y="9"/>
                      <a:pt x="19" y="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3867150" y="3724275"/>
                <a:ext cx="74613" cy="26988"/>
              </a:xfrm>
              <a:custGeom>
                <a:avLst/>
                <a:gdLst>
                  <a:gd name="T0" fmla="*/ 16 w 33"/>
                  <a:gd name="T1" fmla="*/ 8 h 12"/>
                  <a:gd name="T2" fmla="*/ 26 w 33"/>
                  <a:gd name="T3" fmla="*/ 10 h 12"/>
                  <a:gd name="T4" fmla="*/ 33 w 33"/>
                  <a:gd name="T5" fmla="*/ 8 h 12"/>
                  <a:gd name="T6" fmla="*/ 27 w 33"/>
                  <a:gd name="T7" fmla="*/ 7 h 12"/>
                  <a:gd name="T8" fmla="*/ 16 w 33"/>
                  <a:gd name="T9" fmla="*/ 3 h 12"/>
                  <a:gd name="T10" fmla="*/ 2 w 33"/>
                  <a:gd name="T11" fmla="*/ 5 h 12"/>
                  <a:gd name="T12" fmla="*/ 0 w 33"/>
                  <a:gd name="T13" fmla="*/ 12 h 12"/>
                  <a:gd name="T14" fmla="*/ 3 w 33"/>
                  <a:gd name="T15" fmla="*/ 11 h 12"/>
                  <a:gd name="T16" fmla="*/ 16 w 33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2">
                    <a:moveTo>
                      <a:pt x="16" y="8"/>
                    </a:moveTo>
                    <a:cubicBezTo>
                      <a:pt x="19" y="5"/>
                      <a:pt x="22" y="10"/>
                      <a:pt x="26" y="10"/>
                    </a:cubicBezTo>
                    <a:cubicBezTo>
                      <a:pt x="29" y="11"/>
                      <a:pt x="33" y="8"/>
                      <a:pt x="33" y="8"/>
                    </a:cubicBezTo>
                    <a:cubicBezTo>
                      <a:pt x="33" y="8"/>
                      <a:pt x="32" y="8"/>
                      <a:pt x="27" y="7"/>
                    </a:cubicBezTo>
                    <a:cubicBezTo>
                      <a:pt x="21" y="7"/>
                      <a:pt x="21" y="0"/>
                      <a:pt x="16" y="3"/>
                    </a:cubicBezTo>
                    <a:cubicBezTo>
                      <a:pt x="11" y="5"/>
                      <a:pt x="8" y="6"/>
                      <a:pt x="2" y="5"/>
                    </a:cubicBezTo>
                    <a:cubicBezTo>
                      <a:pt x="1" y="7"/>
                      <a:pt x="0" y="9"/>
                      <a:pt x="0" y="12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7" y="11"/>
                      <a:pt x="14" y="10"/>
                      <a:pt x="16" y="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3851275" y="3656013"/>
                <a:ext cx="150813" cy="117475"/>
              </a:xfrm>
              <a:custGeom>
                <a:avLst/>
                <a:gdLst>
                  <a:gd name="T0" fmla="*/ 15 w 67"/>
                  <a:gd name="T1" fmla="*/ 50 h 52"/>
                  <a:gd name="T2" fmla="*/ 22 w 67"/>
                  <a:gd name="T3" fmla="*/ 47 h 52"/>
                  <a:gd name="T4" fmla="*/ 38 w 67"/>
                  <a:gd name="T5" fmla="*/ 46 h 52"/>
                  <a:gd name="T6" fmla="*/ 41 w 67"/>
                  <a:gd name="T7" fmla="*/ 47 h 52"/>
                  <a:gd name="T8" fmla="*/ 41 w 67"/>
                  <a:gd name="T9" fmla="*/ 46 h 52"/>
                  <a:gd name="T10" fmla="*/ 49 w 67"/>
                  <a:gd name="T11" fmla="*/ 49 h 52"/>
                  <a:gd name="T12" fmla="*/ 65 w 67"/>
                  <a:gd name="T13" fmla="*/ 50 h 52"/>
                  <a:gd name="T14" fmla="*/ 67 w 67"/>
                  <a:gd name="T15" fmla="*/ 50 h 52"/>
                  <a:gd name="T16" fmla="*/ 67 w 67"/>
                  <a:gd name="T17" fmla="*/ 43 h 52"/>
                  <a:gd name="T18" fmla="*/ 61 w 67"/>
                  <a:gd name="T19" fmla="*/ 35 h 52"/>
                  <a:gd name="T20" fmla="*/ 59 w 67"/>
                  <a:gd name="T21" fmla="*/ 28 h 52"/>
                  <a:gd name="T22" fmla="*/ 57 w 67"/>
                  <a:gd name="T23" fmla="*/ 25 h 52"/>
                  <a:gd name="T24" fmla="*/ 50 w 67"/>
                  <a:gd name="T25" fmla="*/ 17 h 52"/>
                  <a:gd name="T26" fmla="*/ 43 w 67"/>
                  <a:gd name="T27" fmla="*/ 7 h 52"/>
                  <a:gd name="T28" fmla="*/ 39 w 67"/>
                  <a:gd name="T29" fmla="*/ 7 h 52"/>
                  <a:gd name="T30" fmla="*/ 32 w 67"/>
                  <a:gd name="T31" fmla="*/ 1 h 52"/>
                  <a:gd name="T32" fmla="*/ 23 w 67"/>
                  <a:gd name="T33" fmla="*/ 2 h 52"/>
                  <a:gd name="T34" fmla="*/ 13 w 67"/>
                  <a:gd name="T35" fmla="*/ 2 h 52"/>
                  <a:gd name="T36" fmla="*/ 7 w 67"/>
                  <a:gd name="T37" fmla="*/ 8 h 52"/>
                  <a:gd name="T38" fmla="*/ 6 w 67"/>
                  <a:gd name="T39" fmla="*/ 8 h 52"/>
                  <a:gd name="T40" fmla="*/ 4 w 67"/>
                  <a:gd name="T41" fmla="*/ 17 h 52"/>
                  <a:gd name="T42" fmla="*/ 8 w 67"/>
                  <a:gd name="T43" fmla="*/ 33 h 52"/>
                  <a:gd name="T44" fmla="*/ 9 w 67"/>
                  <a:gd name="T45" fmla="*/ 35 h 52"/>
                  <a:gd name="T46" fmla="*/ 23 w 67"/>
                  <a:gd name="T47" fmla="*/ 33 h 52"/>
                  <a:gd name="T48" fmla="*/ 34 w 67"/>
                  <a:gd name="T49" fmla="*/ 37 h 52"/>
                  <a:gd name="T50" fmla="*/ 40 w 67"/>
                  <a:gd name="T51" fmla="*/ 38 h 52"/>
                  <a:gd name="T52" fmla="*/ 33 w 67"/>
                  <a:gd name="T53" fmla="*/ 40 h 52"/>
                  <a:gd name="T54" fmla="*/ 23 w 67"/>
                  <a:gd name="T55" fmla="*/ 38 h 52"/>
                  <a:gd name="T56" fmla="*/ 10 w 67"/>
                  <a:gd name="T57" fmla="*/ 41 h 52"/>
                  <a:gd name="T58" fmla="*/ 7 w 67"/>
                  <a:gd name="T59" fmla="*/ 42 h 52"/>
                  <a:gd name="T60" fmla="*/ 8 w 67"/>
                  <a:gd name="T61" fmla="*/ 47 h 52"/>
                  <a:gd name="T62" fmla="*/ 9 w 67"/>
                  <a:gd name="T63" fmla="*/ 48 h 52"/>
                  <a:gd name="T64" fmla="*/ 15 w 67"/>
                  <a:gd name="T65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52">
                    <a:moveTo>
                      <a:pt x="15" y="50"/>
                    </a:moveTo>
                    <a:cubicBezTo>
                      <a:pt x="17" y="50"/>
                      <a:pt x="22" y="47"/>
                      <a:pt x="22" y="47"/>
                    </a:cubicBezTo>
                    <a:cubicBezTo>
                      <a:pt x="22" y="47"/>
                      <a:pt x="36" y="46"/>
                      <a:pt x="38" y="46"/>
                    </a:cubicBezTo>
                    <a:cubicBezTo>
                      <a:pt x="39" y="46"/>
                      <a:pt x="40" y="46"/>
                      <a:pt x="41" y="47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1" y="46"/>
                      <a:pt x="48" y="47"/>
                      <a:pt x="49" y="49"/>
                    </a:cubicBezTo>
                    <a:cubicBezTo>
                      <a:pt x="49" y="51"/>
                      <a:pt x="60" y="52"/>
                      <a:pt x="65" y="50"/>
                    </a:cubicBezTo>
                    <a:cubicBezTo>
                      <a:pt x="66" y="50"/>
                      <a:pt x="66" y="50"/>
                      <a:pt x="67" y="50"/>
                    </a:cubicBezTo>
                    <a:cubicBezTo>
                      <a:pt x="67" y="47"/>
                      <a:pt x="67" y="44"/>
                      <a:pt x="67" y="43"/>
                    </a:cubicBezTo>
                    <a:cubicBezTo>
                      <a:pt x="66" y="41"/>
                      <a:pt x="63" y="37"/>
                      <a:pt x="61" y="35"/>
                    </a:cubicBezTo>
                    <a:cubicBezTo>
                      <a:pt x="59" y="33"/>
                      <a:pt x="59" y="28"/>
                      <a:pt x="59" y="28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5" y="19"/>
                      <a:pt x="50" y="17"/>
                    </a:cubicBezTo>
                    <a:cubicBezTo>
                      <a:pt x="46" y="16"/>
                      <a:pt x="43" y="7"/>
                      <a:pt x="43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5" y="3"/>
                      <a:pt x="32" y="1"/>
                    </a:cubicBezTo>
                    <a:cubicBezTo>
                      <a:pt x="29" y="0"/>
                      <a:pt x="23" y="2"/>
                      <a:pt x="23" y="2"/>
                    </a:cubicBezTo>
                    <a:cubicBezTo>
                      <a:pt x="23" y="2"/>
                      <a:pt x="17" y="3"/>
                      <a:pt x="13" y="2"/>
                    </a:cubicBezTo>
                    <a:cubicBezTo>
                      <a:pt x="9" y="1"/>
                      <a:pt x="10" y="7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0" y="22"/>
                      <a:pt x="5" y="30"/>
                      <a:pt x="8" y="33"/>
                    </a:cubicBezTo>
                    <a:cubicBezTo>
                      <a:pt x="8" y="33"/>
                      <a:pt x="9" y="34"/>
                      <a:pt x="9" y="35"/>
                    </a:cubicBezTo>
                    <a:cubicBezTo>
                      <a:pt x="15" y="36"/>
                      <a:pt x="18" y="35"/>
                      <a:pt x="23" y="33"/>
                    </a:cubicBezTo>
                    <a:cubicBezTo>
                      <a:pt x="28" y="30"/>
                      <a:pt x="28" y="37"/>
                      <a:pt x="34" y="37"/>
                    </a:cubicBezTo>
                    <a:cubicBezTo>
                      <a:pt x="39" y="38"/>
                      <a:pt x="40" y="38"/>
                      <a:pt x="40" y="38"/>
                    </a:cubicBezTo>
                    <a:cubicBezTo>
                      <a:pt x="40" y="38"/>
                      <a:pt x="36" y="41"/>
                      <a:pt x="33" y="40"/>
                    </a:cubicBezTo>
                    <a:cubicBezTo>
                      <a:pt x="29" y="40"/>
                      <a:pt x="26" y="35"/>
                      <a:pt x="23" y="38"/>
                    </a:cubicBezTo>
                    <a:cubicBezTo>
                      <a:pt x="21" y="40"/>
                      <a:pt x="14" y="41"/>
                      <a:pt x="10" y="41"/>
                    </a:cubicBezTo>
                    <a:cubicBezTo>
                      <a:pt x="10" y="41"/>
                      <a:pt x="9" y="41"/>
                      <a:pt x="7" y="42"/>
                    </a:cubicBezTo>
                    <a:cubicBezTo>
                      <a:pt x="7" y="44"/>
                      <a:pt x="7" y="46"/>
                      <a:pt x="8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5" y="47"/>
                      <a:pt x="13" y="50"/>
                      <a:pt x="15" y="5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3871912" y="3760788"/>
                <a:ext cx="71438" cy="42863"/>
              </a:xfrm>
              <a:custGeom>
                <a:avLst/>
                <a:gdLst>
                  <a:gd name="T0" fmla="*/ 17 w 32"/>
                  <a:gd name="T1" fmla="*/ 18 h 19"/>
                  <a:gd name="T2" fmla="*/ 26 w 32"/>
                  <a:gd name="T3" fmla="*/ 12 h 19"/>
                  <a:gd name="T4" fmla="*/ 30 w 32"/>
                  <a:gd name="T5" fmla="*/ 10 h 19"/>
                  <a:gd name="T6" fmla="*/ 29 w 32"/>
                  <a:gd name="T7" fmla="*/ 5 h 19"/>
                  <a:gd name="T8" fmla="*/ 32 w 32"/>
                  <a:gd name="T9" fmla="*/ 1 h 19"/>
                  <a:gd name="T10" fmla="*/ 29 w 32"/>
                  <a:gd name="T11" fmla="*/ 0 h 19"/>
                  <a:gd name="T12" fmla="*/ 13 w 32"/>
                  <a:gd name="T13" fmla="*/ 1 h 19"/>
                  <a:gd name="T14" fmla="*/ 6 w 32"/>
                  <a:gd name="T15" fmla="*/ 4 h 19"/>
                  <a:gd name="T16" fmla="*/ 0 w 32"/>
                  <a:gd name="T17" fmla="*/ 2 h 19"/>
                  <a:gd name="T18" fmla="*/ 10 w 32"/>
                  <a:gd name="T19" fmla="*/ 9 h 19"/>
                  <a:gd name="T20" fmla="*/ 14 w 32"/>
                  <a:gd name="T21" fmla="*/ 18 h 19"/>
                  <a:gd name="T22" fmla="*/ 16 w 32"/>
                  <a:gd name="T23" fmla="*/ 19 h 19"/>
                  <a:gd name="T24" fmla="*/ 17 w 32"/>
                  <a:gd name="T2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9">
                    <a:moveTo>
                      <a:pt x="17" y="18"/>
                    </a:moveTo>
                    <a:cubicBezTo>
                      <a:pt x="19" y="16"/>
                      <a:pt x="24" y="11"/>
                      <a:pt x="26" y="12"/>
                    </a:cubicBezTo>
                    <a:cubicBezTo>
                      <a:pt x="28" y="13"/>
                      <a:pt x="30" y="11"/>
                      <a:pt x="30" y="10"/>
                    </a:cubicBezTo>
                    <a:cubicBezTo>
                      <a:pt x="30" y="9"/>
                      <a:pt x="27" y="6"/>
                      <a:pt x="29" y="5"/>
                    </a:cubicBezTo>
                    <a:cubicBezTo>
                      <a:pt x="31" y="4"/>
                      <a:pt x="32" y="2"/>
                      <a:pt x="32" y="1"/>
                    </a:cubicBezTo>
                    <a:cubicBezTo>
                      <a:pt x="31" y="0"/>
                      <a:pt x="30" y="0"/>
                      <a:pt x="29" y="0"/>
                    </a:cubicBezTo>
                    <a:cubicBezTo>
                      <a:pt x="27" y="0"/>
                      <a:pt x="13" y="1"/>
                      <a:pt x="13" y="1"/>
                    </a:cubicBezTo>
                    <a:cubicBezTo>
                      <a:pt x="13" y="1"/>
                      <a:pt x="8" y="4"/>
                      <a:pt x="6" y="4"/>
                    </a:cubicBezTo>
                    <a:cubicBezTo>
                      <a:pt x="4" y="4"/>
                      <a:pt x="6" y="1"/>
                      <a:pt x="0" y="2"/>
                    </a:cubicBezTo>
                    <a:cubicBezTo>
                      <a:pt x="3" y="6"/>
                      <a:pt x="4" y="8"/>
                      <a:pt x="10" y="9"/>
                    </a:cubicBezTo>
                    <a:cubicBezTo>
                      <a:pt x="16" y="11"/>
                      <a:pt x="9" y="15"/>
                      <a:pt x="14" y="18"/>
                    </a:cubicBezTo>
                    <a:cubicBezTo>
                      <a:pt x="15" y="18"/>
                      <a:pt x="15" y="19"/>
                      <a:pt x="16" y="19"/>
                    </a:cubicBezTo>
                    <a:cubicBezTo>
                      <a:pt x="16" y="18"/>
                      <a:pt x="17" y="18"/>
                      <a:pt x="17" y="1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4657725" y="3798888"/>
                <a:ext cx="312738" cy="220663"/>
              </a:xfrm>
              <a:custGeom>
                <a:avLst/>
                <a:gdLst>
                  <a:gd name="T0" fmla="*/ 128 w 139"/>
                  <a:gd name="T1" fmla="*/ 55 h 98"/>
                  <a:gd name="T2" fmla="*/ 124 w 139"/>
                  <a:gd name="T3" fmla="*/ 48 h 98"/>
                  <a:gd name="T4" fmla="*/ 117 w 139"/>
                  <a:gd name="T5" fmla="*/ 42 h 98"/>
                  <a:gd name="T6" fmla="*/ 112 w 139"/>
                  <a:gd name="T7" fmla="*/ 35 h 98"/>
                  <a:gd name="T8" fmla="*/ 103 w 139"/>
                  <a:gd name="T9" fmla="*/ 30 h 98"/>
                  <a:gd name="T10" fmla="*/ 102 w 139"/>
                  <a:gd name="T11" fmla="*/ 27 h 98"/>
                  <a:gd name="T12" fmla="*/ 97 w 139"/>
                  <a:gd name="T13" fmla="*/ 26 h 98"/>
                  <a:gd name="T14" fmla="*/ 98 w 139"/>
                  <a:gd name="T15" fmla="*/ 22 h 98"/>
                  <a:gd name="T16" fmla="*/ 98 w 139"/>
                  <a:gd name="T17" fmla="*/ 12 h 98"/>
                  <a:gd name="T18" fmla="*/ 90 w 139"/>
                  <a:gd name="T19" fmla="*/ 2 h 98"/>
                  <a:gd name="T20" fmla="*/ 88 w 139"/>
                  <a:gd name="T21" fmla="*/ 1 h 98"/>
                  <a:gd name="T22" fmla="*/ 79 w 139"/>
                  <a:gd name="T23" fmla="*/ 5 h 98"/>
                  <a:gd name="T24" fmla="*/ 76 w 139"/>
                  <a:gd name="T25" fmla="*/ 10 h 98"/>
                  <a:gd name="T26" fmla="*/ 65 w 139"/>
                  <a:gd name="T27" fmla="*/ 22 h 98"/>
                  <a:gd name="T28" fmla="*/ 49 w 139"/>
                  <a:gd name="T29" fmla="*/ 25 h 98"/>
                  <a:gd name="T30" fmla="*/ 49 w 139"/>
                  <a:gd name="T31" fmla="*/ 31 h 98"/>
                  <a:gd name="T32" fmla="*/ 39 w 139"/>
                  <a:gd name="T33" fmla="*/ 36 h 98"/>
                  <a:gd name="T34" fmla="*/ 26 w 139"/>
                  <a:gd name="T35" fmla="*/ 40 h 98"/>
                  <a:gd name="T36" fmla="*/ 19 w 139"/>
                  <a:gd name="T37" fmla="*/ 40 h 98"/>
                  <a:gd name="T38" fmla="*/ 13 w 139"/>
                  <a:gd name="T39" fmla="*/ 43 h 98"/>
                  <a:gd name="T40" fmla="*/ 12 w 139"/>
                  <a:gd name="T41" fmla="*/ 41 h 98"/>
                  <a:gd name="T42" fmla="*/ 6 w 139"/>
                  <a:gd name="T43" fmla="*/ 48 h 98"/>
                  <a:gd name="T44" fmla="*/ 0 w 139"/>
                  <a:gd name="T45" fmla="*/ 60 h 98"/>
                  <a:gd name="T46" fmla="*/ 2 w 139"/>
                  <a:gd name="T47" fmla="*/ 69 h 98"/>
                  <a:gd name="T48" fmla="*/ 5 w 139"/>
                  <a:gd name="T49" fmla="*/ 78 h 98"/>
                  <a:gd name="T50" fmla="*/ 7 w 139"/>
                  <a:gd name="T51" fmla="*/ 85 h 98"/>
                  <a:gd name="T52" fmla="*/ 9 w 139"/>
                  <a:gd name="T53" fmla="*/ 88 h 98"/>
                  <a:gd name="T54" fmla="*/ 17 w 139"/>
                  <a:gd name="T55" fmla="*/ 96 h 98"/>
                  <a:gd name="T56" fmla="*/ 19 w 139"/>
                  <a:gd name="T57" fmla="*/ 98 h 98"/>
                  <a:gd name="T58" fmla="*/ 19 w 139"/>
                  <a:gd name="T59" fmla="*/ 96 h 98"/>
                  <a:gd name="T60" fmla="*/ 21 w 139"/>
                  <a:gd name="T61" fmla="*/ 88 h 98"/>
                  <a:gd name="T62" fmla="*/ 28 w 139"/>
                  <a:gd name="T63" fmla="*/ 87 h 98"/>
                  <a:gd name="T64" fmla="*/ 32 w 139"/>
                  <a:gd name="T65" fmla="*/ 85 h 98"/>
                  <a:gd name="T66" fmla="*/ 42 w 139"/>
                  <a:gd name="T67" fmla="*/ 87 h 98"/>
                  <a:gd name="T68" fmla="*/ 42 w 139"/>
                  <a:gd name="T69" fmla="*/ 79 h 98"/>
                  <a:gd name="T70" fmla="*/ 54 w 139"/>
                  <a:gd name="T71" fmla="*/ 70 h 98"/>
                  <a:gd name="T72" fmla="*/ 63 w 139"/>
                  <a:gd name="T73" fmla="*/ 76 h 98"/>
                  <a:gd name="T74" fmla="*/ 85 w 139"/>
                  <a:gd name="T75" fmla="*/ 81 h 98"/>
                  <a:gd name="T76" fmla="*/ 88 w 139"/>
                  <a:gd name="T77" fmla="*/ 73 h 98"/>
                  <a:gd name="T78" fmla="*/ 97 w 139"/>
                  <a:gd name="T79" fmla="*/ 73 h 98"/>
                  <a:gd name="T80" fmla="*/ 109 w 139"/>
                  <a:gd name="T81" fmla="*/ 69 h 98"/>
                  <a:gd name="T82" fmla="*/ 118 w 139"/>
                  <a:gd name="T83" fmla="*/ 68 h 98"/>
                  <a:gd name="T84" fmla="*/ 130 w 139"/>
                  <a:gd name="T85" fmla="*/ 69 h 98"/>
                  <a:gd name="T86" fmla="*/ 139 w 139"/>
                  <a:gd name="T87" fmla="*/ 68 h 98"/>
                  <a:gd name="T88" fmla="*/ 136 w 139"/>
                  <a:gd name="T89" fmla="*/ 61 h 98"/>
                  <a:gd name="T90" fmla="*/ 128 w 139"/>
                  <a:gd name="T91" fmla="*/ 5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9" h="98">
                    <a:moveTo>
                      <a:pt x="128" y="55"/>
                    </a:moveTo>
                    <a:cubicBezTo>
                      <a:pt x="128" y="53"/>
                      <a:pt x="128" y="51"/>
                      <a:pt x="124" y="48"/>
                    </a:cubicBezTo>
                    <a:cubicBezTo>
                      <a:pt x="120" y="44"/>
                      <a:pt x="117" y="44"/>
                      <a:pt x="117" y="42"/>
                    </a:cubicBezTo>
                    <a:cubicBezTo>
                      <a:pt x="117" y="39"/>
                      <a:pt x="116" y="39"/>
                      <a:pt x="112" y="35"/>
                    </a:cubicBezTo>
                    <a:cubicBezTo>
                      <a:pt x="109" y="30"/>
                      <a:pt x="103" y="30"/>
                      <a:pt x="103" y="30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97" y="26"/>
                      <a:pt x="97" y="26"/>
                      <a:pt x="97" y="26"/>
                    </a:cubicBezTo>
                    <a:cubicBezTo>
                      <a:pt x="97" y="26"/>
                      <a:pt x="94" y="24"/>
                      <a:pt x="98" y="22"/>
                    </a:cubicBezTo>
                    <a:cubicBezTo>
                      <a:pt x="103" y="20"/>
                      <a:pt x="98" y="14"/>
                      <a:pt x="98" y="12"/>
                    </a:cubicBezTo>
                    <a:cubicBezTo>
                      <a:pt x="97" y="11"/>
                      <a:pt x="91" y="3"/>
                      <a:pt x="90" y="2"/>
                    </a:cubicBezTo>
                    <a:cubicBezTo>
                      <a:pt x="89" y="2"/>
                      <a:pt x="88" y="2"/>
                      <a:pt x="88" y="1"/>
                    </a:cubicBezTo>
                    <a:cubicBezTo>
                      <a:pt x="86" y="0"/>
                      <a:pt x="81" y="3"/>
                      <a:pt x="79" y="5"/>
                    </a:cubicBezTo>
                    <a:cubicBezTo>
                      <a:pt x="76" y="7"/>
                      <a:pt x="78" y="9"/>
                      <a:pt x="76" y="10"/>
                    </a:cubicBezTo>
                    <a:cubicBezTo>
                      <a:pt x="75" y="12"/>
                      <a:pt x="69" y="17"/>
                      <a:pt x="65" y="22"/>
                    </a:cubicBezTo>
                    <a:cubicBezTo>
                      <a:pt x="62" y="26"/>
                      <a:pt x="52" y="23"/>
                      <a:pt x="49" y="25"/>
                    </a:cubicBezTo>
                    <a:cubicBezTo>
                      <a:pt x="46" y="27"/>
                      <a:pt x="51" y="29"/>
                      <a:pt x="49" y="31"/>
                    </a:cubicBezTo>
                    <a:cubicBezTo>
                      <a:pt x="47" y="33"/>
                      <a:pt x="41" y="35"/>
                      <a:pt x="39" y="36"/>
                    </a:cubicBezTo>
                    <a:cubicBezTo>
                      <a:pt x="37" y="37"/>
                      <a:pt x="29" y="37"/>
                      <a:pt x="26" y="40"/>
                    </a:cubicBezTo>
                    <a:cubicBezTo>
                      <a:pt x="24" y="43"/>
                      <a:pt x="21" y="37"/>
                      <a:pt x="19" y="40"/>
                    </a:cubicBezTo>
                    <a:cubicBezTo>
                      <a:pt x="17" y="43"/>
                      <a:pt x="14" y="44"/>
                      <a:pt x="13" y="43"/>
                    </a:cubicBezTo>
                    <a:cubicBezTo>
                      <a:pt x="12" y="42"/>
                      <a:pt x="12" y="42"/>
                      <a:pt x="12" y="41"/>
                    </a:cubicBezTo>
                    <a:cubicBezTo>
                      <a:pt x="9" y="43"/>
                      <a:pt x="7" y="46"/>
                      <a:pt x="6" y="48"/>
                    </a:cubicBezTo>
                    <a:cubicBezTo>
                      <a:pt x="4" y="53"/>
                      <a:pt x="0" y="57"/>
                      <a:pt x="0" y="60"/>
                    </a:cubicBezTo>
                    <a:cubicBezTo>
                      <a:pt x="0" y="62"/>
                      <a:pt x="2" y="65"/>
                      <a:pt x="2" y="69"/>
                    </a:cubicBezTo>
                    <a:cubicBezTo>
                      <a:pt x="2" y="73"/>
                      <a:pt x="3" y="75"/>
                      <a:pt x="5" y="78"/>
                    </a:cubicBezTo>
                    <a:cubicBezTo>
                      <a:pt x="7" y="81"/>
                      <a:pt x="7" y="85"/>
                      <a:pt x="7" y="85"/>
                    </a:cubicBezTo>
                    <a:cubicBezTo>
                      <a:pt x="7" y="85"/>
                      <a:pt x="8" y="86"/>
                      <a:pt x="9" y="88"/>
                    </a:cubicBezTo>
                    <a:cubicBezTo>
                      <a:pt x="11" y="91"/>
                      <a:pt x="16" y="94"/>
                      <a:pt x="17" y="96"/>
                    </a:cubicBezTo>
                    <a:cubicBezTo>
                      <a:pt x="17" y="96"/>
                      <a:pt x="18" y="97"/>
                      <a:pt x="19" y="98"/>
                    </a:cubicBezTo>
                    <a:cubicBezTo>
                      <a:pt x="19" y="97"/>
                      <a:pt x="19" y="97"/>
                      <a:pt x="19" y="96"/>
                    </a:cubicBezTo>
                    <a:cubicBezTo>
                      <a:pt x="22" y="93"/>
                      <a:pt x="21" y="88"/>
                      <a:pt x="21" y="88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2" y="79"/>
                      <a:pt x="49" y="70"/>
                      <a:pt x="54" y="70"/>
                    </a:cubicBezTo>
                    <a:cubicBezTo>
                      <a:pt x="59" y="70"/>
                      <a:pt x="63" y="76"/>
                      <a:pt x="63" y="76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85" y="81"/>
                      <a:pt x="86" y="74"/>
                      <a:pt x="88" y="73"/>
                    </a:cubicBezTo>
                    <a:cubicBezTo>
                      <a:pt x="90" y="71"/>
                      <a:pt x="94" y="74"/>
                      <a:pt x="97" y="73"/>
                    </a:cubicBezTo>
                    <a:cubicBezTo>
                      <a:pt x="100" y="71"/>
                      <a:pt x="104" y="69"/>
                      <a:pt x="109" y="69"/>
                    </a:cubicBezTo>
                    <a:cubicBezTo>
                      <a:pt x="114" y="69"/>
                      <a:pt x="116" y="72"/>
                      <a:pt x="118" y="68"/>
                    </a:cubicBezTo>
                    <a:cubicBezTo>
                      <a:pt x="120" y="64"/>
                      <a:pt x="130" y="69"/>
                      <a:pt x="130" y="69"/>
                    </a:cubicBezTo>
                    <a:cubicBezTo>
                      <a:pt x="139" y="68"/>
                      <a:pt x="139" y="68"/>
                      <a:pt x="139" y="68"/>
                    </a:cubicBezTo>
                    <a:cubicBezTo>
                      <a:pt x="136" y="61"/>
                      <a:pt x="136" y="61"/>
                      <a:pt x="136" y="61"/>
                    </a:cubicBezTo>
                    <a:cubicBezTo>
                      <a:pt x="136" y="61"/>
                      <a:pt x="128" y="58"/>
                      <a:pt x="128" y="5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4362450" y="3725863"/>
                <a:ext cx="301625" cy="250825"/>
              </a:xfrm>
              <a:custGeom>
                <a:avLst/>
                <a:gdLst>
                  <a:gd name="T0" fmla="*/ 82 w 134"/>
                  <a:gd name="T1" fmla="*/ 81 h 111"/>
                  <a:gd name="T2" fmla="*/ 89 w 134"/>
                  <a:gd name="T3" fmla="*/ 80 h 111"/>
                  <a:gd name="T4" fmla="*/ 97 w 134"/>
                  <a:gd name="T5" fmla="*/ 86 h 111"/>
                  <a:gd name="T6" fmla="*/ 102 w 134"/>
                  <a:gd name="T7" fmla="*/ 81 h 111"/>
                  <a:gd name="T8" fmla="*/ 110 w 134"/>
                  <a:gd name="T9" fmla="*/ 64 h 111"/>
                  <a:gd name="T10" fmla="*/ 115 w 134"/>
                  <a:gd name="T11" fmla="*/ 57 h 111"/>
                  <a:gd name="T12" fmla="*/ 117 w 134"/>
                  <a:gd name="T13" fmla="*/ 51 h 111"/>
                  <a:gd name="T14" fmla="*/ 119 w 134"/>
                  <a:gd name="T15" fmla="*/ 44 h 111"/>
                  <a:gd name="T16" fmla="*/ 126 w 134"/>
                  <a:gd name="T17" fmla="*/ 31 h 111"/>
                  <a:gd name="T18" fmla="*/ 133 w 134"/>
                  <a:gd name="T19" fmla="*/ 28 h 111"/>
                  <a:gd name="T20" fmla="*/ 132 w 134"/>
                  <a:gd name="T21" fmla="*/ 21 h 111"/>
                  <a:gd name="T22" fmla="*/ 127 w 134"/>
                  <a:gd name="T23" fmla="*/ 16 h 111"/>
                  <a:gd name="T24" fmla="*/ 128 w 134"/>
                  <a:gd name="T25" fmla="*/ 10 h 111"/>
                  <a:gd name="T26" fmla="*/ 124 w 134"/>
                  <a:gd name="T27" fmla="*/ 5 h 111"/>
                  <a:gd name="T28" fmla="*/ 120 w 134"/>
                  <a:gd name="T29" fmla="*/ 3 h 111"/>
                  <a:gd name="T30" fmla="*/ 112 w 134"/>
                  <a:gd name="T31" fmla="*/ 10 h 111"/>
                  <a:gd name="T32" fmla="*/ 102 w 134"/>
                  <a:gd name="T33" fmla="*/ 8 h 111"/>
                  <a:gd name="T34" fmla="*/ 88 w 134"/>
                  <a:gd name="T35" fmla="*/ 8 h 111"/>
                  <a:gd name="T36" fmla="*/ 80 w 134"/>
                  <a:gd name="T37" fmla="*/ 13 h 111"/>
                  <a:gd name="T38" fmla="*/ 69 w 134"/>
                  <a:gd name="T39" fmla="*/ 13 h 111"/>
                  <a:gd name="T40" fmla="*/ 60 w 134"/>
                  <a:gd name="T41" fmla="*/ 8 h 111"/>
                  <a:gd name="T42" fmla="*/ 51 w 134"/>
                  <a:gd name="T43" fmla="*/ 11 h 111"/>
                  <a:gd name="T44" fmla="*/ 44 w 134"/>
                  <a:gd name="T45" fmla="*/ 5 h 111"/>
                  <a:gd name="T46" fmla="*/ 35 w 134"/>
                  <a:gd name="T47" fmla="*/ 2 h 111"/>
                  <a:gd name="T48" fmla="*/ 29 w 134"/>
                  <a:gd name="T49" fmla="*/ 5 h 111"/>
                  <a:gd name="T50" fmla="*/ 18 w 134"/>
                  <a:gd name="T51" fmla="*/ 5 h 111"/>
                  <a:gd name="T52" fmla="*/ 16 w 134"/>
                  <a:gd name="T53" fmla="*/ 14 h 111"/>
                  <a:gd name="T54" fmla="*/ 11 w 134"/>
                  <a:gd name="T55" fmla="*/ 22 h 111"/>
                  <a:gd name="T56" fmla="*/ 9 w 134"/>
                  <a:gd name="T57" fmla="*/ 24 h 111"/>
                  <a:gd name="T58" fmla="*/ 11 w 134"/>
                  <a:gd name="T59" fmla="*/ 31 h 111"/>
                  <a:gd name="T60" fmla="*/ 9 w 134"/>
                  <a:gd name="T61" fmla="*/ 47 h 111"/>
                  <a:gd name="T62" fmla="*/ 5 w 134"/>
                  <a:gd name="T63" fmla="*/ 54 h 111"/>
                  <a:gd name="T64" fmla="*/ 0 w 134"/>
                  <a:gd name="T65" fmla="*/ 62 h 111"/>
                  <a:gd name="T66" fmla="*/ 1 w 134"/>
                  <a:gd name="T67" fmla="*/ 75 h 111"/>
                  <a:gd name="T68" fmla="*/ 4 w 134"/>
                  <a:gd name="T69" fmla="*/ 84 h 111"/>
                  <a:gd name="T70" fmla="*/ 4 w 134"/>
                  <a:gd name="T71" fmla="*/ 84 h 111"/>
                  <a:gd name="T72" fmla="*/ 21 w 134"/>
                  <a:gd name="T73" fmla="*/ 89 h 111"/>
                  <a:gd name="T74" fmla="*/ 32 w 134"/>
                  <a:gd name="T75" fmla="*/ 100 h 111"/>
                  <a:gd name="T76" fmla="*/ 38 w 134"/>
                  <a:gd name="T77" fmla="*/ 110 h 111"/>
                  <a:gd name="T78" fmla="*/ 49 w 134"/>
                  <a:gd name="T79" fmla="*/ 107 h 111"/>
                  <a:gd name="T80" fmla="*/ 64 w 134"/>
                  <a:gd name="T81" fmla="*/ 106 h 111"/>
                  <a:gd name="T82" fmla="*/ 66 w 134"/>
                  <a:gd name="T83" fmla="*/ 106 h 111"/>
                  <a:gd name="T84" fmla="*/ 69 w 134"/>
                  <a:gd name="T85" fmla="*/ 94 h 111"/>
                  <a:gd name="T86" fmla="*/ 82 w 134"/>
                  <a:gd name="T87" fmla="*/ 8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11">
                    <a:moveTo>
                      <a:pt x="82" y="81"/>
                    </a:moveTo>
                    <a:cubicBezTo>
                      <a:pt x="84" y="81"/>
                      <a:pt x="87" y="82"/>
                      <a:pt x="89" y="80"/>
                    </a:cubicBezTo>
                    <a:cubicBezTo>
                      <a:pt x="91" y="79"/>
                      <a:pt x="96" y="83"/>
                      <a:pt x="97" y="86"/>
                    </a:cubicBezTo>
                    <a:cubicBezTo>
                      <a:pt x="98" y="89"/>
                      <a:pt x="100" y="85"/>
                      <a:pt x="102" y="81"/>
                    </a:cubicBezTo>
                    <a:cubicBezTo>
                      <a:pt x="104" y="77"/>
                      <a:pt x="110" y="66"/>
                      <a:pt x="110" y="64"/>
                    </a:cubicBezTo>
                    <a:cubicBezTo>
                      <a:pt x="110" y="61"/>
                      <a:pt x="115" y="59"/>
                      <a:pt x="115" y="57"/>
                    </a:cubicBezTo>
                    <a:cubicBezTo>
                      <a:pt x="115" y="55"/>
                      <a:pt x="115" y="52"/>
                      <a:pt x="117" y="51"/>
                    </a:cubicBezTo>
                    <a:cubicBezTo>
                      <a:pt x="118" y="50"/>
                      <a:pt x="120" y="45"/>
                      <a:pt x="119" y="44"/>
                    </a:cubicBezTo>
                    <a:cubicBezTo>
                      <a:pt x="119" y="42"/>
                      <a:pt x="125" y="33"/>
                      <a:pt x="126" y="31"/>
                    </a:cubicBezTo>
                    <a:cubicBezTo>
                      <a:pt x="127" y="30"/>
                      <a:pt x="132" y="31"/>
                      <a:pt x="133" y="28"/>
                    </a:cubicBezTo>
                    <a:cubicBezTo>
                      <a:pt x="133" y="25"/>
                      <a:pt x="134" y="21"/>
                      <a:pt x="132" y="21"/>
                    </a:cubicBezTo>
                    <a:cubicBezTo>
                      <a:pt x="130" y="20"/>
                      <a:pt x="127" y="18"/>
                      <a:pt x="127" y="16"/>
                    </a:cubicBezTo>
                    <a:cubicBezTo>
                      <a:pt x="127" y="15"/>
                      <a:pt x="127" y="12"/>
                      <a:pt x="128" y="10"/>
                    </a:cubicBezTo>
                    <a:cubicBezTo>
                      <a:pt x="125" y="9"/>
                      <a:pt x="125" y="7"/>
                      <a:pt x="124" y="5"/>
                    </a:cubicBezTo>
                    <a:cubicBezTo>
                      <a:pt x="122" y="4"/>
                      <a:pt x="122" y="2"/>
                      <a:pt x="120" y="3"/>
                    </a:cubicBezTo>
                    <a:cubicBezTo>
                      <a:pt x="117" y="4"/>
                      <a:pt x="115" y="9"/>
                      <a:pt x="112" y="10"/>
                    </a:cubicBezTo>
                    <a:cubicBezTo>
                      <a:pt x="109" y="11"/>
                      <a:pt x="104" y="9"/>
                      <a:pt x="102" y="8"/>
                    </a:cubicBezTo>
                    <a:cubicBezTo>
                      <a:pt x="100" y="7"/>
                      <a:pt x="91" y="8"/>
                      <a:pt x="88" y="8"/>
                    </a:cubicBezTo>
                    <a:cubicBezTo>
                      <a:pt x="85" y="7"/>
                      <a:pt x="82" y="12"/>
                      <a:pt x="80" y="13"/>
                    </a:cubicBezTo>
                    <a:cubicBezTo>
                      <a:pt x="77" y="14"/>
                      <a:pt x="71" y="14"/>
                      <a:pt x="69" y="13"/>
                    </a:cubicBezTo>
                    <a:cubicBezTo>
                      <a:pt x="67" y="12"/>
                      <a:pt x="62" y="8"/>
                      <a:pt x="60" y="8"/>
                    </a:cubicBezTo>
                    <a:cubicBezTo>
                      <a:pt x="58" y="8"/>
                      <a:pt x="54" y="9"/>
                      <a:pt x="51" y="11"/>
                    </a:cubicBezTo>
                    <a:cubicBezTo>
                      <a:pt x="47" y="13"/>
                      <a:pt x="46" y="7"/>
                      <a:pt x="44" y="5"/>
                    </a:cubicBezTo>
                    <a:cubicBezTo>
                      <a:pt x="42" y="3"/>
                      <a:pt x="38" y="5"/>
                      <a:pt x="35" y="2"/>
                    </a:cubicBezTo>
                    <a:cubicBezTo>
                      <a:pt x="33" y="0"/>
                      <a:pt x="31" y="5"/>
                      <a:pt x="29" y="5"/>
                    </a:cubicBezTo>
                    <a:cubicBezTo>
                      <a:pt x="26" y="4"/>
                      <a:pt x="20" y="3"/>
                      <a:pt x="18" y="5"/>
                    </a:cubicBezTo>
                    <a:cubicBezTo>
                      <a:pt x="16" y="6"/>
                      <a:pt x="17" y="13"/>
                      <a:pt x="16" y="14"/>
                    </a:cubicBezTo>
                    <a:cubicBezTo>
                      <a:pt x="15" y="15"/>
                      <a:pt x="11" y="19"/>
                      <a:pt x="11" y="22"/>
                    </a:cubicBezTo>
                    <a:cubicBezTo>
                      <a:pt x="11" y="23"/>
                      <a:pt x="10" y="23"/>
                      <a:pt x="9" y="24"/>
                    </a:cubicBezTo>
                    <a:cubicBezTo>
                      <a:pt x="10" y="27"/>
                      <a:pt x="10" y="30"/>
                      <a:pt x="11" y="31"/>
                    </a:cubicBezTo>
                    <a:cubicBezTo>
                      <a:pt x="11" y="34"/>
                      <a:pt x="12" y="45"/>
                      <a:pt x="9" y="47"/>
                    </a:cubicBezTo>
                    <a:cubicBezTo>
                      <a:pt x="7" y="50"/>
                      <a:pt x="5" y="54"/>
                      <a:pt x="5" y="54"/>
                    </a:cubicBezTo>
                    <a:cubicBezTo>
                      <a:pt x="5" y="54"/>
                      <a:pt x="1" y="57"/>
                      <a:pt x="0" y="62"/>
                    </a:cubicBezTo>
                    <a:cubicBezTo>
                      <a:pt x="0" y="68"/>
                      <a:pt x="1" y="71"/>
                      <a:pt x="1" y="75"/>
                    </a:cubicBezTo>
                    <a:cubicBezTo>
                      <a:pt x="1" y="78"/>
                      <a:pt x="3" y="81"/>
                      <a:pt x="4" y="84"/>
                    </a:cubicBezTo>
                    <a:cubicBezTo>
                      <a:pt x="4" y="84"/>
                      <a:pt x="4" y="84"/>
                      <a:pt x="4" y="84"/>
                    </a:cubicBezTo>
                    <a:cubicBezTo>
                      <a:pt x="6" y="87"/>
                      <a:pt x="16" y="88"/>
                      <a:pt x="21" y="89"/>
                    </a:cubicBezTo>
                    <a:cubicBezTo>
                      <a:pt x="26" y="90"/>
                      <a:pt x="32" y="97"/>
                      <a:pt x="32" y="100"/>
                    </a:cubicBezTo>
                    <a:cubicBezTo>
                      <a:pt x="32" y="103"/>
                      <a:pt x="35" y="109"/>
                      <a:pt x="38" y="110"/>
                    </a:cubicBezTo>
                    <a:cubicBezTo>
                      <a:pt x="40" y="111"/>
                      <a:pt x="46" y="107"/>
                      <a:pt x="49" y="107"/>
                    </a:cubicBezTo>
                    <a:cubicBezTo>
                      <a:pt x="52" y="107"/>
                      <a:pt x="62" y="108"/>
                      <a:pt x="64" y="106"/>
                    </a:cubicBezTo>
                    <a:cubicBezTo>
                      <a:pt x="65" y="105"/>
                      <a:pt x="65" y="105"/>
                      <a:pt x="66" y="106"/>
                    </a:cubicBezTo>
                    <a:cubicBezTo>
                      <a:pt x="68" y="99"/>
                      <a:pt x="69" y="94"/>
                      <a:pt x="69" y="94"/>
                    </a:cubicBezTo>
                    <a:cubicBezTo>
                      <a:pt x="69" y="94"/>
                      <a:pt x="81" y="82"/>
                      <a:pt x="82" y="8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4313237" y="3763963"/>
                <a:ext cx="76200" cy="158750"/>
              </a:xfrm>
              <a:custGeom>
                <a:avLst/>
                <a:gdLst>
                  <a:gd name="T0" fmla="*/ 22 w 34"/>
                  <a:gd name="T1" fmla="*/ 45 h 70"/>
                  <a:gd name="T2" fmla="*/ 27 w 34"/>
                  <a:gd name="T3" fmla="*/ 37 h 70"/>
                  <a:gd name="T4" fmla="*/ 31 w 34"/>
                  <a:gd name="T5" fmla="*/ 30 h 70"/>
                  <a:gd name="T6" fmla="*/ 33 w 34"/>
                  <a:gd name="T7" fmla="*/ 14 h 70"/>
                  <a:gd name="T8" fmla="*/ 31 w 34"/>
                  <a:gd name="T9" fmla="*/ 7 h 70"/>
                  <a:gd name="T10" fmla="*/ 28 w 34"/>
                  <a:gd name="T11" fmla="*/ 7 h 70"/>
                  <a:gd name="T12" fmla="*/ 24 w 34"/>
                  <a:gd name="T13" fmla="*/ 1 h 70"/>
                  <a:gd name="T14" fmla="*/ 20 w 34"/>
                  <a:gd name="T15" fmla="*/ 7 h 70"/>
                  <a:gd name="T16" fmla="*/ 17 w 34"/>
                  <a:gd name="T17" fmla="*/ 11 h 70"/>
                  <a:gd name="T18" fmla="*/ 8 w 34"/>
                  <a:gd name="T19" fmla="*/ 13 h 70"/>
                  <a:gd name="T20" fmla="*/ 2 w 34"/>
                  <a:gd name="T21" fmla="*/ 17 h 70"/>
                  <a:gd name="T22" fmla="*/ 0 w 34"/>
                  <a:gd name="T23" fmla="*/ 17 h 70"/>
                  <a:gd name="T24" fmla="*/ 6 w 34"/>
                  <a:gd name="T25" fmla="*/ 28 h 70"/>
                  <a:gd name="T26" fmla="*/ 8 w 34"/>
                  <a:gd name="T27" fmla="*/ 36 h 70"/>
                  <a:gd name="T28" fmla="*/ 10 w 34"/>
                  <a:gd name="T29" fmla="*/ 50 h 70"/>
                  <a:gd name="T30" fmla="*/ 11 w 34"/>
                  <a:gd name="T31" fmla="*/ 70 h 70"/>
                  <a:gd name="T32" fmla="*/ 18 w 34"/>
                  <a:gd name="T33" fmla="*/ 70 h 70"/>
                  <a:gd name="T34" fmla="*/ 26 w 34"/>
                  <a:gd name="T35" fmla="*/ 67 h 70"/>
                  <a:gd name="T36" fmla="*/ 23 w 34"/>
                  <a:gd name="T37" fmla="*/ 58 h 70"/>
                  <a:gd name="T38" fmla="*/ 22 w 34"/>
                  <a:gd name="T39" fmla="*/ 4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70">
                    <a:moveTo>
                      <a:pt x="22" y="45"/>
                    </a:moveTo>
                    <a:cubicBezTo>
                      <a:pt x="23" y="40"/>
                      <a:pt x="27" y="37"/>
                      <a:pt x="27" y="37"/>
                    </a:cubicBezTo>
                    <a:cubicBezTo>
                      <a:pt x="27" y="37"/>
                      <a:pt x="29" y="33"/>
                      <a:pt x="31" y="30"/>
                    </a:cubicBezTo>
                    <a:cubicBezTo>
                      <a:pt x="34" y="28"/>
                      <a:pt x="33" y="17"/>
                      <a:pt x="33" y="14"/>
                    </a:cubicBezTo>
                    <a:cubicBezTo>
                      <a:pt x="32" y="13"/>
                      <a:pt x="32" y="10"/>
                      <a:pt x="31" y="7"/>
                    </a:cubicBezTo>
                    <a:cubicBezTo>
                      <a:pt x="31" y="7"/>
                      <a:pt x="29" y="7"/>
                      <a:pt x="28" y="7"/>
                    </a:cubicBezTo>
                    <a:cubicBezTo>
                      <a:pt x="25" y="5"/>
                      <a:pt x="28" y="2"/>
                      <a:pt x="24" y="1"/>
                    </a:cubicBezTo>
                    <a:cubicBezTo>
                      <a:pt x="21" y="0"/>
                      <a:pt x="20" y="4"/>
                      <a:pt x="20" y="7"/>
                    </a:cubicBezTo>
                    <a:cubicBezTo>
                      <a:pt x="21" y="9"/>
                      <a:pt x="19" y="9"/>
                      <a:pt x="17" y="11"/>
                    </a:cubicBezTo>
                    <a:cubicBezTo>
                      <a:pt x="16" y="13"/>
                      <a:pt x="10" y="13"/>
                      <a:pt x="8" y="13"/>
                    </a:cubicBezTo>
                    <a:cubicBezTo>
                      <a:pt x="6" y="13"/>
                      <a:pt x="4" y="17"/>
                      <a:pt x="2" y="17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26"/>
                      <a:pt x="2" y="25"/>
                      <a:pt x="6" y="28"/>
                    </a:cubicBezTo>
                    <a:cubicBezTo>
                      <a:pt x="11" y="31"/>
                      <a:pt x="6" y="34"/>
                      <a:pt x="8" y="36"/>
                    </a:cubicBezTo>
                    <a:cubicBezTo>
                      <a:pt x="10" y="38"/>
                      <a:pt x="9" y="43"/>
                      <a:pt x="10" y="50"/>
                    </a:cubicBezTo>
                    <a:cubicBezTo>
                      <a:pt x="10" y="53"/>
                      <a:pt x="11" y="63"/>
                      <a:pt x="11" y="70"/>
                    </a:cubicBezTo>
                    <a:cubicBezTo>
                      <a:pt x="14" y="70"/>
                      <a:pt x="16" y="70"/>
                      <a:pt x="18" y="70"/>
                    </a:cubicBezTo>
                    <a:cubicBezTo>
                      <a:pt x="22" y="70"/>
                      <a:pt x="24" y="65"/>
                      <a:pt x="26" y="67"/>
                    </a:cubicBezTo>
                    <a:cubicBezTo>
                      <a:pt x="25" y="64"/>
                      <a:pt x="23" y="61"/>
                      <a:pt x="23" y="58"/>
                    </a:cubicBezTo>
                    <a:cubicBezTo>
                      <a:pt x="23" y="54"/>
                      <a:pt x="22" y="51"/>
                      <a:pt x="22" y="4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4291012" y="3800475"/>
                <a:ext cx="47625" cy="131763"/>
              </a:xfrm>
              <a:custGeom>
                <a:avLst/>
                <a:gdLst>
                  <a:gd name="T0" fmla="*/ 18 w 21"/>
                  <a:gd name="T1" fmla="*/ 20 h 58"/>
                  <a:gd name="T2" fmla="*/ 16 w 21"/>
                  <a:gd name="T3" fmla="*/ 12 h 58"/>
                  <a:gd name="T4" fmla="*/ 10 w 21"/>
                  <a:gd name="T5" fmla="*/ 1 h 58"/>
                  <a:gd name="T6" fmla="*/ 1 w 21"/>
                  <a:gd name="T7" fmla="*/ 0 h 58"/>
                  <a:gd name="T8" fmla="*/ 0 w 21"/>
                  <a:gd name="T9" fmla="*/ 0 h 58"/>
                  <a:gd name="T10" fmla="*/ 2 w 21"/>
                  <a:gd name="T11" fmla="*/ 7 h 58"/>
                  <a:gd name="T12" fmla="*/ 5 w 21"/>
                  <a:gd name="T13" fmla="*/ 14 h 58"/>
                  <a:gd name="T14" fmla="*/ 5 w 21"/>
                  <a:gd name="T15" fmla="*/ 30 h 58"/>
                  <a:gd name="T16" fmla="*/ 8 w 21"/>
                  <a:gd name="T17" fmla="*/ 45 h 58"/>
                  <a:gd name="T18" fmla="*/ 12 w 21"/>
                  <a:gd name="T19" fmla="*/ 58 h 58"/>
                  <a:gd name="T20" fmla="*/ 15 w 21"/>
                  <a:gd name="T21" fmla="*/ 57 h 58"/>
                  <a:gd name="T22" fmla="*/ 21 w 21"/>
                  <a:gd name="T23" fmla="*/ 54 h 58"/>
                  <a:gd name="T24" fmla="*/ 20 w 21"/>
                  <a:gd name="T25" fmla="*/ 34 h 58"/>
                  <a:gd name="T26" fmla="*/ 18 w 21"/>
                  <a:gd name="T27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58">
                    <a:moveTo>
                      <a:pt x="18" y="20"/>
                    </a:moveTo>
                    <a:cubicBezTo>
                      <a:pt x="16" y="18"/>
                      <a:pt x="21" y="15"/>
                      <a:pt x="16" y="12"/>
                    </a:cubicBezTo>
                    <a:cubicBezTo>
                      <a:pt x="12" y="9"/>
                      <a:pt x="10" y="10"/>
                      <a:pt x="10" y="1"/>
                    </a:cubicBezTo>
                    <a:cubicBezTo>
                      <a:pt x="7" y="1"/>
                      <a:pt x="4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1" y="7"/>
                      <a:pt x="2" y="7"/>
                    </a:cubicBezTo>
                    <a:cubicBezTo>
                      <a:pt x="4" y="8"/>
                      <a:pt x="5" y="10"/>
                      <a:pt x="5" y="14"/>
                    </a:cubicBezTo>
                    <a:cubicBezTo>
                      <a:pt x="5" y="18"/>
                      <a:pt x="4" y="26"/>
                      <a:pt x="5" y="30"/>
                    </a:cubicBezTo>
                    <a:cubicBezTo>
                      <a:pt x="7" y="34"/>
                      <a:pt x="8" y="40"/>
                      <a:pt x="8" y="45"/>
                    </a:cubicBezTo>
                    <a:cubicBezTo>
                      <a:pt x="8" y="49"/>
                      <a:pt x="10" y="54"/>
                      <a:pt x="12" y="58"/>
                    </a:cubicBezTo>
                    <a:cubicBezTo>
                      <a:pt x="13" y="58"/>
                      <a:pt x="14" y="57"/>
                      <a:pt x="15" y="57"/>
                    </a:cubicBezTo>
                    <a:cubicBezTo>
                      <a:pt x="16" y="56"/>
                      <a:pt x="18" y="55"/>
                      <a:pt x="21" y="54"/>
                    </a:cubicBezTo>
                    <a:cubicBezTo>
                      <a:pt x="21" y="47"/>
                      <a:pt x="20" y="37"/>
                      <a:pt x="20" y="34"/>
                    </a:cubicBezTo>
                    <a:cubicBezTo>
                      <a:pt x="19" y="27"/>
                      <a:pt x="20" y="22"/>
                      <a:pt x="18" y="2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4511675" y="3749675"/>
                <a:ext cx="188913" cy="292100"/>
              </a:xfrm>
              <a:custGeom>
                <a:avLst/>
                <a:gdLst>
                  <a:gd name="T0" fmla="*/ 35 w 84"/>
                  <a:gd name="T1" fmla="*/ 123 h 130"/>
                  <a:gd name="T2" fmla="*/ 65 w 84"/>
                  <a:gd name="T3" fmla="*/ 124 h 130"/>
                  <a:gd name="T4" fmla="*/ 81 w 84"/>
                  <a:gd name="T5" fmla="*/ 130 h 130"/>
                  <a:gd name="T6" fmla="*/ 84 w 84"/>
                  <a:gd name="T7" fmla="*/ 120 h 130"/>
                  <a:gd name="T8" fmla="*/ 82 w 84"/>
                  <a:gd name="T9" fmla="*/ 118 h 130"/>
                  <a:gd name="T10" fmla="*/ 74 w 84"/>
                  <a:gd name="T11" fmla="*/ 110 h 130"/>
                  <a:gd name="T12" fmla="*/ 72 w 84"/>
                  <a:gd name="T13" fmla="*/ 107 h 130"/>
                  <a:gd name="T14" fmla="*/ 70 w 84"/>
                  <a:gd name="T15" fmla="*/ 100 h 130"/>
                  <a:gd name="T16" fmla="*/ 67 w 84"/>
                  <a:gd name="T17" fmla="*/ 91 h 130"/>
                  <a:gd name="T18" fmla="*/ 65 w 84"/>
                  <a:gd name="T19" fmla="*/ 82 h 130"/>
                  <a:gd name="T20" fmla="*/ 71 w 84"/>
                  <a:gd name="T21" fmla="*/ 70 h 130"/>
                  <a:gd name="T22" fmla="*/ 77 w 84"/>
                  <a:gd name="T23" fmla="*/ 63 h 130"/>
                  <a:gd name="T24" fmla="*/ 73 w 84"/>
                  <a:gd name="T25" fmla="*/ 55 h 130"/>
                  <a:gd name="T26" fmla="*/ 64 w 84"/>
                  <a:gd name="T27" fmla="*/ 46 h 130"/>
                  <a:gd name="T28" fmla="*/ 61 w 84"/>
                  <a:gd name="T29" fmla="*/ 38 h 130"/>
                  <a:gd name="T30" fmla="*/ 71 w 84"/>
                  <a:gd name="T31" fmla="*/ 36 h 130"/>
                  <a:gd name="T32" fmla="*/ 76 w 84"/>
                  <a:gd name="T33" fmla="*/ 35 h 130"/>
                  <a:gd name="T34" fmla="*/ 71 w 84"/>
                  <a:gd name="T35" fmla="*/ 21 h 130"/>
                  <a:gd name="T36" fmla="*/ 70 w 84"/>
                  <a:gd name="T37" fmla="*/ 11 h 130"/>
                  <a:gd name="T38" fmla="*/ 63 w 84"/>
                  <a:gd name="T39" fmla="*/ 0 h 130"/>
                  <a:gd name="T40" fmla="*/ 62 w 84"/>
                  <a:gd name="T41" fmla="*/ 0 h 130"/>
                  <a:gd name="T42" fmla="*/ 61 w 84"/>
                  <a:gd name="T43" fmla="*/ 6 h 130"/>
                  <a:gd name="T44" fmla="*/ 66 w 84"/>
                  <a:gd name="T45" fmla="*/ 11 h 130"/>
                  <a:gd name="T46" fmla="*/ 67 w 84"/>
                  <a:gd name="T47" fmla="*/ 18 h 130"/>
                  <a:gd name="T48" fmla="*/ 60 w 84"/>
                  <a:gd name="T49" fmla="*/ 21 h 130"/>
                  <a:gd name="T50" fmla="*/ 53 w 84"/>
                  <a:gd name="T51" fmla="*/ 34 h 130"/>
                  <a:gd name="T52" fmla="*/ 51 w 84"/>
                  <a:gd name="T53" fmla="*/ 41 h 130"/>
                  <a:gd name="T54" fmla="*/ 49 w 84"/>
                  <a:gd name="T55" fmla="*/ 47 h 130"/>
                  <a:gd name="T56" fmla="*/ 44 w 84"/>
                  <a:gd name="T57" fmla="*/ 54 h 130"/>
                  <a:gd name="T58" fmla="*/ 36 w 84"/>
                  <a:gd name="T59" fmla="*/ 71 h 130"/>
                  <a:gd name="T60" fmla="*/ 31 w 84"/>
                  <a:gd name="T61" fmla="*/ 76 h 130"/>
                  <a:gd name="T62" fmla="*/ 23 w 84"/>
                  <a:gd name="T63" fmla="*/ 70 h 130"/>
                  <a:gd name="T64" fmla="*/ 16 w 84"/>
                  <a:gd name="T65" fmla="*/ 71 h 130"/>
                  <a:gd name="T66" fmla="*/ 3 w 84"/>
                  <a:gd name="T67" fmla="*/ 84 h 130"/>
                  <a:gd name="T68" fmla="*/ 0 w 84"/>
                  <a:gd name="T69" fmla="*/ 96 h 130"/>
                  <a:gd name="T70" fmla="*/ 5 w 84"/>
                  <a:gd name="T71" fmla="*/ 102 h 130"/>
                  <a:gd name="T72" fmla="*/ 13 w 84"/>
                  <a:gd name="T73" fmla="*/ 104 h 130"/>
                  <a:gd name="T74" fmla="*/ 17 w 84"/>
                  <a:gd name="T75" fmla="*/ 115 h 130"/>
                  <a:gd name="T76" fmla="*/ 14 w 84"/>
                  <a:gd name="T77" fmla="*/ 125 h 130"/>
                  <a:gd name="T78" fmla="*/ 30 w 84"/>
                  <a:gd name="T79" fmla="*/ 125 h 130"/>
                  <a:gd name="T80" fmla="*/ 35 w 84"/>
                  <a:gd name="T81" fmla="*/ 12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4" h="130">
                    <a:moveTo>
                      <a:pt x="35" y="123"/>
                    </a:moveTo>
                    <a:cubicBezTo>
                      <a:pt x="35" y="123"/>
                      <a:pt x="61" y="125"/>
                      <a:pt x="65" y="124"/>
                    </a:cubicBezTo>
                    <a:cubicBezTo>
                      <a:pt x="68" y="123"/>
                      <a:pt x="81" y="130"/>
                      <a:pt x="81" y="130"/>
                    </a:cubicBezTo>
                    <a:cubicBezTo>
                      <a:pt x="81" y="130"/>
                      <a:pt x="81" y="123"/>
                      <a:pt x="84" y="120"/>
                    </a:cubicBezTo>
                    <a:cubicBezTo>
                      <a:pt x="83" y="119"/>
                      <a:pt x="82" y="118"/>
                      <a:pt x="82" y="118"/>
                    </a:cubicBezTo>
                    <a:cubicBezTo>
                      <a:pt x="81" y="116"/>
                      <a:pt x="76" y="113"/>
                      <a:pt x="74" y="110"/>
                    </a:cubicBezTo>
                    <a:cubicBezTo>
                      <a:pt x="73" y="108"/>
                      <a:pt x="72" y="107"/>
                      <a:pt x="72" y="107"/>
                    </a:cubicBezTo>
                    <a:cubicBezTo>
                      <a:pt x="72" y="107"/>
                      <a:pt x="72" y="103"/>
                      <a:pt x="70" y="100"/>
                    </a:cubicBezTo>
                    <a:cubicBezTo>
                      <a:pt x="68" y="97"/>
                      <a:pt x="67" y="95"/>
                      <a:pt x="67" y="91"/>
                    </a:cubicBezTo>
                    <a:cubicBezTo>
                      <a:pt x="67" y="87"/>
                      <a:pt x="65" y="84"/>
                      <a:pt x="65" y="82"/>
                    </a:cubicBezTo>
                    <a:cubicBezTo>
                      <a:pt x="65" y="79"/>
                      <a:pt x="69" y="75"/>
                      <a:pt x="71" y="70"/>
                    </a:cubicBezTo>
                    <a:cubicBezTo>
                      <a:pt x="72" y="68"/>
                      <a:pt x="74" y="65"/>
                      <a:pt x="77" y="63"/>
                    </a:cubicBezTo>
                    <a:cubicBezTo>
                      <a:pt x="75" y="62"/>
                      <a:pt x="74" y="59"/>
                      <a:pt x="73" y="55"/>
                    </a:cubicBezTo>
                    <a:cubicBezTo>
                      <a:pt x="72" y="51"/>
                      <a:pt x="68" y="50"/>
                      <a:pt x="64" y="46"/>
                    </a:cubicBezTo>
                    <a:cubicBezTo>
                      <a:pt x="60" y="42"/>
                      <a:pt x="61" y="39"/>
                      <a:pt x="61" y="38"/>
                    </a:cubicBezTo>
                    <a:cubicBezTo>
                      <a:pt x="61" y="36"/>
                      <a:pt x="67" y="36"/>
                      <a:pt x="71" y="36"/>
                    </a:cubicBezTo>
                    <a:cubicBezTo>
                      <a:pt x="75" y="37"/>
                      <a:pt x="77" y="36"/>
                      <a:pt x="76" y="35"/>
                    </a:cubicBezTo>
                    <a:cubicBezTo>
                      <a:pt x="74" y="34"/>
                      <a:pt x="71" y="26"/>
                      <a:pt x="71" y="21"/>
                    </a:cubicBezTo>
                    <a:cubicBezTo>
                      <a:pt x="71" y="15"/>
                      <a:pt x="69" y="14"/>
                      <a:pt x="70" y="11"/>
                    </a:cubicBezTo>
                    <a:cubicBezTo>
                      <a:pt x="70" y="8"/>
                      <a:pt x="66" y="0"/>
                      <a:pt x="6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1" y="2"/>
                      <a:pt x="61" y="5"/>
                      <a:pt x="61" y="6"/>
                    </a:cubicBezTo>
                    <a:cubicBezTo>
                      <a:pt x="61" y="8"/>
                      <a:pt x="64" y="10"/>
                      <a:pt x="66" y="11"/>
                    </a:cubicBezTo>
                    <a:cubicBezTo>
                      <a:pt x="68" y="11"/>
                      <a:pt x="67" y="15"/>
                      <a:pt x="67" y="18"/>
                    </a:cubicBezTo>
                    <a:cubicBezTo>
                      <a:pt x="66" y="21"/>
                      <a:pt x="61" y="20"/>
                      <a:pt x="60" y="21"/>
                    </a:cubicBezTo>
                    <a:cubicBezTo>
                      <a:pt x="59" y="23"/>
                      <a:pt x="53" y="32"/>
                      <a:pt x="53" y="34"/>
                    </a:cubicBezTo>
                    <a:cubicBezTo>
                      <a:pt x="54" y="35"/>
                      <a:pt x="52" y="40"/>
                      <a:pt x="51" y="41"/>
                    </a:cubicBezTo>
                    <a:cubicBezTo>
                      <a:pt x="49" y="42"/>
                      <a:pt x="49" y="45"/>
                      <a:pt x="49" y="47"/>
                    </a:cubicBezTo>
                    <a:cubicBezTo>
                      <a:pt x="49" y="49"/>
                      <a:pt x="44" y="51"/>
                      <a:pt x="44" y="54"/>
                    </a:cubicBezTo>
                    <a:cubicBezTo>
                      <a:pt x="44" y="56"/>
                      <a:pt x="38" y="67"/>
                      <a:pt x="36" y="71"/>
                    </a:cubicBezTo>
                    <a:cubicBezTo>
                      <a:pt x="34" y="75"/>
                      <a:pt x="32" y="79"/>
                      <a:pt x="31" y="76"/>
                    </a:cubicBezTo>
                    <a:cubicBezTo>
                      <a:pt x="30" y="73"/>
                      <a:pt x="25" y="69"/>
                      <a:pt x="23" y="70"/>
                    </a:cubicBezTo>
                    <a:cubicBezTo>
                      <a:pt x="21" y="72"/>
                      <a:pt x="18" y="71"/>
                      <a:pt x="16" y="71"/>
                    </a:cubicBezTo>
                    <a:cubicBezTo>
                      <a:pt x="15" y="72"/>
                      <a:pt x="3" y="84"/>
                      <a:pt x="3" y="84"/>
                    </a:cubicBezTo>
                    <a:cubicBezTo>
                      <a:pt x="3" y="84"/>
                      <a:pt x="2" y="89"/>
                      <a:pt x="0" y="96"/>
                    </a:cubicBezTo>
                    <a:cubicBezTo>
                      <a:pt x="1" y="97"/>
                      <a:pt x="3" y="100"/>
                      <a:pt x="5" y="102"/>
                    </a:cubicBezTo>
                    <a:cubicBezTo>
                      <a:pt x="7" y="105"/>
                      <a:pt x="12" y="103"/>
                      <a:pt x="13" y="104"/>
                    </a:cubicBezTo>
                    <a:cubicBezTo>
                      <a:pt x="15" y="105"/>
                      <a:pt x="17" y="113"/>
                      <a:pt x="17" y="115"/>
                    </a:cubicBezTo>
                    <a:cubicBezTo>
                      <a:pt x="16" y="117"/>
                      <a:pt x="13" y="122"/>
                      <a:pt x="14" y="125"/>
                    </a:cubicBezTo>
                    <a:cubicBezTo>
                      <a:pt x="30" y="125"/>
                      <a:pt x="30" y="125"/>
                      <a:pt x="30" y="125"/>
                    </a:cubicBezTo>
                    <a:lnTo>
                      <a:pt x="35" y="12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4071937" y="3810000"/>
                <a:ext cx="157163" cy="161925"/>
              </a:xfrm>
              <a:custGeom>
                <a:avLst/>
                <a:gdLst>
                  <a:gd name="T0" fmla="*/ 66 w 70"/>
                  <a:gd name="T1" fmla="*/ 60 h 72"/>
                  <a:gd name="T2" fmla="*/ 61 w 70"/>
                  <a:gd name="T3" fmla="*/ 48 h 72"/>
                  <a:gd name="T4" fmla="*/ 66 w 70"/>
                  <a:gd name="T5" fmla="*/ 37 h 72"/>
                  <a:gd name="T6" fmla="*/ 70 w 70"/>
                  <a:gd name="T7" fmla="*/ 29 h 72"/>
                  <a:gd name="T8" fmla="*/ 66 w 70"/>
                  <a:gd name="T9" fmla="*/ 12 h 72"/>
                  <a:gd name="T10" fmla="*/ 64 w 70"/>
                  <a:gd name="T11" fmla="*/ 11 h 72"/>
                  <a:gd name="T12" fmla="*/ 51 w 70"/>
                  <a:gd name="T13" fmla="*/ 12 h 72"/>
                  <a:gd name="T14" fmla="*/ 41 w 70"/>
                  <a:gd name="T15" fmla="*/ 8 h 72"/>
                  <a:gd name="T16" fmla="*/ 32 w 70"/>
                  <a:gd name="T17" fmla="*/ 5 h 72"/>
                  <a:gd name="T18" fmla="*/ 28 w 70"/>
                  <a:gd name="T19" fmla="*/ 3 h 72"/>
                  <a:gd name="T20" fmla="*/ 22 w 70"/>
                  <a:gd name="T21" fmla="*/ 4 h 72"/>
                  <a:gd name="T22" fmla="*/ 16 w 70"/>
                  <a:gd name="T23" fmla="*/ 7 h 72"/>
                  <a:gd name="T24" fmla="*/ 10 w 70"/>
                  <a:gd name="T25" fmla="*/ 5 h 72"/>
                  <a:gd name="T26" fmla="*/ 6 w 70"/>
                  <a:gd name="T27" fmla="*/ 6 h 72"/>
                  <a:gd name="T28" fmla="*/ 6 w 70"/>
                  <a:gd name="T29" fmla="*/ 15 h 72"/>
                  <a:gd name="T30" fmla="*/ 8 w 70"/>
                  <a:gd name="T31" fmla="*/ 20 h 72"/>
                  <a:gd name="T32" fmla="*/ 10 w 70"/>
                  <a:gd name="T33" fmla="*/ 27 h 72"/>
                  <a:gd name="T34" fmla="*/ 5 w 70"/>
                  <a:gd name="T35" fmla="*/ 28 h 72"/>
                  <a:gd name="T36" fmla="*/ 6 w 70"/>
                  <a:gd name="T37" fmla="*/ 35 h 72"/>
                  <a:gd name="T38" fmla="*/ 3 w 70"/>
                  <a:gd name="T39" fmla="*/ 41 h 72"/>
                  <a:gd name="T40" fmla="*/ 2 w 70"/>
                  <a:gd name="T41" fmla="*/ 49 h 72"/>
                  <a:gd name="T42" fmla="*/ 5 w 70"/>
                  <a:gd name="T43" fmla="*/ 53 h 72"/>
                  <a:gd name="T44" fmla="*/ 14 w 70"/>
                  <a:gd name="T45" fmla="*/ 61 h 72"/>
                  <a:gd name="T46" fmla="*/ 11 w 70"/>
                  <a:gd name="T47" fmla="*/ 72 h 72"/>
                  <a:gd name="T48" fmla="*/ 44 w 70"/>
                  <a:gd name="T49" fmla="*/ 64 h 72"/>
                  <a:gd name="T50" fmla="*/ 66 w 70"/>
                  <a:gd name="T51" fmla="*/ 66 h 72"/>
                  <a:gd name="T52" fmla="*/ 66 w 70"/>
                  <a:gd name="T53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72">
                    <a:moveTo>
                      <a:pt x="66" y="60"/>
                    </a:moveTo>
                    <a:cubicBezTo>
                      <a:pt x="65" y="58"/>
                      <a:pt x="61" y="50"/>
                      <a:pt x="61" y="48"/>
                    </a:cubicBezTo>
                    <a:cubicBezTo>
                      <a:pt x="62" y="46"/>
                      <a:pt x="66" y="40"/>
                      <a:pt x="66" y="37"/>
                    </a:cubicBezTo>
                    <a:cubicBezTo>
                      <a:pt x="65" y="34"/>
                      <a:pt x="70" y="32"/>
                      <a:pt x="70" y="29"/>
                    </a:cubicBezTo>
                    <a:cubicBezTo>
                      <a:pt x="70" y="27"/>
                      <a:pt x="69" y="18"/>
                      <a:pt x="66" y="12"/>
                    </a:cubicBezTo>
                    <a:cubicBezTo>
                      <a:pt x="65" y="12"/>
                      <a:pt x="65" y="11"/>
                      <a:pt x="64" y="11"/>
                    </a:cubicBezTo>
                    <a:cubicBezTo>
                      <a:pt x="62" y="9"/>
                      <a:pt x="54" y="9"/>
                      <a:pt x="51" y="12"/>
                    </a:cubicBezTo>
                    <a:cubicBezTo>
                      <a:pt x="48" y="16"/>
                      <a:pt x="42" y="9"/>
                      <a:pt x="41" y="8"/>
                    </a:cubicBezTo>
                    <a:cubicBezTo>
                      <a:pt x="40" y="6"/>
                      <a:pt x="35" y="2"/>
                      <a:pt x="32" y="5"/>
                    </a:cubicBezTo>
                    <a:cubicBezTo>
                      <a:pt x="29" y="7"/>
                      <a:pt x="28" y="6"/>
                      <a:pt x="28" y="3"/>
                    </a:cubicBezTo>
                    <a:cubicBezTo>
                      <a:pt x="28" y="0"/>
                      <a:pt x="23" y="1"/>
                      <a:pt x="22" y="4"/>
                    </a:cubicBezTo>
                    <a:cubicBezTo>
                      <a:pt x="22" y="7"/>
                      <a:pt x="17" y="9"/>
                      <a:pt x="16" y="7"/>
                    </a:cubicBezTo>
                    <a:cubicBezTo>
                      <a:pt x="15" y="5"/>
                      <a:pt x="12" y="2"/>
                      <a:pt x="10" y="5"/>
                    </a:cubicBezTo>
                    <a:cubicBezTo>
                      <a:pt x="9" y="7"/>
                      <a:pt x="8" y="7"/>
                      <a:pt x="6" y="6"/>
                    </a:cubicBezTo>
                    <a:cubicBezTo>
                      <a:pt x="6" y="10"/>
                      <a:pt x="4" y="14"/>
                      <a:pt x="6" y="15"/>
                    </a:cubicBezTo>
                    <a:cubicBezTo>
                      <a:pt x="9" y="16"/>
                      <a:pt x="9" y="19"/>
                      <a:pt x="8" y="20"/>
                    </a:cubicBezTo>
                    <a:cubicBezTo>
                      <a:pt x="8" y="22"/>
                      <a:pt x="12" y="26"/>
                      <a:pt x="10" y="27"/>
                    </a:cubicBezTo>
                    <a:cubicBezTo>
                      <a:pt x="9" y="29"/>
                      <a:pt x="6" y="26"/>
                      <a:pt x="5" y="28"/>
                    </a:cubicBezTo>
                    <a:cubicBezTo>
                      <a:pt x="4" y="31"/>
                      <a:pt x="8" y="33"/>
                      <a:pt x="6" y="35"/>
                    </a:cubicBezTo>
                    <a:cubicBezTo>
                      <a:pt x="5" y="37"/>
                      <a:pt x="2" y="37"/>
                      <a:pt x="3" y="41"/>
                    </a:cubicBezTo>
                    <a:cubicBezTo>
                      <a:pt x="3" y="45"/>
                      <a:pt x="3" y="48"/>
                      <a:pt x="2" y="49"/>
                    </a:cubicBezTo>
                    <a:cubicBezTo>
                      <a:pt x="0" y="50"/>
                      <a:pt x="2" y="50"/>
                      <a:pt x="5" y="53"/>
                    </a:cubicBezTo>
                    <a:cubicBezTo>
                      <a:pt x="9" y="55"/>
                      <a:pt x="15" y="57"/>
                      <a:pt x="14" y="61"/>
                    </a:cubicBezTo>
                    <a:cubicBezTo>
                      <a:pt x="14" y="65"/>
                      <a:pt x="12" y="65"/>
                      <a:pt x="11" y="72"/>
                    </a:cubicBezTo>
                    <a:cubicBezTo>
                      <a:pt x="18" y="72"/>
                      <a:pt x="30" y="67"/>
                      <a:pt x="44" y="64"/>
                    </a:cubicBezTo>
                    <a:cubicBezTo>
                      <a:pt x="53" y="63"/>
                      <a:pt x="61" y="64"/>
                      <a:pt x="66" y="66"/>
                    </a:cubicBezTo>
                    <a:cubicBezTo>
                      <a:pt x="66" y="64"/>
                      <a:pt x="67" y="61"/>
                      <a:pt x="66" y="6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4210050" y="3800475"/>
                <a:ext cx="107950" cy="165100"/>
              </a:xfrm>
              <a:custGeom>
                <a:avLst/>
                <a:gdLst>
                  <a:gd name="T0" fmla="*/ 41 w 48"/>
                  <a:gd name="T1" fmla="*/ 30 h 73"/>
                  <a:gd name="T2" fmla="*/ 41 w 48"/>
                  <a:gd name="T3" fmla="*/ 14 h 73"/>
                  <a:gd name="T4" fmla="*/ 38 w 48"/>
                  <a:gd name="T5" fmla="*/ 7 h 73"/>
                  <a:gd name="T6" fmla="*/ 36 w 48"/>
                  <a:gd name="T7" fmla="*/ 0 h 73"/>
                  <a:gd name="T8" fmla="*/ 33 w 48"/>
                  <a:gd name="T9" fmla="*/ 3 h 73"/>
                  <a:gd name="T10" fmla="*/ 5 w 48"/>
                  <a:gd name="T11" fmla="*/ 2 h 73"/>
                  <a:gd name="T12" fmla="*/ 7 w 48"/>
                  <a:gd name="T13" fmla="*/ 14 h 73"/>
                  <a:gd name="T14" fmla="*/ 5 w 48"/>
                  <a:gd name="T15" fmla="*/ 16 h 73"/>
                  <a:gd name="T16" fmla="*/ 9 w 48"/>
                  <a:gd name="T17" fmla="*/ 33 h 73"/>
                  <a:gd name="T18" fmla="*/ 5 w 48"/>
                  <a:gd name="T19" fmla="*/ 41 h 73"/>
                  <a:gd name="T20" fmla="*/ 0 w 48"/>
                  <a:gd name="T21" fmla="*/ 52 h 73"/>
                  <a:gd name="T22" fmla="*/ 5 w 48"/>
                  <a:gd name="T23" fmla="*/ 64 h 73"/>
                  <a:gd name="T24" fmla="*/ 5 w 48"/>
                  <a:gd name="T25" fmla="*/ 70 h 73"/>
                  <a:gd name="T26" fmla="*/ 13 w 48"/>
                  <a:gd name="T27" fmla="*/ 73 h 73"/>
                  <a:gd name="T28" fmla="*/ 35 w 48"/>
                  <a:gd name="T29" fmla="*/ 64 h 73"/>
                  <a:gd name="T30" fmla="*/ 48 w 48"/>
                  <a:gd name="T31" fmla="*/ 58 h 73"/>
                  <a:gd name="T32" fmla="*/ 44 w 48"/>
                  <a:gd name="T33" fmla="*/ 45 h 73"/>
                  <a:gd name="T34" fmla="*/ 41 w 48"/>
                  <a:gd name="T35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73">
                    <a:moveTo>
                      <a:pt x="41" y="30"/>
                    </a:moveTo>
                    <a:cubicBezTo>
                      <a:pt x="40" y="26"/>
                      <a:pt x="41" y="18"/>
                      <a:pt x="41" y="14"/>
                    </a:cubicBezTo>
                    <a:cubicBezTo>
                      <a:pt x="41" y="10"/>
                      <a:pt x="40" y="8"/>
                      <a:pt x="38" y="7"/>
                    </a:cubicBezTo>
                    <a:cubicBezTo>
                      <a:pt x="37" y="7"/>
                      <a:pt x="36" y="3"/>
                      <a:pt x="36" y="0"/>
                    </a:cubicBezTo>
                    <a:cubicBezTo>
                      <a:pt x="34" y="1"/>
                      <a:pt x="34" y="4"/>
                      <a:pt x="33" y="3"/>
                    </a:cubicBezTo>
                    <a:cubicBezTo>
                      <a:pt x="32" y="1"/>
                      <a:pt x="6" y="0"/>
                      <a:pt x="5" y="2"/>
                    </a:cubicBezTo>
                    <a:cubicBezTo>
                      <a:pt x="3" y="4"/>
                      <a:pt x="7" y="12"/>
                      <a:pt x="7" y="14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8" y="22"/>
                      <a:pt x="9" y="31"/>
                      <a:pt x="9" y="33"/>
                    </a:cubicBezTo>
                    <a:cubicBezTo>
                      <a:pt x="9" y="36"/>
                      <a:pt x="4" y="38"/>
                      <a:pt x="5" y="41"/>
                    </a:cubicBezTo>
                    <a:cubicBezTo>
                      <a:pt x="5" y="44"/>
                      <a:pt x="1" y="50"/>
                      <a:pt x="0" y="52"/>
                    </a:cubicBezTo>
                    <a:cubicBezTo>
                      <a:pt x="0" y="54"/>
                      <a:pt x="4" y="62"/>
                      <a:pt x="5" y="64"/>
                    </a:cubicBezTo>
                    <a:cubicBezTo>
                      <a:pt x="6" y="65"/>
                      <a:pt x="5" y="68"/>
                      <a:pt x="5" y="70"/>
                    </a:cubicBezTo>
                    <a:cubicBezTo>
                      <a:pt x="9" y="71"/>
                      <a:pt x="12" y="73"/>
                      <a:pt x="13" y="73"/>
                    </a:cubicBezTo>
                    <a:cubicBezTo>
                      <a:pt x="15" y="73"/>
                      <a:pt x="30" y="67"/>
                      <a:pt x="35" y="64"/>
                    </a:cubicBezTo>
                    <a:cubicBezTo>
                      <a:pt x="40" y="62"/>
                      <a:pt x="45" y="60"/>
                      <a:pt x="48" y="58"/>
                    </a:cubicBezTo>
                    <a:cubicBezTo>
                      <a:pt x="46" y="54"/>
                      <a:pt x="44" y="49"/>
                      <a:pt x="44" y="45"/>
                    </a:cubicBezTo>
                    <a:cubicBezTo>
                      <a:pt x="44" y="40"/>
                      <a:pt x="43" y="34"/>
                      <a:pt x="41" y="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3908425" y="3760788"/>
                <a:ext cx="190500" cy="146050"/>
              </a:xfrm>
              <a:custGeom>
                <a:avLst/>
                <a:gdLst>
                  <a:gd name="T0" fmla="*/ 28 w 85"/>
                  <a:gd name="T1" fmla="*/ 34 h 65"/>
                  <a:gd name="T2" fmla="*/ 33 w 85"/>
                  <a:gd name="T3" fmla="*/ 33 h 65"/>
                  <a:gd name="T4" fmla="*/ 42 w 85"/>
                  <a:gd name="T5" fmla="*/ 31 h 65"/>
                  <a:gd name="T6" fmla="*/ 51 w 85"/>
                  <a:gd name="T7" fmla="*/ 42 h 65"/>
                  <a:gd name="T8" fmla="*/ 52 w 85"/>
                  <a:gd name="T9" fmla="*/ 49 h 65"/>
                  <a:gd name="T10" fmla="*/ 53 w 85"/>
                  <a:gd name="T11" fmla="*/ 50 h 65"/>
                  <a:gd name="T12" fmla="*/ 61 w 85"/>
                  <a:gd name="T13" fmla="*/ 49 h 65"/>
                  <a:gd name="T14" fmla="*/ 64 w 85"/>
                  <a:gd name="T15" fmla="*/ 58 h 65"/>
                  <a:gd name="T16" fmla="*/ 69 w 85"/>
                  <a:gd name="T17" fmla="*/ 62 h 65"/>
                  <a:gd name="T18" fmla="*/ 74 w 85"/>
                  <a:gd name="T19" fmla="*/ 59 h 65"/>
                  <a:gd name="T20" fmla="*/ 76 w 85"/>
                  <a:gd name="T21" fmla="*/ 60 h 65"/>
                  <a:gd name="T22" fmla="*/ 79 w 85"/>
                  <a:gd name="T23" fmla="*/ 57 h 65"/>
                  <a:gd name="T24" fmla="*/ 78 w 85"/>
                  <a:gd name="T25" fmla="*/ 50 h 65"/>
                  <a:gd name="T26" fmla="*/ 83 w 85"/>
                  <a:gd name="T27" fmla="*/ 49 h 65"/>
                  <a:gd name="T28" fmla="*/ 81 w 85"/>
                  <a:gd name="T29" fmla="*/ 42 h 65"/>
                  <a:gd name="T30" fmla="*/ 79 w 85"/>
                  <a:gd name="T31" fmla="*/ 37 h 65"/>
                  <a:gd name="T32" fmla="*/ 79 w 85"/>
                  <a:gd name="T33" fmla="*/ 28 h 65"/>
                  <a:gd name="T34" fmla="*/ 78 w 85"/>
                  <a:gd name="T35" fmla="*/ 27 h 65"/>
                  <a:gd name="T36" fmla="*/ 75 w 85"/>
                  <a:gd name="T37" fmla="*/ 20 h 65"/>
                  <a:gd name="T38" fmla="*/ 75 w 85"/>
                  <a:gd name="T39" fmla="*/ 16 h 65"/>
                  <a:gd name="T40" fmla="*/ 71 w 85"/>
                  <a:gd name="T41" fmla="*/ 11 h 65"/>
                  <a:gd name="T42" fmla="*/ 67 w 85"/>
                  <a:gd name="T43" fmla="*/ 3 h 65"/>
                  <a:gd name="T44" fmla="*/ 59 w 85"/>
                  <a:gd name="T45" fmla="*/ 8 h 65"/>
                  <a:gd name="T46" fmla="*/ 51 w 85"/>
                  <a:gd name="T47" fmla="*/ 8 h 65"/>
                  <a:gd name="T48" fmla="*/ 45 w 85"/>
                  <a:gd name="T49" fmla="*/ 9 h 65"/>
                  <a:gd name="T50" fmla="*/ 42 w 85"/>
                  <a:gd name="T51" fmla="*/ 6 h 65"/>
                  <a:gd name="T52" fmla="*/ 42 w 85"/>
                  <a:gd name="T53" fmla="*/ 4 h 65"/>
                  <a:gd name="T54" fmla="*/ 40 w 85"/>
                  <a:gd name="T55" fmla="*/ 4 h 65"/>
                  <a:gd name="T56" fmla="*/ 24 w 85"/>
                  <a:gd name="T57" fmla="*/ 3 h 65"/>
                  <a:gd name="T58" fmla="*/ 16 w 85"/>
                  <a:gd name="T59" fmla="*/ 0 h 65"/>
                  <a:gd name="T60" fmla="*/ 13 w 85"/>
                  <a:gd name="T61" fmla="*/ 5 h 65"/>
                  <a:gd name="T62" fmla="*/ 14 w 85"/>
                  <a:gd name="T63" fmla="*/ 10 h 65"/>
                  <a:gd name="T64" fmla="*/ 10 w 85"/>
                  <a:gd name="T65" fmla="*/ 12 h 65"/>
                  <a:gd name="T66" fmla="*/ 1 w 85"/>
                  <a:gd name="T67" fmla="*/ 18 h 65"/>
                  <a:gd name="T68" fmla="*/ 0 w 85"/>
                  <a:gd name="T69" fmla="*/ 19 h 65"/>
                  <a:gd name="T70" fmla="*/ 8 w 85"/>
                  <a:gd name="T71" fmla="*/ 29 h 65"/>
                  <a:gd name="T72" fmla="*/ 20 w 85"/>
                  <a:gd name="T73" fmla="*/ 43 h 65"/>
                  <a:gd name="T74" fmla="*/ 28 w 85"/>
                  <a:gd name="T75" fmla="*/ 3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" h="65">
                    <a:moveTo>
                      <a:pt x="28" y="34"/>
                    </a:moveTo>
                    <a:cubicBezTo>
                      <a:pt x="28" y="31"/>
                      <a:pt x="31" y="32"/>
                      <a:pt x="33" y="33"/>
                    </a:cubicBezTo>
                    <a:cubicBezTo>
                      <a:pt x="36" y="33"/>
                      <a:pt x="39" y="31"/>
                      <a:pt x="42" y="31"/>
                    </a:cubicBezTo>
                    <a:cubicBezTo>
                      <a:pt x="44" y="31"/>
                      <a:pt x="51" y="40"/>
                      <a:pt x="51" y="42"/>
                    </a:cubicBezTo>
                    <a:cubicBezTo>
                      <a:pt x="51" y="45"/>
                      <a:pt x="51" y="47"/>
                      <a:pt x="52" y="49"/>
                    </a:cubicBezTo>
                    <a:cubicBezTo>
                      <a:pt x="53" y="49"/>
                      <a:pt x="53" y="50"/>
                      <a:pt x="53" y="50"/>
                    </a:cubicBezTo>
                    <a:cubicBezTo>
                      <a:pt x="57" y="49"/>
                      <a:pt x="60" y="49"/>
                      <a:pt x="61" y="49"/>
                    </a:cubicBezTo>
                    <a:cubicBezTo>
                      <a:pt x="62" y="49"/>
                      <a:pt x="65" y="54"/>
                      <a:pt x="64" y="58"/>
                    </a:cubicBezTo>
                    <a:cubicBezTo>
                      <a:pt x="64" y="62"/>
                      <a:pt x="68" y="65"/>
                      <a:pt x="69" y="62"/>
                    </a:cubicBezTo>
                    <a:cubicBezTo>
                      <a:pt x="71" y="60"/>
                      <a:pt x="73" y="56"/>
                      <a:pt x="74" y="59"/>
                    </a:cubicBezTo>
                    <a:cubicBezTo>
                      <a:pt x="74" y="59"/>
                      <a:pt x="75" y="60"/>
                      <a:pt x="76" y="60"/>
                    </a:cubicBezTo>
                    <a:cubicBezTo>
                      <a:pt x="77" y="59"/>
                      <a:pt x="78" y="58"/>
                      <a:pt x="79" y="57"/>
                    </a:cubicBezTo>
                    <a:cubicBezTo>
                      <a:pt x="81" y="55"/>
                      <a:pt x="77" y="53"/>
                      <a:pt x="78" y="50"/>
                    </a:cubicBezTo>
                    <a:cubicBezTo>
                      <a:pt x="79" y="48"/>
                      <a:pt x="82" y="51"/>
                      <a:pt x="83" y="49"/>
                    </a:cubicBezTo>
                    <a:cubicBezTo>
                      <a:pt x="85" y="48"/>
                      <a:pt x="81" y="44"/>
                      <a:pt x="81" y="42"/>
                    </a:cubicBezTo>
                    <a:cubicBezTo>
                      <a:pt x="82" y="41"/>
                      <a:pt x="82" y="38"/>
                      <a:pt x="79" y="37"/>
                    </a:cubicBezTo>
                    <a:cubicBezTo>
                      <a:pt x="77" y="36"/>
                      <a:pt x="79" y="32"/>
                      <a:pt x="79" y="28"/>
                    </a:cubicBezTo>
                    <a:cubicBezTo>
                      <a:pt x="79" y="28"/>
                      <a:pt x="78" y="27"/>
                      <a:pt x="78" y="27"/>
                    </a:cubicBezTo>
                    <a:cubicBezTo>
                      <a:pt x="77" y="25"/>
                      <a:pt x="78" y="20"/>
                      <a:pt x="75" y="20"/>
                    </a:cubicBezTo>
                    <a:cubicBezTo>
                      <a:pt x="73" y="20"/>
                      <a:pt x="73" y="17"/>
                      <a:pt x="75" y="16"/>
                    </a:cubicBezTo>
                    <a:cubicBezTo>
                      <a:pt x="77" y="16"/>
                      <a:pt x="71" y="13"/>
                      <a:pt x="71" y="11"/>
                    </a:cubicBezTo>
                    <a:cubicBezTo>
                      <a:pt x="71" y="9"/>
                      <a:pt x="68" y="3"/>
                      <a:pt x="67" y="3"/>
                    </a:cubicBezTo>
                    <a:cubicBezTo>
                      <a:pt x="66" y="2"/>
                      <a:pt x="61" y="8"/>
                      <a:pt x="59" y="8"/>
                    </a:cubicBezTo>
                    <a:cubicBezTo>
                      <a:pt x="57" y="8"/>
                      <a:pt x="53" y="4"/>
                      <a:pt x="51" y="8"/>
                    </a:cubicBezTo>
                    <a:cubicBezTo>
                      <a:pt x="50" y="11"/>
                      <a:pt x="47" y="6"/>
                      <a:pt x="45" y="9"/>
                    </a:cubicBezTo>
                    <a:cubicBezTo>
                      <a:pt x="43" y="11"/>
                      <a:pt x="42" y="6"/>
                      <a:pt x="42" y="6"/>
                    </a:cubicBezTo>
                    <a:cubicBezTo>
                      <a:pt x="42" y="6"/>
                      <a:pt x="42" y="5"/>
                      <a:pt x="42" y="4"/>
                    </a:cubicBezTo>
                    <a:cubicBezTo>
                      <a:pt x="41" y="4"/>
                      <a:pt x="41" y="4"/>
                      <a:pt x="40" y="4"/>
                    </a:cubicBezTo>
                    <a:cubicBezTo>
                      <a:pt x="35" y="6"/>
                      <a:pt x="24" y="5"/>
                      <a:pt x="24" y="3"/>
                    </a:cubicBezTo>
                    <a:cubicBezTo>
                      <a:pt x="23" y="1"/>
                      <a:pt x="16" y="0"/>
                      <a:pt x="16" y="0"/>
                    </a:cubicBezTo>
                    <a:cubicBezTo>
                      <a:pt x="16" y="0"/>
                      <a:pt x="16" y="4"/>
                      <a:pt x="13" y="5"/>
                    </a:cubicBezTo>
                    <a:cubicBezTo>
                      <a:pt x="11" y="6"/>
                      <a:pt x="14" y="9"/>
                      <a:pt x="14" y="10"/>
                    </a:cubicBezTo>
                    <a:cubicBezTo>
                      <a:pt x="14" y="11"/>
                      <a:pt x="12" y="13"/>
                      <a:pt x="10" y="12"/>
                    </a:cubicBezTo>
                    <a:cubicBezTo>
                      <a:pt x="8" y="11"/>
                      <a:pt x="3" y="16"/>
                      <a:pt x="1" y="18"/>
                    </a:cubicBezTo>
                    <a:cubicBezTo>
                      <a:pt x="1" y="18"/>
                      <a:pt x="0" y="18"/>
                      <a:pt x="0" y="19"/>
                    </a:cubicBezTo>
                    <a:cubicBezTo>
                      <a:pt x="3" y="22"/>
                      <a:pt x="3" y="25"/>
                      <a:pt x="8" y="29"/>
                    </a:cubicBezTo>
                    <a:cubicBezTo>
                      <a:pt x="12" y="32"/>
                      <a:pt x="17" y="36"/>
                      <a:pt x="20" y="43"/>
                    </a:cubicBezTo>
                    <a:cubicBezTo>
                      <a:pt x="24" y="40"/>
                      <a:pt x="28" y="36"/>
                      <a:pt x="28" y="3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3997325" y="3870325"/>
                <a:ext cx="107950" cy="101600"/>
              </a:xfrm>
              <a:custGeom>
                <a:avLst/>
                <a:gdLst>
                  <a:gd name="T0" fmla="*/ 38 w 48"/>
                  <a:gd name="T1" fmla="*/ 26 h 45"/>
                  <a:gd name="T2" fmla="*/ 35 w 48"/>
                  <a:gd name="T3" fmla="*/ 22 h 45"/>
                  <a:gd name="T4" fmla="*/ 36 w 48"/>
                  <a:gd name="T5" fmla="*/ 14 h 45"/>
                  <a:gd name="T6" fmla="*/ 36 w 48"/>
                  <a:gd name="T7" fmla="*/ 11 h 45"/>
                  <a:gd name="T8" fmla="*/ 34 w 48"/>
                  <a:gd name="T9" fmla="*/ 10 h 45"/>
                  <a:gd name="T10" fmla="*/ 29 w 48"/>
                  <a:gd name="T11" fmla="*/ 13 h 45"/>
                  <a:gd name="T12" fmla="*/ 24 w 48"/>
                  <a:gd name="T13" fmla="*/ 9 h 45"/>
                  <a:gd name="T14" fmla="*/ 21 w 48"/>
                  <a:gd name="T15" fmla="*/ 0 h 45"/>
                  <a:gd name="T16" fmla="*/ 13 w 48"/>
                  <a:gd name="T17" fmla="*/ 1 h 45"/>
                  <a:gd name="T18" fmla="*/ 12 w 48"/>
                  <a:gd name="T19" fmla="*/ 7 h 45"/>
                  <a:gd name="T20" fmla="*/ 3 w 48"/>
                  <a:gd name="T21" fmla="*/ 14 h 45"/>
                  <a:gd name="T22" fmla="*/ 0 w 48"/>
                  <a:gd name="T23" fmla="*/ 18 h 45"/>
                  <a:gd name="T24" fmla="*/ 15 w 48"/>
                  <a:gd name="T25" fmla="*/ 28 h 45"/>
                  <a:gd name="T26" fmla="*/ 41 w 48"/>
                  <a:gd name="T27" fmla="*/ 44 h 45"/>
                  <a:gd name="T28" fmla="*/ 44 w 48"/>
                  <a:gd name="T29" fmla="*/ 45 h 45"/>
                  <a:gd name="T30" fmla="*/ 47 w 48"/>
                  <a:gd name="T31" fmla="*/ 34 h 45"/>
                  <a:gd name="T32" fmla="*/ 38 w 48"/>
                  <a:gd name="T33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5">
                    <a:moveTo>
                      <a:pt x="38" y="26"/>
                    </a:moveTo>
                    <a:cubicBezTo>
                      <a:pt x="35" y="23"/>
                      <a:pt x="33" y="23"/>
                      <a:pt x="35" y="22"/>
                    </a:cubicBezTo>
                    <a:cubicBezTo>
                      <a:pt x="36" y="21"/>
                      <a:pt x="36" y="18"/>
                      <a:pt x="36" y="14"/>
                    </a:cubicBezTo>
                    <a:cubicBezTo>
                      <a:pt x="36" y="13"/>
                      <a:pt x="36" y="12"/>
                      <a:pt x="36" y="11"/>
                    </a:cubicBezTo>
                    <a:cubicBezTo>
                      <a:pt x="35" y="11"/>
                      <a:pt x="34" y="10"/>
                      <a:pt x="34" y="10"/>
                    </a:cubicBezTo>
                    <a:cubicBezTo>
                      <a:pt x="33" y="7"/>
                      <a:pt x="31" y="11"/>
                      <a:pt x="29" y="13"/>
                    </a:cubicBezTo>
                    <a:cubicBezTo>
                      <a:pt x="28" y="16"/>
                      <a:pt x="24" y="13"/>
                      <a:pt x="24" y="9"/>
                    </a:cubicBezTo>
                    <a:cubicBezTo>
                      <a:pt x="25" y="5"/>
                      <a:pt x="22" y="0"/>
                      <a:pt x="21" y="0"/>
                    </a:cubicBezTo>
                    <a:cubicBezTo>
                      <a:pt x="20" y="0"/>
                      <a:pt x="17" y="0"/>
                      <a:pt x="13" y="1"/>
                    </a:cubicBezTo>
                    <a:cubicBezTo>
                      <a:pt x="13" y="3"/>
                      <a:pt x="12" y="5"/>
                      <a:pt x="12" y="7"/>
                    </a:cubicBezTo>
                    <a:cubicBezTo>
                      <a:pt x="11" y="9"/>
                      <a:pt x="5" y="12"/>
                      <a:pt x="3" y="14"/>
                    </a:cubicBezTo>
                    <a:cubicBezTo>
                      <a:pt x="2" y="15"/>
                      <a:pt x="1" y="16"/>
                      <a:pt x="0" y="18"/>
                    </a:cubicBezTo>
                    <a:cubicBezTo>
                      <a:pt x="5" y="21"/>
                      <a:pt x="10" y="24"/>
                      <a:pt x="15" y="28"/>
                    </a:cubicBezTo>
                    <a:cubicBezTo>
                      <a:pt x="23" y="34"/>
                      <a:pt x="35" y="42"/>
                      <a:pt x="41" y="44"/>
                    </a:cubicBezTo>
                    <a:cubicBezTo>
                      <a:pt x="42" y="45"/>
                      <a:pt x="43" y="45"/>
                      <a:pt x="44" y="45"/>
                    </a:cubicBezTo>
                    <a:cubicBezTo>
                      <a:pt x="45" y="38"/>
                      <a:pt x="47" y="38"/>
                      <a:pt x="47" y="34"/>
                    </a:cubicBezTo>
                    <a:cubicBezTo>
                      <a:pt x="48" y="30"/>
                      <a:pt x="42" y="28"/>
                      <a:pt x="38" y="2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3952875" y="3830638"/>
                <a:ext cx="76200" cy="80963"/>
              </a:xfrm>
              <a:custGeom>
                <a:avLst/>
                <a:gdLst>
                  <a:gd name="T0" fmla="*/ 32 w 34"/>
                  <a:gd name="T1" fmla="*/ 25 h 36"/>
                  <a:gd name="T2" fmla="*/ 32 w 34"/>
                  <a:gd name="T3" fmla="*/ 18 h 36"/>
                  <a:gd name="T4" fmla="*/ 31 w 34"/>
                  <a:gd name="T5" fmla="*/ 11 h 36"/>
                  <a:gd name="T6" fmla="*/ 22 w 34"/>
                  <a:gd name="T7" fmla="*/ 0 h 36"/>
                  <a:gd name="T8" fmla="*/ 13 w 34"/>
                  <a:gd name="T9" fmla="*/ 2 h 36"/>
                  <a:gd name="T10" fmla="*/ 8 w 34"/>
                  <a:gd name="T11" fmla="*/ 3 h 36"/>
                  <a:gd name="T12" fmla="*/ 0 w 34"/>
                  <a:gd name="T13" fmla="*/ 12 h 36"/>
                  <a:gd name="T14" fmla="*/ 2 w 34"/>
                  <a:gd name="T15" fmla="*/ 16 h 36"/>
                  <a:gd name="T16" fmla="*/ 11 w 34"/>
                  <a:gd name="T17" fmla="*/ 30 h 36"/>
                  <a:gd name="T18" fmla="*/ 20 w 34"/>
                  <a:gd name="T19" fmla="*/ 36 h 36"/>
                  <a:gd name="T20" fmla="*/ 23 w 34"/>
                  <a:gd name="T21" fmla="*/ 32 h 36"/>
                  <a:gd name="T22" fmla="*/ 32 w 34"/>
                  <a:gd name="T23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36">
                    <a:moveTo>
                      <a:pt x="32" y="25"/>
                    </a:moveTo>
                    <a:cubicBezTo>
                      <a:pt x="32" y="22"/>
                      <a:pt x="34" y="20"/>
                      <a:pt x="32" y="18"/>
                    </a:cubicBezTo>
                    <a:cubicBezTo>
                      <a:pt x="31" y="16"/>
                      <a:pt x="31" y="14"/>
                      <a:pt x="31" y="11"/>
                    </a:cubicBezTo>
                    <a:cubicBezTo>
                      <a:pt x="31" y="9"/>
                      <a:pt x="24" y="0"/>
                      <a:pt x="22" y="0"/>
                    </a:cubicBezTo>
                    <a:cubicBezTo>
                      <a:pt x="19" y="0"/>
                      <a:pt x="16" y="2"/>
                      <a:pt x="13" y="2"/>
                    </a:cubicBezTo>
                    <a:cubicBezTo>
                      <a:pt x="11" y="1"/>
                      <a:pt x="8" y="0"/>
                      <a:pt x="8" y="3"/>
                    </a:cubicBezTo>
                    <a:cubicBezTo>
                      <a:pt x="8" y="5"/>
                      <a:pt x="4" y="9"/>
                      <a:pt x="0" y="12"/>
                    </a:cubicBezTo>
                    <a:cubicBezTo>
                      <a:pt x="1" y="13"/>
                      <a:pt x="2" y="14"/>
                      <a:pt x="2" y="16"/>
                    </a:cubicBezTo>
                    <a:cubicBezTo>
                      <a:pt x="5" y="25"/>
                      <a:pt x="7" y="27"/>
                      <a:pt x="11" y="30"/>
                    </a:cubicBezTo>
                    <a:cubicBezTo>
                      <a:pt x="13" y="31"/>
                      <a:pt x="16" y="33"/>
                      <a:pt x="20" y="36"/>
                    </a:cubicBezTo>
                    <a:cubicBezTo>
                      <a:pt x="21" y="34"/>
                      <a:pt x="22" y="33"/>
                      <a:pt x="23" y="32"/>
                    </a:cubicBezTo>
                    <a:cubicBezTo>
                      <a:pt x="25" y="30"/>
                      <a:pt x="31" y="27"/>
                      <a:pt x="32" y="2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3859212" y="3359150"/>
                <a:ext cx="212725" cy="173038"/>
              </a:xfrm>
              <a:custGeom>
                <a:avLst/>
                <a:gdLst>
                  <a:gd name="T0" fmla="*/ 44 w 95"/>
                  <a:gd name="T1" fmla="*/ 59 h 77"/>
                  <a:gd name="T2" fmla="*/ 56 w 95"/>
                  <a:gd name="T3" fmla="*/ 51 h 77"/>
                  <a:gd name="T4" fmla="*/ 56 w 95"/>
                  <a:gd name="T5" fmla="*/ 21 h 77"/>
                  <a:gd name="T6" fmla="*/ 94 w 95"/>
                  <a:gd name="T7" fmla="*/ 21 h 77"/>
                  <a:gd name="T8" fmla="*/ 94 w 95"/>
                  <a:gd name="T9" fmla="*/ 5 h 77"/>
                  <a:gd name="T10" fmla="*/ 86 w 95"/>
                  <a:gd name="T11" fmla="*/ 0 h 77"/>
                  <a:gd name="T12" fmla="*/ 44 w 95"/>
                  <a:gd name="T13" fmla="*/ 0 h 77"/>
                  <a:gd name="T14" fmla="*/ 38 w 95"/>
                  <a:gd name="T15" fmla="*/ 11 h 77"/>
                  <a:gd name="T16" fmla="*/ 23 w 95"/>
                  <a:gd name="T17" fmla="*/ 31 h 77"/>
                  <a:gd name="T18" fmla="*/ 3 w 95"/>
                  <a:gd name="T19" fmla="*/ 66 h 77"/>
                  <a:gd name="T20" fmla="*/ 0 w 95"/>
                  <a:gd name="T21" fmla="*/ 77 h 77"/>
                  <a:gd name="T22" fmla="*/ 44 w 95"/>
                  <a:gd name="T23" fmla="*/ 77 h 77"/>
                  <a:gd name="T24" fmla="*/ 44 w 95"/>
                  <a:gd name="T25" fmla="*/ 5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77">
                    <a:moveTo>
                      <a:pt x="44" y="59"/>
                    </a:moveTo>
                    <a:cubicBezTo>
                      <a:pt x="44" y="57"/>
                      <a:pt x="56" y="53"/>
                      <a:pt x="56" y="51"/>
                    </a:cubicBezTo>
                    <a:cubicBezTo>
                      <a:pt x="56" y="48"/>
                      <a:pt x="56" y="21"/>
                      <a:pt x="56" y="21"/>
                    </a:cubicBezTo>
                    <a:cubicBezTo>
                      <a:pt x="56" y="21"/>
                      <a:pt x="93" y="22"/>
                      <a:pt x="94" y="21"/>
                    </a:cubicBezTo>
                    <a:cubicBezTo>
                      <a:pt x="95" y="20"/>
                      <a:pt x="95" y="12"/>
                      <a:pt x="94" y="5"/>
                    </a:cubicBezTo>
                    <a:cubicBezTo>
                      <a:pt x="93" y="2"/>
                      <a:pt x="95" y="0"/>
                      <a:pt x="86" y="0"/>
                    </a:cubicBezTo>
                    <a:cubicBezTo>
                      <a:pt x="79" y="0"/>
                      <a:pt x="58" y="0"/>
                      <a:pt x="44" y="0"/>
                    </a:cubicBezTo>
                    <a:cubicBezTo>
                      <a:pt x="41" y="3"/>
                      <a:pt x="39" y="7"/>
                      <a:pt x="38" y="11"/>
                    </a:cubicBezTo>
                    <a:cubicBezTo>
                      <a:pt x="36" y="16"/>
                      <a:pt x="24" y="24"/>
                      <a:pt x="23" y="31"/>
                    </a:cubicBezTo>
                    <a:cubicBezTo>
                      <a:pt x="23" y="39"/>
                      <a:pt x="11" y="50"/>
                      <a:pt x="3" y="66"/>
                    </a:cubicBezTo>
                    <a:cubicBezTo>
                      <a:pt x="1" y="71"/>
                      <a:pt x="0" y="74"/>
                      <a:pt x="0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4" y="62"/>
                      <a:pt x="44" y="5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3856037" y="3370263"/>
                <a:ext cx="307975" cy="338138"/>
              </a:xfrm>
              <a:custGeom>
                <a:avLst/>
                <a:gdLst>
                  <a:gd name="T0" fmla="*/ 11 w 137"/>
                  <a:gd name="T1" fmla="*/ 129 h 150"/>
                  <a:gd name="T2" fmla="*/ 21 w 137"/>
                  <a:gd name="T3" fmla="*/ 129 h 150"/>
                  <a:gd name="T4" fmla="*/ 30 w 137"/>
                  <a:gd name="T5" fmla="*/ 128 h 150"/>
                  <a:gd name="T6" fmla="*/ 37 w 137"/>
                  <a:gd name="T7" fmla="*/ 134 h 150"/>
                  <a:gd name="T8" fmla="*/ 41 w 137"/>
                  <a:gd name="T9" fmla="*/ 134 h 150"/>
                  <a:gd name="T10" fmla="*/ 48 w 137"/>
                  <a:gd name="T11" fmla="*/ 144 h 150"/>
                  <a:gd name="T12" fmla="*/ 54 w 137"/>
                  <a:gd name="T13" fmla="*/ 150 h 150"/>
                  <a:gd name="T14" fmla="*/ 60 w 137"/>
                  <a:gd name="T15" fmla="*/ 146 h 150"/>
                  <a:gd name="T16" fmla="*/ 66 w 137"/>
                  <a:gd name="T17" fmla="*/ 143 h 150"/>
                  <a:gd name="T18" fmla="*/ 72 w 137"/>
                  <a:gd name="T19" fmla="*/ 142 h 150"/>
                  <a:gd name="T20" fmla="*/ 80 w 137"/>
                  <a:gd name="T21" fmla="*/ 143 h 150"/>
                  <a:gd name="T22" fmla="*/ 87 w 137"/>
                  <a:gd name="T23" fmla="*/ 141 h 150"/>
                  <a:gd name="T24" fmla="*/ 131 w 137"/>
                  <a:gd name="T25" fmla="*/ 140 h 150"/>
                  <a:gd name="T26" fmla="*/ 133 w 137"/>
                  <a:gd name="T27" fmla="*/ 131 h 150"/>
                  <a:gd name="T28" fmla="*/ 129 w 137"/>
                  <a:gd name="T29" fmla="*/ 127 h 150"/>
                  <a:gd name="T30" fmla="*/ 118 w 137"/>
                  <a:gd name="T31" fmla="*/ 28 h 150"/>
                  <a:gd name="T32" fmla="*/ 137 w 137"/>
                  <a:gd name="T33" fmla="*/ 28 h 150"/>
                  <a:gd name="T34" fmla="*/ 98 w 137"/>
                  <a:gd name="T35" fmla="*/ 2 h 150"/>
                  <a:gd name="T36" fmla="*/ 95 w 137"/>
                  <a:gd name="T37" fmla="*/ 0 h 150"/>
                  <a:gd name="T38" fmla="*/ 95 w 137"/>
                  <a:gd name="T39" fmla="*/ 16 h 150"/>
                  <a:gd name="T40" fmla="*/ 57 w 137"/>
                  <a:gd name="T41" fmla="*/ 16 h 150"/>
                  <a:gd name="T42" fmla="*/ 57 w 137"/>
                  <a:gd name="T43" fmla="*/ 46 h 150"/>
                  <a:gd name="T44" fmla="*/ 45 w 137"/>
                  <a:gd name="T45" fmla="*/ 54 h 150"/>
                  <a:gd name="T46" fmla="*/ 45 w 137"/>
                  <a:gd name="T47" fmla="*/ 72 h 150"/>
                  <a:gd name="T48" fmla="*/ 1 w 137"/>
                  <a:gd name="T49" fmla="*/ 72 h 150"/>
                  <a:gd name="T50" fmla="*/ 7 w 137"/>
                  <a:gd name="T51" fmla="*/ 85 h 150"/>
                  <a:gd name="T52" fmla="*/ 10 w 137"/>
                  <a:gd name="T53" fmla="*/ 103 h 150"/>
                  <a:gd name="T54" fmla="*/ 6 w 137"/>
                  <a:gd name="T55" fmla="*/ 125 h 150"/>
                  <a:gd name="T56" fmla="*/ 4 w 137"/>
                  <a:gd name="T57" fmla="*/ 135 h 150"/>
                  <a:gd name="T58" fmla="*/ 5 w 137"/>
                  <a:gd name="T59" fmla="*/ 135 h 150"/>
                  <a:gd name="T60" fmla="*/ 11 w 137"/>
                  <a:gd name="T61" fmla="*/ 12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7" h="150">
                    <a:moveTo>
                      <a:pt x="11" y="129"/>
                    </a:moveTo>
                    <a:cubicBezTo>
                      <a:pt x="15" y="130"/>
                      <a:pt x="21" y="129"/>
                      <a:pt x="21" y="129"/>
                    </a:cubicBezTo>
                    <a:cubicBezTo>
                      <a:pt x="21" y="129"/>
                      <a:pt x="27" y="127"/>
                      <a:pt x="30" y="128"/>
                    </a:cubicBezTo>
                    <a:cubicBezTo>
                      <a:pt x="33" y="130"/>
                      <a:pt x="37" y="134"/>
                      <a:pt x="37" y="134"/>
                    </a:cubicBezTo>
                    <a:cubicBezTo>
                      <a:pt x="41" y="134"/>
                      <a:pt x="41" y="134"/>
                      <a:pt x="41" y="134"/>
                    </a:cubicBezTo>
                    <a:cubicBezTo>
                      <a:pt x="41" y="134"/>
                      <a:pt x="44" y="143"/>
                      <a:pt x="48" y="144"/>
                    </a:cubicBezTo>
                    <a:cubicBezTo>
                      <a:pt x="51" y="145"/>
                      <a:pt x="53" y="148"/>
                      <a:pt x="54" y="150"/>
                    </a:cubicBezTo>
                    <a:cubicBezTo>
                      <a:pt x="57" y="149"/>
                      <a:pt x="60" y="148"/>
                      <a:pt x="60" y="146"/>
                    </a:cubicBezTo>
                    <a:cubicBezTo>
                      <a:pt x="60" y="143"/>
                      <a:pt x="61" y="139"/>
                      <a:pt x="66" y="143"/>
                    </a:cubicBezTo>
                    <a:cubicBezTo>
                      <a:pt x="71" y="148"/>
                      <a:pt x="71" y="144"/>
                      <a:pt x="72" y="142"/>
                    </a:cubicBezTo>
                    <a:cubicBezTo>
                      <a:pt x="73" y="141"/>
                      <a:pt x="77" y="143"/>
                      <a:pt x="80" y="143"/>
                    </a:cubicBezTo>
                    <a:cubicBezTo>
                      <a:pt x="83" y="143"/>
                      <a:pt x="87" y="141"/>
                      <a:pt x="87" y="141"/>
                    </a:cubicBezTo>
                    <a:cubicBezTo>
                      <a:pt x="87" y="141"/>
                      <a:pt x="129" y="141"/>
                      <a:pt x="131" y="140"/>
                    </a:cubicBezTo>
                    <a:cubicBezTo>
                      <a:pt x="133" y="139"/>
                      <a:pt x="133" y="131"/>
                      <a:pt x="133" y="131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37" y="28"/>
                      <a:pt x="137" y="28"/>
                      <a:pt x="137" y="28"/>
                    </a:cubicBezTo>
                    <a:cubicBezTo>
                      <a:pt x="117" y="14"/>
                      <a:pt x="100" y="3"/>
                      <a:pt x="98" y="2"/>
                    </a:cubicBezTo>
                    <a:cubicBezTo>
                      <a:pt x="96" y="1"/>
                      <a:pt x="96" y="0"/>
                      <a:pt x="95" y="0"/>
                    </a:cubicBezTo>
                    <a:cubicBezTo>
                      <a:pt x="96" y="7"/>
                      <a:pt x="96" y="15"/>
                      <a:pt x="95" y="16"/>
                    </a:cubicBezTo>
                    <a:cubicBezTo>
                      <a:pt x="94" y="17"/>
                      <a:pt x="57" y="16"/>
                      <a:pt x="57" y="16"/>
                    </a:cubicBezTo>
                    <a:cubicBezTo>
                      <a:pt x="57" y="16"/>
                      <a:pt x="57" y="43"/>
                      <a:pt x="57" y="46"/>
                    </a:cubicBezTo>
                    <a:cubicBezTo>
                      <a:pt x="57" y="48"/>
                      <a:pt x="45" y="52"/>
                      <a:pt x="45" y="54"/>
                    </a:cubicBezTo>
                    <a:cubicBezTo>
                      <a:pt x="45" y="57"/>
                      <a:pt x="45" y="72"/>
                      <a:pt x="45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79"/>
                      <a:pt x="5" y="82"/>
                      <a:pt x="7" y="85"/>
                    </a:cubicBezTo>
                    <a:cubicBezTo>
                      <a:pt x="11" y="89"/>
                      <a:pt x="5" y="96"/>
                      <a:pt x="10" y="103"/>
                    </a:cubicBezTo>
                    <a:cubicBezTo>
                      <a:pt x="15" y="110"/>
                      <a:pt x="9" y="121"/>
                      <a:pt x="6" y="125"/>
                    </a:cubicBezTo>
                    <a:cubicBezTo>
                      <a:pt x="5" y="127"/>
                      <a:pt x="5" y="131"/>
                      <a:pt x="4" y="135"/>
                    </a:cubicBezTo>
                    <a:cubicBezTo>
                      <a:pt x="4" y="135"/>
                      <a:pt x="5" y="135"/>
                      <a:pt x="5" y="135"/>
                    </a:cubicBezTo>
                    <a:cubicBezTo>
                      <a:pt x="8" y="134"/>
                      <a:pt x="7" y="128"/>
                      <a:pt x="11" y="12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3978275" y="3433763"/>
                <a:ext cx="422275" cy="396875"/>
              </a:xfrm>
              <a:custGeom>
                <a:avLst/>
                <a:gdLst>
                  <a:gd name="T0" fmla="*/ 178 w 188"/>
                  <a:gd name="T1" fmla="*/ 73 h 176"/>
                  <a:gd name="T2" fmla="*/ 173 w 188"/>
                  <a:gd name="T3" fmla="*/ 61 h 176"/>
                  <a:gd name="T4" fmla="*/ 160 w 188"/>
                  <a:gd name="T5" fmla="*/ 57 h 176"/>
                  <a:gd name="T6" fmla="*/ 153 w 188"/>
                  <a:gd name="T7" fmla="*/ 47 h 176"/>
                  <a:gd name="T8" fmla="*/ 83 w 188"/>
                  <a:gd name="T9" fmla="*/ 0 h 176"/>
                  <a:gd name="T10" fmla="*/ 64 w 188"/>
                  <a:gd name="T11" fmla="*/ 0 h 176"/>
                  <a:gd name="T12" fmla="*/ 75 w 188"/>
                  <a:gd name="T13" fmla="*/ 99 h 176"/>
                  <a:gd name="T14" fmla="*/ 79 w 188"/>
                  <a:gd name="T15" fmla="*/ 103 h 176"/>
                  <a:gd name="T16" fmla="*/ 77 w 188"/>
                  <a:gd name="T17" fmla="*/ 112 h 176"/>
                  <a:gd name="T18" fmla="*/ 33 w 188"/>
                  <a:gd name="T19" fmla="*/ 113 h 176"/>
                  <a:gd name="T20" fmla="*/ 26 w 188"/>
                  <a:gd name="T21" fmla="*/ 115 h 176"/>
                  <a:gd name="T22" fmla="*/ 18 w 188"/>
                  <a:gd name="T23" fmla="*/ 114 h 176"/>
                  <a:gd name="T24" fmla="*/ 12 w 188"/>
                  <a:gd name="T25" fmla="*/ 115 h 176"/>
                  <a:gd name="T26" fmla="*/ 6 w 188"/>
                  <a:gd name="T27" fmla="*/ 118 h 176"/>
                  <a:gd name="T28" fmla="*/ 0 w 188"/>
                  <a:gd name="T29" fmla="*/ 122 h 176"/>
                  <a:gd name="T30" fmla="*/ 1 w 188"/>
                  <a:gd name="T31" fmla="*/ 124 h 176"/>
                  <a:gd name="T32" fmla="*/ 3 w 188"/>
                  <a:gd name="T33" fmla="*/ 127 h 176"/>
                  <a:gd name="T34" fmla="*/ 5 w 188"/>
                  <a:gd name="T35" fmla="*/ 134 h 176"/>
                  <a:gd name="T36" fmla="*/ 11 w 188"/>
                  <a:gd name="T37" fmla="*/ 142 h 176"/>
                  <a:gd name="T38" fmla="*/ 11 w 188"/>
                  <a:gd name="T39" fmla="*/ 151 h 176"/>
                  <a:gd name="T40" fmla="*/ 14 w 188"/>
                  <a:gd name="T41" fmla="*/ 154 h 176"/>
                  <a:gd name="T42" fmla="*/ 20 w 188"/>
                  <a:gd name="T43" fmla="*/ 153 h 176"/>
                  <a:gd name="T44" fmla="*/ 28 w 188"/>
                  <a:gd name="T45" fmla="*/ 153 h 176"/>
                  <a:gd name="T46" fmla="*/ 36 w 188"/>
                  <a:gd name="T47" fmla="*/ 148 h 176"/>
                  <a:gd name="T48" fmla="*/ 40 w 188"/>
                  <a:gd name="T49" fmla="*/ 156 h 176"/>
                  <a:gd name="T50" fmla="*/ 44 w 188"/>
                  <a:gd name="T51" fmla="*/ 161 h 176"/>
                  <a:gd name="T52" fmla="*/ 44 w 188"/>
                  <a:gd name="T53" fmla="*/ 165 h 176"/>
                  <a:gd name="T54" fmla="*/ 47 w 188"/>
                  <a:gd name="T55" fmla="*/ 172 h 176"/>
                  <a:gd name="T56" fmla="*/ 52 w 188"/>
                  <a:gd name="T57" fmla="*/ 172 h 176"/>
                  <a:gd name="T58" fmla="*/ 58 w 188"/>
                  <a:gd name="T59" fmla="*/ 174 h 176"/>
                  <a:gd name="T60" fmla="*/ 64 w 188"/>
                  <a:gd name="T61" fmla="*/ 171 h 176"/>
                  <a:gd name="T62" fmla="*/ 70 w 188"/>
                  <a:gd name="T63" fmla="*/ 170 h 176"/>
                  <a:gd name="T64" fmla="*/ 74 w 188"/>
                  <a:gd name="T65" fmla="*/ 172 h 176"/>
                  <a:gd name="T66" fmla="*/ 77 w 188"/>
                  <a:gd name="T67" fmla="*/ 171 h 176"/>
                  <a:gd name="T68" fmla="*/ 80 w 188"/>
                  <a:gd name="T69" fmla="*/ 162 h 176"/>
                  <a:gd name="T70" fmla="*/ 80 w 188"/>
                  <a:gd name="T71" fmla="*/ 155 h 176"/>
                  <a:gd name="T72" fmla="*/ 89 w 188"/>
                  <a:gd name="T73" fmla="*/ 151 h 176"/>
                  <a:gd name="T74" fmla="*/ 92 w 188"/>
                  <a:gd name="T75" fmla="*/ 144 h 176"/>
                  <a:gd name="T76" fmla="*/ 96 w 188"/>
                  <a:gd name="T77" fmla="*/ 136 h 176"/>
                  <a:gd name="T78" fmla="*/ 103 w 188"/>
                  <a:gd name="T79" fmla="*/ 136 h 176"/>
                  <a:gd name="T80" fmla="*/ 108 w 188"/>
                  <a:gd name="T81" fmla="*/ 131 h 176"/>
                  <a:gd name="T82" fmla="*/ 113 w 188"/>
                  <a:gd name="T83" fmla="*/ 128 h 176"/>
                  <a:gd name="T84" fmla="*/ 118 w 188"/>
                  <a:gd name="T85" fmla="*/ 126 h 176"/>
                  <a:gd name="T86" fmla="*/ 127 w 188"/>
                  <a:gd name="T87" fmla="*/ 122 h 176"/>
                  <a:gd name="T88" fmla="*/ 136 w 188"/>
                  <a:gd name="T89" fmla="*/ 118 h 176"/>
                  <a:gd name="T90" fmla="*/ 150 w 188"/>
                  <a:gd name="T91" fmla="*/ 119 h 176"/>
                  <a:gd name="T92" fmla="*/ 159 w 188"/>
                  <a:gd name="T93" fmla="*/ 116 h 176"/>
                  <a:gd name="T94" fmla="*/ 177 w 188"/>
                  <a:gd name="T95" fmla="*/ 114 h 176"/>
                  <a:gd name="T96" fmla="*/ 184 w 188"/>
                  <a:gd name="T97" fmla="*/ 109 h 176"/>
                  <a:gd name="T98" fmla="*/ 187 w 188"/>
                  <a:gd name="T99" fmla="*/ 101 h 176"/>
                  <a:gd name="T100" fmla="*/ 188 w 188"/>
                  <a:gd name="T101" fmla="*/ 71 h 176"/>
                  <a:gd name="T102" fmla="*/ 178 w 188"/>
                  <a:gd name="T103" fmla="*/ 7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8" h="176">
                    <a:moveTo>
                      <a:pt x="178" y="73"/>
                    </a:moveTo>
                    <a:cubicBezTo>
                      <a:pt x="178" y="73"/>
                      <a:pt x="178" y="64"/>
                      <a:pt x="173" y="61"/>
                    </a:cubicBezTo>
                    <a:cubicBezTo>
                      <a:pt x="167" y="58"/>
                      <a:pt x="160" y="57"/>
                      <a:pt x="160" y="57"/>
                    </a:cubicBezTo>
                    <a:cubicBezTo>
                      <a:pt x="160" y="57"/>
                      <a:pt x="156" y="50"/>
                      <a:pt x="153" y="47"/>
                    </a:cubicBezTo>
                    <a:cubicBezTo>
                      <a:pt x="151" y="45"/>
                      <a:pt x="114" y="20"/>
                      <a:pt x="83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9" y="103"/>
                      <a:pt x="79" y="111"/>
                      <a:pt x="77" y="112"/>
                    </a:cubicBezTo>
                    <a:cubicBezTo>
                      <a:pt x="75" y="113"/>
                      <a:pt x="33" y="113"/>
                      <a:pt x="33" y="113"/>
                    </a:cubicBezTo>
                    <a:cubicBezTo>
                      <a:pt x="33" y="113"/>
                      <a:pt x="29" y="115"/>
                      <a:pt x="26" y="115"/>
                    </a:cubicBezTo>
                    <a:cubicBezTo>
                      <a:pt x="23" y="115"/>
                      <a:pt x="19" y="113"/>
                      <a:pt x="18" y="114"/>
                    </a:cubicBezTo>
                    <a:cubicBezTo>
                      <a:pt x="17" y="116"/>
                      <a:pt x="17" y="120"/>
                      <a:pt x="12" y="115"/>
                    </a:cubicBezTo>
                    <a:cubicBezTo>
                      <a:pt x="7" y="111"/>
                      <a:pt x="6" y="115"/>
                      <a:pt x="6" y="118"/>
                    </a:cubicBezTo>
                    <a:cubicBezTo>
                      <a:pt x="6" y="120"/>
                      <a:pt x="3" y="121"/>
                      <a:pt x="0" y="122"/>
                    </a:cubicBezTo>
                    <a:cubicBezTo>
                      <a:pt x="0" y="123"/>
                      <a:pt x="1" y="124"/>
                      <a:pt x="1" y="124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3" y="127"/>
                      <a:pt x="3" y="132"/>
                      <a:pt x="5" y="134"/>
                    </a:cubicBezTo>
                    <a:cubicBezTo>
                      <a:pt x="7" y="136"/>
                      <a:pt x="10" y="140"/>
                      <a:pt x="11" y="142"/>
                    </a:cubicBezTo>
                    <a:cubicBezTo>
                      <a:pt x="11" y="143"/>
                      <a:pt x="11" y="151"/>
                      <a:pt x="11" y="151"/>
                    </a:cubicBezTo>
                    <a:cubicBezTo>
                      <a:pt x="11" y="151"/>
                      <a:pt x="12" y="156"/>
                      <a:pt x="14" y="154"/>
                    </a:cubicBezTo>
                    <a:cubicBezTo>
                      <a:pt x="16" y="151"/>
                      <a:pt x="19" y="156"/>
                      <a:pt x="20" y="153"/>
                    </a:cubicBezTo>
                    <a:cubicBezTo>
                      <a:pt x="22" y="149"/>
                      <a:pt x="26" y="153"/>
                      <a:pt x="28" y="153"/>
                    </a:cubicBezTo>
                    <a:cubicBezTo>
                      <a:pt x="30" y="153"/>
                      <a:pt x="35" y="147"/>
                      <a:pt x="36" y="148"/>
                    </a:cubicBezTo>
                    <a:cubicBezTo>
                      <a:pt x="37" y="148"/>
                      <a:pt x="40" y="154"/>
                      <a:pt x="40" y="156"/>
                    </a:cubicBezTo>
                    <a:cubicBezTo>
                      <a:pt x="40" y="158"/>
                      <a:pt x="46" y="161"/>
                      <a:pt x="44" y="161"/>
                    </a:cubicBezTo>
                    <a:cubicBezTo>
                      <a:pt x="42" y="162"/>
                      <a:pt x="42" y="165"/>
                      <a:pt x="44" y="165"/>
                    </a:cubicBezTo>
                    <a:cubicBezTo>
                      <a:pt x="47" y="165"/>
                      <a:pt x="46" y="170"/>
                      <a:pt x="47" y="172"/>
                    </a:cubicBezTo>
                    <a:cubicBezTo>
                      <a:pt x="48" y="174"/>
                      <a:pt x="51" y="175"/>
                      <a:pt x="52" y="172"/>
                    </a:cubicBezTo>
                    <a:cubicBezTo>
                      <a:pt x="54" y="169"/>
                      <a:pt x="57" y="172"/>
                      <a:pt x="58" y="174"/>
                    </a:cubicBezTo>
                    <a:cubicBezTo>
                      <a:pt x="59" y="176"/>
                      <a:pt x="64" y="174"/>
                      <a:pt x="64" y="171"/>
                    </a:cubicBezTo>
                    <a:cubicBezTo>
                      <a:pt x="65" y="168"/>
                      <a:pt x="70" y="167"/>
                      <a:pt x="70" y="170"/>
                    </a:cubicBezTo>
                    <a:cubicBezTo>
                      <a:pt x="70" y="173"/>
                      <a:pt x="71" y="174"/>
                      <a:pt x="74" y="172"/>
                    </a:cubicBezTo>
                    <a:cubicBezTo>
                      <a:pt x="75" y="171"/>
                      <a:pt x="76" y="171"/>
                      <a:pt x="77" y="171"/>
                    </a:cubicBezTo>
                    <a:cubicBezTo>
                      <a:pt x="78" y="167"/>
                      <a:pt x="80" y="163"/>
                      <a:pt x="80" y="162"/>
                    </a:cubicBezTo>
                    <a:cubicBezTo>
                      <a:pt x="81" y="160"/>
                      <a:pt x="78" y="156"/>
                      <a:pt x="80" y="155"/>
                    </a:cubicBezTo>
                    <a:cubicBezTo>
                      <a:pt x="81" y="154"/>
                      <a:pt x="87" y="156"/>
                      <a:pt x="89" y="151"/>
                    </a:cubicBezTo>
                    <a:cubicBezTo>
                      <a:pt x="90" y="146"/>
                      <a:pt x="92" y="144"/>
                      <a:pt x="92" y="144"/>
                    </a:cubicBezTo>
                    <a:cubicBezTo>
                      <a:pt x="92" y="144"/>
                      <a:pt x="93" y="134"/>
                      <a:pt x="96" y="136"/>
                    </a:cubicBezTo>
                    <a:cubicBezTo>
                      <a:pt x="99" y="137"/>
                      <a:pt x="103" y="140"/>
                      <a:pt x="103" y="136"/>
                    </a:cubicBezTo>
                    <a:cubicBezTo>
                      <a:pt x="103" y="132"/>
                      <a:pt x="107" y="134"/>
                      <a:pt x="108" y="131"/>
                    </a:cubicBezTo>
                    <a:cubicBezTo>
                      <a:pt x="109" y="127"/>
                      <a:pt x="111" y="127"/>
                      <a:pt x="113" y="128"/>
                    </a:cubicBezTo>
                    <a:cubicBezTo>
                      <a:pt x="116" y="129"/>
                      <a:pt x="118" y="128"/>
                      <a:pt x="118" y="126"/>
                    </a:cubicBezTo>
                    <a:cubicBezTo>
                      <a:pt x="118" y="124"/>
                      <a:pt x="123" y="125"/>
                      <a:pt x="127" y="122"/>
                    </a:cubicBezTo>
                    <a:cubicBezTo>
                      <a:pt x="132" y="119"/>
                      <a:pt x="134" y="116"/>
                      <a:pt x="136" y="118"/>
                    </a:cubicBezTo>
                    <a:cubicBezTo>
                      <a:pt x="137" y="120"/>
                      <a:pt x="148" y="119"/>
                      <a:pt x="150" y="119"/>
                    </a:cubicBezTo>
                    <a:cubicBezTo>
                      <a:pt x="152" y="118"/>
                      <a:pt x="155" y="115"/>
                      <a:pt x="159" y="116"/>
                    </a:cubicBezTo>
                    <a:cubicBezTo>
                      <a:pt x="163" y="116"/>
                      <a:pt x="173" y="114"/>
                      <a:pt x="177" y="114"/>
                    </a:cubicBezTo>
                    <a:cubicBezTo>
                      <a:pt x="181" y="114"/>
                      <a:pt x="182" y="110"/>
                      <a:pt x="184" y="109"/>
                    </a:cubicBezTo>
                    <a:cubicBezTo>
                      <a:pt x="185" y="108"/>
                      <a:pt x="186" y="102"/>
                      <a:pt x="187" y="101"/>
                    </a:cubicBezTo>
                    <a:cubicBezTo>
                      <a:pt x="188" y="100"/>
                      <a:pt x="188" y="79"/>
                      <a:pt x="188" y="71"/>
                    </a:cubicBezTo>
                    <a:cubicBezTo>
                      <a:pt x="184" y="71"/>
                      <a:pt x="178" y="73"/>
                      <a:pt x="178" y="7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4151312" y="3694113"/>
                <a:ext cx="209550" cy="152400"/>
              </a:xfrm>
              <a:custGeom>
                <a:avLst/>
                <a:gdLst>
                  <a:gd name="T0" fmla="*/ 92 w 93"/>
                  <a:gd name="T1" fmla="*/ 37 h 67"/>
                  <a:gd name="T2" fmla="*/ 88 w 93"/>
                  <a:gd name="T3" fmla="*/ 35 h 67"/>
                  <a:gd name="T4" fmla="*/ 87 w 93"/>
                  <a:gd name="T5" fmla="*/ 29 h 67"/>
                  <a:gd name="T6" fmla="*/ 81 w 93"/>
                  <a:gd name="T7" fmla="*/ 30 h 67"/>
                  <a:gd name="T8" fmla="*/ 77 w 93"/>
                  <a:gd name="T9" fmla="*/ 26 h 67"/>
                  <a:gd name="T10" fmla="*/ 75 w 93"/>
                  <a:gd name="T11" fmla="*/ 22 h 67"/>
                  <a:gd name="T12" fmla="*/ 69 w 93"/>
                  <a:gd name="T13" fmla="*/ 16 h 67"/>
                  <a:gd name="T14" fmla="*/ 66 w 93"/>
                  <a:gd name="T15" fmla="*/ 9 h 67"/>
                  <a:gd name="T16" fmla="*/ 66 w 93"/>
                  <a:gd name="T17" fmla="*/ 3 h 67"/>
                  <a:gd name="T18" fmla="*/ 59 w 93"/>
                  <a:gd name="T19" fmla="*/ 2 h 67"/>
                  <a:gd name="T20" fmla="*/ 50 w 93"/>
                  <a:gd name="T21" fmla="*/ 6 h 67"/>
                  <a:gd name="T22" fmla="*/ 41 w 93"/>
                  <a:gd name="T23" fmla="*/ 10 h 67"/>
                  <a:gd name="T24" fmla="*/ 36 w 93"/>
                  <a:gd name="T25" fmla="*/ 12 h 67"/>
                  <a:gd name="T26" fmla="*/ 31 w 93"/>
                  <a:gd name="T27" fmla="*/ 15 h 67"/>
                  <a:gd name="T28" fmla="*/ 26 w 93"/>
                  <a:gd name="T29" fmla="*/ 20 h 67"/>
                  <a:gd name="T30" fmla="*/ 19 w 93"/>
                  <a:gd name="T31" fmla="*/ 20 h 67"/>
                  <a:gd name="T32" fmla="*/ 15 w 93"/>
                  <a:gd name="T33" fmla="*/ 28 h 67"/>
                  <a:gd name="T34" fmla="*/ 12 w 93"/>
                  <a:gd name="T35" fmla="*/ 35 h 67"/>
                  <a:gd name="T36" fmla="*/ 3 w 93"/>
                  <a:gd name="T37" fmla="*/ 39 h 67"/>
                  <a:gd name="T38" fmla="*/ 3 w 93"/>
                  <a:gd name="T39" fmla="*/ 46 h 67"/>
                  <a:gd name="T40" fmla="*/ 0 w 93"/>
                  <a:gd name="T41" fmla="*/ 55 h 67"/>
                  <a:gd name="T42" fmla="*/ 6 w 93"/>
                  <a:gd name="T43" fmla="*/ 59 h 67"/>
                  <a:gd name="T44" fmla="*/ 16 w 93"/>
                  <a:gd name="T45" fmla="*/ 63 h 67"/>
                  <a:gd name="T46" fmla="*/ 29 w 93"/>
                  <a:gd name="T47" fmla="*/ 62 h 67"/>
                  <a:gd name="T48" fmla="*/ 33 w 93"/>
                  <a:gd name="T49" fmla="*/ 61 h 67"/>
                  <a:gd name="T50" fmla="*/ 31 w 93"/>
                  <a:gd name="T51" fmla="*/ 49 h 67"/>
                  <a:gd name="T52" fmla="*/ 59 w 93"/>
                  <a:gd name="T53" fmla="*/ 50 h 67"/>
                  <a:gd name="T54" fmla="*/ 63 w 93"/>
                  <a:gd name="T55" fmla="*/ 47 h 67"/>
                  <a:gd name="T56" fmla="*/ 74 w 93"/>
                  <a:gd name="T57" fmla="*/ 48 h 67"/>
                  <a:gd name="T58" fmla="*/ 80 w 93"/>
                  <a:gd name="T59" fmla="*/ 44 h 67"/>
                  <a:gd name="T60" fmla="*/ 89 w 93"/>
                  <a:gd name="T61" fmla="*/ 42 h 67"/>
                  <a:gd name="T62" fmla="*/ 92 w 93"/>
                  <a:gd name="T63" fmla="*/ 38 h 67"/>
                  <a:gd name="T64" fmla="*/ 92 w 93"/>
                  <a:gd name="T65" fmla="*/ 3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67">
                    <a:moveTo>
                      <a:pt x="92" y="37"/>
                    </a:moveTo>
                    <a:cubicBezTo>
                      <a:pt x="90" y="36"/>
                      <a:pt x="88" y="35"/>
                      <a:pt x="88" y="35"/>
                    </a:cubicBezTo>
                    <a:cubicBezTo>
                      <a:pt x="87" y="35"/>
                      <a:pt x="87" y="30"/>
                      <a:pt x="87" y="29"/>
                    </a:cubicBezTo>
                    <a:cubicBezTo>
                      <a:pt x="86" y="28"/>
                      <a:pt x="83" y="31"/>
                      <a:pt x="81" y="30"/>
                    </a:cubicBezTo>
                    <a:cubicBezTo>
                      <a:pt x="79" y="29"/>
                      <a:pt x="78" y="26"/>
                      <a:pt x="77" y="26"/>
                    </a:cubicBezTo>
                    <a:cubicBezTo>
                      <a:pt x="75" y="26"/>
                      <a:pt x="75" y="24"/>
                      <a:pt x="75" y="22"/>
                    </a:cubicBezTo>
                    <a:cubicBezTo>
                      <a:pt x="75" y="19"/>
                      <a:pt x="71" y="17"/>
                      <a:pt x="69" y="16"/>
                    </a:cubicBezTo>
                    <a:cubicBezTo>
                      <a:pt x="67" y="14"/>
                      <a:pt x="67" y="10"/>
                      <a:pt x="66" y="9"/>
                    </a:cubicBezTo>
                    <a:cubicBezTo>
                      <a:pt x="65" y="9"/>
                      <a:pt x="65" y="6"/>
                      <a:pt x="66" y="3"/>
                    </a:cubicBezTo>
                    <a:cubicBezTo>
                      <a:pt x="62" y="3"/>
                      <a:pt x="59" y="3"/>
                      <a:pt x="59" y="2"/>
                    </a:cubicBezTo>
                    <a:cubicBezTo>
                      <a:pt x="57" y="0"/>
                      <a:pt x="55" y="3"/>
                      <a:pt x="50" y="6"/>
                    </a:cubicBezTo>
                    <a:cubicBezTo>
                      <a:pt x="46" y="9"/>
                      <a:pt x="41" y="8"/>
                      <a:pt x="41" y="10"/>
                    </a:cubicBezTo>
                    <a:cubicBezTo>
                      <a:pt x="41" y="12"/>
                      <a:pt x="39" y="13"/>
                      <a:pt x="36" y="12"/>
                    </a:cubicBezTo>
                    <a:cubicBezTo>
                      <a:pt x="34" y="11"/>
                      <a:pt x="32" y="11"/>
                      <a:pt x="31" y="15"/>
                    </a:cubicBezTo>
                    <a:cubicBezTo>
                      <a:pt x="30" y="18"/>
                      <a:pt x="26" y="16"/>
                      <a:pt x="26" y="20"/>
                    </a:cubicBezTo>
                    <a:cubicBezTo>
                      <a:pt x="26" y="24"/>
                      <a:pt x="22" y="21"/>
                      <a:pt x="19" y="20"/>
                    </a:cubicBezTo>
                    <a:cubicBezTo>
                      <a:pt x="16" y="18"/>
                      <a:pt x="15" y="28"/>
                      <a:pt x="15" y="28"/>
                    </a:cubicBezTo>
                    <a:cubicBezTo>
                      <a:pt x="15" y="28"/>
                      <a:pt x="13" y="30"/>
                      <a:pt x="12" y="35"/>
                    </a:cubicBezTo>
                    <a:cubicBezTo>
                      <a:pt x="10" y="40"/>
                      <a:pt x="4" y="38"/>
                      <a:pt x="3" y="39"/>
                    </a:cubicBezTo>
                    <a:cubicBezTo>
                      <a:pt x="1" y="40"/>
                      <a:pt x="4" y="44"/>
                      <a:pt x="3" y="46"/>
                    </a:cubicBezTo>
                    <a:cubicBezTo>
                      <a:pt x="3" y="47"/>
                      <a:pt x="1" y="51"/>
                      <a:pt x="0" y="55"/>
                    </a:cubicBezTo>
                    <a:cubicBezTo>
                      <a:pt x="3" y="55"/>
                      <a:pt x="5" y="57"/>
                      <a:pt x="6" y="59"/>
                    </a:cubicBezTo>
                    <a:cubicBezTo>
                      <a:pt x="7" y="60"/>
                      <a:pt x="13" y="67"/>
                      <a:pt x="16" y="63"/>
                    </a:cubicBezTo>
                    <a:cubicBezTo>
                      <a:pt x="19" y="60"/>
                      <a:pt x="27" y="60"/>
                      <a:pt x="29" y="62"/>
                    </a:cubicBezTo>
                    <a:cubicBezTo>
                      <a:pt x="31" y="64"/>
                      <a:pt x="32" y="63"/>
                      <a:pt x="33" y="61"/>
                    </a:cubicBezTo>
                    <a:cubicBezTo>
                      <a:pt x="33" y="59"/>
                      <a:pt x="29" y="51"/>
                      <a:pt x="31" y="49"/>
                    </a:cubicBezTo>
                    <a:cubicBezTo>
                      <a:pt x="32" y="47"/>
                      <a:pt x="58" y="48"/>
                      <a:pt x="59" y="50"/>
                    </a:cubicBezTo>
                    <a:cubicBezTo>
                      <a:pt x="60" y="52"/>
                      <a:pt x="60" y="47"/>
                      <a:pt x="63" y="47"/>
                    </a:cubicBezTo>
                    <a:cubicBezTo>
                      <a:pt x="67" y="47"/>
                      <a:pt x="72" y="49"/>
                      <a:pt x="74" y="48"/>
                    </a:cubicBezTo>
                    <a:cubicBezTo>
                      <a:pt x="76" y="48"/>
                      <a:pt x="78" y="44"/>
                      <a:pt x="80" y="44"/>
                    </a:cubicBezTo>
                    <a:cubicBezTo>
                      <a:pt x="82" y="44"/>
                      <a:pt x="88" y="44"/>
                      <a:pt x="89" y="42"/>
                    </a:cubicBezTo>
                    <a:cubicBezTo>
                      <a:pt x="91" y="40"/>
                      <a:pt x="93" y="40"/>
                      <a:pt x="92" y="38"/>
                    </a:cubicBezTo>
                    <a:cubicBezTo>
                      <a:pt x="92" y="38"/>
                      <a:pt x="92" y="38"/>
                      <a:pt x="92" y="3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>
                <a:off x="4297362" y="3473450"/>
                <a:ext cx="393700" cy="309563"/>
              </a:xfrm>
              <a:custGeom>
                <a:avLst/>
                <a:gdLst>
                  <a:gd name="T0" fmla="*/ 167 w 175"/>
                  <a:gd name="T1" fmla="*/ 20 h 137"/>
                  <a:gd name="T2" fmla="*/ 167 w 175"/>
                  <a:gd name="T3" fmla="*/ 5 h 137"/>
                  <a:gd name="T4" fmla="*/ 158 w 175"/>
                  <a:gd name="T5" fmla="*/ 10 h 137"/>
                  <a:gd name="T6" fmla="*/ 150 w 175"/>
                  <a:gd name="T7" fmla="*/ 3 h 137"/>
                  <a:gd name="T8" fmla="*/ 134 w 175"/>
                  <a:gd name="T9" fmla="*/ 0 h 137"/>
                  <a:gd name="T10" fmla="*/ 85 w 175"/>
                  <a:gd name="T11" fmla="*/ 30 h 137"/>
                  <a:gd name="T12" fmla="*/ 65 w 175"/>
                  <a:gd name="T13" fmla="*/ 47 h 137"/>
                  <a:gd name="T14" fmla="*/ 47 w 175"/>
                  <a:gd name="T15" fmla="*/ 52 h 137"/>
                  <a:gd name="T16" fmla="*/ 46 w 175"/>
                  <a:gd name="T17" fmla="*/ 53 h 137"/>
                  <a:gd name="T18" fmla="*/ 45 w 175"/>
                  <a:gd name="T19" fmla="*/ 83 h 137"/>
                  <a:gd name="T20" fmla="*/ 42 w 175"/>
                  <a:gd name="T21" fmla="*/ 91 h 137"/>
                  <a:gd name="T22" fmla="*/ 35 w 175"/>
                  <a:gd name="T23" fmla="*/ 96 h 137"/>
                  <a:gd name="T24" fmla="*/ 17 w 175"/>
                  <a:gd name="T25" fmla="*/ 98 h 137"/>
                  <a:gd name="T26" fmla="*/ 8 w 175"/>
                  <a:gd name="T27" fmla="*/ 101 h 137"/>
                  <a:gd name="T28" fmla="*/ 1 w 175"/>
                  <a:gd name="T29" fmla="*/ 101 h 137"/>
                  <a:gd name="T30" fmla="*/ 1 w 175"/>
                  <a:gd name="T31" fmla="*/ 107 h 137"/>
                  <a:gd name="T32" fmla="*/ 4 w 175"/>
                  <a:gd name="T33" fmla="*/ 114 h 137"/>
                  <a:gd name="T34" fmla="*/ 10 w 175"/>
                  <a:gd name="T35" fmla="*/ 120 h 137"/>
                  <a:gd name="T36" fmla="*/ 12 w 175"/>
                  <a:gd name="T37" fmla="*/ 124 h 137"/>
                  <a:gd name="T38" fmla="*/ 16 w 175"/>
                  <a:gd name="T39" fmla="*/ 128 h 137"/>
                  <a:gd name="T40" fmla="*/ 22 w 175"/>
                  <a:gd name="T41" fmla="*/ 127 h 137"/>
                  <a:gd name="T42" fmla="*/ 23 w 175"/>
                  <a:gd name="T43" fmla="*/ 133 h 137"/>
                  <a:gd name="T44" fmla="*/ 27 w 175"/>
                  <a:gd name="T45" fmla="*/ 135 h 137"/>
                  <a:gd name="T46" fmla="*/ 31 w 175"/>
                  <a:gd name="T47" fmla="*/ 130 h 137"/>
                  <a:gd name="T48" fmla="*/ 35 w 175"/>
                  <a:gd name="T49" fmla="*/ 136 h 137"/>
                  <a:gd name="T50" fmla="*/ 40 w 175"/>
                  <a:gd name="T51" fmla="*/ 134 h 137"/>
                  <a:gd name="T52" fmla="*/ 45 w 175"/>
                  <a:gd name="T53" fmla="*/ 126 h 137"/>
                  <a:gd name="T54" fmla="*/ 47 w 175"/>
                  <a:gd name="T55" fmla="*/ 117 h 137"/>
                  <a:gd name="T56" fmla="*/ 58 w 175"/>
                  <a:gd name="T57" fmla="*/ 117 h 137"/>
                  <a:gd name="T58" fmla="*/ 64 w 175"/>
                  <a:gd name="T59" fmla="*/ 114 h 137"/>
                  <a:gd name="T60" fmla="*/ 73 w 175"/>
                  <a:gd name="T61" fmla="*/ 117 h 137"/>
                  <a:gd name="T62" fmla="*/ 80 w 175"/>
                  <a:gd name="T63" fmla="*/ 123 h 137"/>
                  <a:gd name="T64" fmla="*/ 89 w 175"/>
                  <a:gd name="T65" fmla="*/ 120 h 137"/>
                  <a:gd name="T66" fmla="*/ 98 w 175"/>
                  <a:gd name="T67" fmla="*/ 125 h 137"/>
                  <a:gd name="T68" fmla="*/ 109 w 175"/>
                  <a:gd name="T69" fmla="*/ 125 h 137"/>
                  <a:gd name="T70" fmla="*/ 117 w 175"/>
                  <a:gd name="T71" fmla="*/ 120 h 137"/>
                  <a:gd name="T72" fmla="*/ 131 w 175"/>
                  <a:gd name="T73" fmla="*/ 120 h 137"/>
                  <a:gd name="T74" fmla="*/ 141 w 175"/>
                  <a:gd name="T75" fmla="*/ 122 h 137"/>
                  <a:gd name="T76" fmla="*/ 149 w 175"/>
                  <a:gd name="T77" fmla="*/ 115 h 137"/>
                  <a:gd name="T78" fmla="*/ 150 w 175"/>
                  <a:gd name="T79" fmla="*/ 115 h 137"/>
                  <a:gd name="T80" fmla="*/ 150 w 175"/>
                  <a:gd name="T81" fmla="*/ 111 h 137"/>
                  <a:gd name="T82" fmla="*/ 153 w 175"/>
                  <a:gd name="T83" fmla="*/ 102 h 137"/>
                  <a:gd name="T84" fmla="*/ 171 w 175"/>
                  <a:gd name="T85" fmla="*/ 79 h 137"/>
                  <a:gd name="T86" fmla="*/ 172 w 175"/>
                  <a:gd name="T87" fmla="*/ 51 h 137"/>
                  <a:gd name="T88" fmla="*/ 174 w 175"/>
                  <a:gd name="T89" fmla="*/ 39 h 137"/>
                  <a:gd name="T90" fmla="*/ 172 w 175"/>
                  <a:gd name="T91" fmla="*/ 30 h 137"/>
                  <a:gd name="T92" fmla="*/ 167 w 175"/>
                  <a:gd name="T93" fmla="*/ 2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5" h="137">
                    <a:moveTo>
                      <a:pt x="167" y="20"/>
                    </a:moveTo>
                    <a:cubicBezTo>
                      <a:pt x="167" y="18"/>
                      <a:pt x="167" y="11"/>
                      <a:pt x="167" y="5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58" y="10"/>
                      <a:pt x="155" y="6"/>
                      <a:pt x="150" y="3"/>
                    </a:cubicBezTo>
                    <a:cubicBezTo>
                      <a:pt x="146" y="0"/>
                      <a:pt x="134" y="0"/>
                      <a:pt x="134" y="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5" y="47"/>
                      <a:pt x="51" y="51"/>
                      <a:pt x="47" y="52"/>
                    </a:cubicBezTo>
                    <a:cubicBezTo>
                      <a:pt x="47" y="52"/>
                      <a:pt x="46" y="52"/>
                      <a:pt x="46" y="53"/>
                    </a:cubicBezTo>
                    <a:cubicBezTo>
                      <a:pt x="46" y="61"/>
                      <a:pt x="46" y="82"/>
                      <a:pt x="45" y="83"/>
                    </a:cubicBezTo>
                    <a:cubicBezTo>
                      <a:pt x="44" y="84"/>
                      <a:pt x="43" y="90"/>
                      <a:pt x="42" y="91"/>
                    </a:cubicBezTo>
                    <a:cubicBezTo>
                      <a:pt x="40" y="92"/>
                      <a:pt x="39" y="96"/>
                      <a:pt x="35" y="96"/>
                    </a:cubicBezTo>
                    <a:cubicBezTo>
                      <a:pt x="31" y="96"/>
                      <a:pt x="21" y="98"/>
                      <a:pt x="17" y="98"/>
                    </a:cubicBezTo>
                    <a:cubicBezTo>
                      <a:pt x="13" y="97"/>
                      <a:pt x="10" y="100"/>
                      <a:pt x="8" y="101"/>
                    </a:cubicBezTo>
                    <a:cubicBezTo>
                      <a:pt x="7" y="101"/>
                      <a:pt x="4" y="101"/>
                      <a:pt x="1" y="101"/>
                    </a:cubicBezTo>
                    <a:cubicBezTo>
                      <a:pt x="0" y="104"/>
                      <a:pt x="0" y="107"/>
                      <a:pt x="1" y="107"/>
                    </a:cubicBezTo>
                    <a:cubicBezTo>
                      <a:pt x="2" y="108"/>
                      <a:pt x="2" y="112"/>
                      <a:pt x="4" y="114"/>
                    </a:cubicBezTo>
                    <a:cubicBezTo>
                      <a:pt x="6" y="115"/>
                      <a:pt x="10" y="117"/>
                      <a:pt x="10" y="120"/>
                    </a:cubicBezTo>
                    <a:cubicBezTo>
                      <a:pt x="10" y="122"/>
                      <a:pt x="10" y="124"/>
                      <a:pt x="12" y="124"/>
                    </a:cubicBezTo>
                    <a:cubicBezTo>
                      <a:pt x="13" y="124"/>
                      <a:pt x="14" y="127"/>
                      <a:pt x="16" y="128"/>
                    </a:cubicBezTo>
                    <a:cubicBezTo>
                      <a:pt x="18" y="129"/>
                      <a:pt x="21" y="126"/>
                      <a:pt x="22" y="127"/>
                    </a:cubicBezTo>
                    <a:cubicBezTo>
                      <a:pt x="22" y="128"/>
                      <a:pt x="22" y="133"/>
                      <a:pt x="23" y="133"/>
                    </a:cubicBezTo>
                    <a:cubicBezTo>
                      <a:pt x="23" y="133"/>
                      <a:pt x="25" y="134"/>
                      <a:pt x="27" y="135"/>
                    </a:cubicBezTo>
                    <a:cubicBezTo>
                      <a:pt x="27" y="133"/>
                      <a:pt x="28" y="129"/>
                      <a:pt x="31" y="130"/>
                    </a:cubicBezTo>
                    <a:cubicBezTo>
                      <a:pt x="35" y="131"/>
                      <a:pt x="32" y="134"/>
                      <a:pt x="35" y="136"/>
                    </a:cubicBezTo>
                    <a:cubicBezTo>
                      <a:pt x="38" y="137"/>
                      <a:pt x="40" y="136"/>
                      <a:pt x="40" y="134"/>
                    </a:cubicBezTo>
                    <a:cubicBezTo>
                      <a:pt x="40" y="131"/>
                      <a:pt x="44" y="127"/>
                      <a:pt x="45" y="126"/>
                    </a:cubicBezTo>
                    <a:cubicBezTo>
                      <a:pt x="46" y="125"/>
                      <a:pt x="45" y="118"/>
                      <a:pt x="47" y="117"/>
                    </a:cubicBezTo>
                    <a:cubicBezTo>
                      <a:pt x="49" y="115"/>
                      <a:pt x="55" y="116"/>
                      <a:pt x="58" y="117"/>
                    </a:cubicBezTo>
                    <a:cubicBezTo>
                      <a:pt x="60" y="117"/>
                      <a:pt x="62" y="112"/>
                      <a:pt x="64" y="114"/>
                    </a:cubicBezTo>
                    <a:cubicBezTo>
                      <a:pt x="67" y="117"/>
                      <a:pt x="71" y="115"/>
                      <a:pt x="73" y="117"/>
                    </a:cubicBezTo>
                    <a:cubicBezTo>
                      <a:pt x="75" y="119"/>
                      <a:pt x="76" y="125"/>
                      <a:pt x="80" y="123"/>
                    </a:cubicBezTo>
                    <a:cubicBezTo>
                      <a:pt x="83" y="121"/>
                      <a:pt x="87" y="120"/>
                      <a:pt x="89" y="120"/>
                    </a:cubicBezTo>
                    <a:cubicBezTo>
                      <a:pt x="91" y="120"/>
                      <a:pt x="96" y="124"/>
                      <a:pt x="98" y="125"/>
                    </a:cubicBezTo>
                    <a:cubicBezTo>
                      <a:pt x="100" y="126"/>
                      <a:pt x="106" y="126"/>
                      <a:pt x="109" y="125"/>
                    </a:cubicBezTo>
                    <a:cubicBezTo>
                      <a:pt x="111" y="124"/>
                      <a:pt x="114" y="119"/>
                      <a:pt x="117" y="120"/>
                    </a:cubicBezTo>
                    <a:cubicBezTo>
                      <a:pt x="120" y="120"/>
                      <a:pt x="129" y="119"/>
                      <a:pt x="131" y="120"/>
                    </a:cubicBezTo>
                    <a:cubicBezTo>
                      <a:pt x="133" y="121"/>
                      <a:pt x="138" y="123"/>
                      <a:pt x="141" y="122"/>
                    </a:cubicBezTo>
                    <a:cubicBezTo>
                      <a:pt x="144" y="121"/>
                      <a:pt x="146" y="116"/>
                      <a:pt x="149" y="115"/>
                    </a:cubicBezTo>
                    <a:cubicBezTo>
                      <a:pt x="149" y="115"/>
                      <a:pt x="150" y="115"/>
                      <a:pt x="150" y="115"/>
                    </a:cubicBezTo>
                    <a:cubicBezTo>
                      <a:pt x="150" y="114"/>
                      <a:pt x="150" y="112"/>
                      <a:pt x="150" y="111"/>
                    </a:cubicBezTo>
                    <a:cubicBezTo>
                      <a:pt x="150" y="105"/>
                      <a:pt x="152" y="108"/>
                      <a:pt x="153" y="102"/>
                    </a:cubicBezTo>
                    <a:cubicBezTo>
                      <a:pt x="154" y="96"/>
                      <a:pt x="169" y="80"/>
                      <a:pt x="171" y="79"/>
                    </a:cubicBezTo>
                    <a:cubicBezTo>
                      <a:pt x="172" y="78"/>
                      <a:pt x="172" y="54"/>
                      <a:pt x="172" y="51"/>
                    </a:cubicBezTo>
                    <a:cubicBezTo>
                      <a:pt x="172" y="48"/>
                      <a:pt x="173" y="44"/>
                      <a:pt x="174" y="39"/>
                    </a:cubicBezTo>
                    <a:cubicBezTo>
                      <a:pt x="175" y="34"/>
                      <a:pt x="172" y="35"/>
                      <a:pt x="172" y="30"/>
                    </a:cubicBezTo>
                    <a:cubicBezTo>
                      <a:pt x="172" y="26"/>
                      <a:pt x="167" y="23"/>
                      <a:pt x="167" y="2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4635500" y="3473450"/>
                <a:ext cx="254000" cy="423863"/>
              </a:xfrm>
              <a:custGeom>
                <a:avLst/>
                <a:gdLst>
                  <a:gd name="T0" fmla="*/ 113 w 113"/>
                  <a:gd name="T1" fmla="*/ 46 h 188"/>
                  <a:gd name="T2" fmla="*/ 27 w 113"/>
                  <a:gd name="T3" fmla="*/ 0 h 188"/>
                  <a:gd name="T4" fmla="*/ 17 w 113"/>
                  <a:gd name="T5" fmla="*/ 5 h 188"/>
                  <a:gd name="T6" fmla="*/ 17 w 113"/>
                  <a:gd name="T7" fmla="*/ 20 h 188"/>
                  <a:gd name="T8" fmla="*/ 22 w 113"/>
                  <a:gd name="T9" fmla="*/ 30 h 188"/>
                  <a:gd name="T10" fmla="*/ 24 w 113"/>
                  <a:gd name="T11" fmla="*/ 39 h 188"/>
                  <a:gd name="T12" fmla="*/ 22 w 113"/>
                  <a:gd name="T13" fmla="*/ 51 h 188"/>
                  <a:gd name="T14" fmla="*/ 21 w 113"/>
                  <a:gd name="T15" fmla="*/ 79 h 188"/>
                  <a:gd name="T16" fmla="*/ 3 w 113"/>
                  <a:gd name="T17" fmla="*/ 102 h 188"/>
                  <a:gd name="T18" fmla="*/ 0 w 113"/>
                  <a:gd name="T19" fmla="*/ 111 h 188"/>
                  <a:gd name="T20" fmla="*/ 0 w 113"/>
                  <a:gd name="T21" fmla="*/ 115 h 188"/>
                  <a:gd name="T22" fmla="*/ 3 w 113"/>
                  <a:gd name="T23" fmla="*/ 117 h 188"/>
                  <a:gd name="T24" fmla="*/ 8 w 113"/>
                  <a:gd name="T25" fmla="*/ 122 h 188"/>
                  <a:gd name="T26" fmla="*/ 15 w 113"/>
                  <a:gd name="T27" fmla="*/ 133 h 188"/>
                  <a:gd name="T28" fmla="*/ 16 w 113"/>
                  <a:gd name="T29" fmla="*/ 143 h 188"/>
                  <a:gd name="T30" fmla="*/ 21 w 113"/>
                  <a:gd name="T31" fmla="*/ 157 h 188"/>
                  <a:gd name="T32" fmla="*/ 16 w 113"/>
                  <a:gd name="T33" fmla="*/ 158 h 188"/>
                  <a:gd name="T34" fmla="*/ 6 w 113"/>
                  <a:gd name="T35" fmla="*/ 160 h 188"/>
                  <a:gd name="T36" fmla="*/ 9 w 113"/>
                  <a:gd name="T37" fmla="*/ 168 h 188"/>
                  <a:gd name="T38" fmla="*/ 18 w 113"/>
                  <a:gd name="T39" fmla="*/ 177 h 188"/>
                  <a:gd name="T40" fmla="*/ 23 w 113"/>
                  <a:gd name="T41" fmla="*/ 187 h 188"/>
                  <a:gd name="T42" fmla="*/ 29 w 113"/>
                  <a:gd name="T43" fmla="*/ 184 h 188"/>
                  <a:gd name="T44" fmla="*/ 36 w 113"/>
                  <a:gd name="T45" fmla="*/ 184 h 188"/>
                  <a:gd name="T46" fmla="*/ 49 w 113"/>
                  <a:gd name="T47" fmla="*/ 180 h 188"/>
                  <a:gd name="T48" fmla="*/ 59 w 113"/>
                  <a:gd name="T49" fmla="*/ 175 h 188"/>
                  <a:gd name="T50" fmla="*/ 59 w 113"/>
                  <a:gd name="T51" fmla="*/ 169 h 188"/>
                  <a:gd name="T52" fmla="*/ 75 w 113"/>
                  <a:gd name="T53" fmla="*/ 166 h 188"/>
                  <a:gd name="T54" fmla="*/ 86 w 113"/>
                  <a:gd name="T55" fmla="*/ 154 h 188"/>
                  <a:gd name="T56" fmla="*/ 89 w 113"/>
                  <a:gd name="T57" fmla="*/ 149 h 188"/>
                  <a:gd name="T58" fmla="*/ 98 w 113"/>
                  <a:gd name="T59" fmla="*/ 145 h 188"/>
                  <a:gd name="T60" fmla="*/ 100 w 113"/>
                  <a:gd name="T61" fmla="*/ 146 h 188"/>
                  <a:gd name="T62" fmla="*/ 99 w 113"/>
                  <a:gd name="T63" fmla="*/ 145 h 188"/>
                  <a:gd name="T64" fmla="*/ 101 w 113"/>
                  <a:gd name="T65" fmla="*/ 140 h 188"/>
                  <a:gd name="T66" fmla="*/ 95 w 113"/>
                  <a:gd name="T67" fmla="*/ 133 h 188"/>
                  <a:gd name="T68" fmla="*/ 93 w 113"/>
                  <a:gd name="T69" fmla="*/ 125 h 188"/>
                  <a:gd name="T70" fmla="*/ 92 w 113"/>
                  <a:gd name="T71" fmla="*/ 119 h 188"/>
                  <a:gd name="T72" fmla="*/ 92 w 113"/>
                  <a:gd name="T73" fmla="*/ 110 h 188"/>
                  <a:gd name="T74" fmla="*/ 97 w 113"/>
                  <a:gd name="T75" fmla="*/ 102 h 188"/>
                  <a:gd name="T76" fmla="*/ 102 w 113"/>
                  <a:gd name="T77" fmla="*/ 95 h 188"/>
                  <a:gd name="T78" fmla="*/ 111 w 113"/>
                  <a:gd name="T79" fmla="*/ 89 h 188"/>
                  <a:gd name="T80" fmla="*/ 113 w 113"/>
                  <a:gd name="T81" fmla="*/ 77 h 188"/>
                  <a:gd name="T82" fmla="*/ 113 w 113"/>
                  <a:gd name="T83" fmla="*/ 4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3" h="188">
                    <a:moveTo>
                      <a:pt x="113" y="46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11"/>
                      <a:pt x="17" y="18"/>
                      <a:pt x="17" y="20"/>
                    </a:cubicBezTo>
                    <a:cubicBezTo>
                      <a:pt x="17" y="23"/>
                      <a:pt x="22" y="26"/>
                      <a:pt x="22" y="30"/>
                    </a:cubicBezTo>
                    <a:cubicBezTo>
                      <a:pt x="22" y="35"/>
                      <a:pt x="25" y="34"/>
                      <a:pt x="24" y="39"/>
                    </a:cubicBezTo>
                    <a:cubicBezTo>
                      <a:pt x="23" y="44"/>
                      <a:pt x="22" y="48"/>
                      <a:pt x="22" y="51"/>
                    </a:cubicBezTo>
                    <a:cubicBezTo>
                      <a:pt x="22" y="54"/>
                      <a:pt x="22" y="78"/>
                      <a:pt x="21" y="79"/>
                    </a:cubicBezTo>
                    <a:cubicBezTo>
                      <a:pt x="19" y="80"/>
                      <a:pt x="4" y="96"/>
                      <a:pt x="3" y="102"/>
                    </a:cubicBezTo>
                    <a:cubicBezTo>
                      <a:pt x="2" y="108"/>
                      <a:pt x="0" y="105"/>
                      <a:pt x="0" y="111"/>
                    </a:cubicBezTo>
                    <a:cubicBezTo>
                      <a:pt x="0" y="112"/>
                      <a:pt x="0" y="114"/>
                      <a:pt x="0" y="115"/>
                    </a:cubicBezTo>
                    <a:cubicBezTo>
                      <a:pt x="1" y="115"/>
                      <a:pt x="1" y="116"/>
                      <a:pt x="3" y="117"/>
                    </a:cubicBezTo>
                    <a:cubicBezTo>
                      <a:pt x="4" y="119"/>
                      <a:pt x="4" y="122"/>
                      <a:pt x="8" y="122"/>
                    </a:cubicBezTo>
                    <a:cubicBezTo>
                      <a:pt x="11" y="122"/>
                      <a:pt x="15" y="130"/>
                      <a:pt x="15" y="133"/>
                    </a:cubicBezTo>
                    <a:cubicBezTo>
                      <a:pt x="14" y="136"/>
                      <a:pt x="16" y="137"/>
                      <a:pt x="16" y="143"/>
                    </a:cubicBezTo>
                    <a:cubicBezTo>
                      <a:pt x="16" y="148"/>
                      <a:pt x="19" y="156"/>
                      <a:pt x="21" y="157"/>
                    </a:cubicBezTo>
                    <a:cubicBezTo>
                      <a:pt x="22" y="158"/>
                      <a:pt x="20" y="159"/>
                      <a:pt x="16" y="158"/>
                    </a:cubicBezTo>
                    <a:cubicBezTo>
                      <a:pt x="12" y="158"/>
                      <a:pt x="6" y="158"/>
                      <a:pt x="6" y="160"/>
                    </a:cubicBezTo>
                    <a:cubicBezTo>
                      <a:pt x="6" y="161"/>
                      <a:pt x="5" y="164"/>
                      <a:pt x="9" y="168"/>
                    </a:cubicBezTo>
                    <a:cubicBezTo>
                      <a:pt x="13" y="172"/>
                      <a:pt x="17" y="173"/>
                      <a:pt x="18" y="177"/>
                    </a:cubicBezTo>
                    <a:cubicBezTo>
                      <a:pt x="20" y="182"/>
                      <a:pt x="21" y="186"/>
                      <a:pt x="23" y="187"/>
                    </a:cubicBezTo>
                    <a:cubicBezTo>
                      <a:pt x="24" y="188"/>
                      <a:pt x="27" y="187"/>
                      <a:pt x="29" y="184"/>
                    </a:cubicBezTo>
                    <a:cubicBezTo>
                      <a:pt x="31" y="181"/>
                      <a:pt x="34" y="187"/>
                      <a:pt x="36" y="184"/>
                    </a:cubicBezTo>
                    <a:cubicBezTo>
                      <a:pt x="39" y="181"/>
                      <a:pt x="47" y="181"/>
                      <a:pt x="49" y="180"/>
                    </a:cubicBezTo>
                    <a:cubicBezTo>
                      <a:pt x="51" y="179"/>
                      <a:pt x="57" y="177"/>
                      <a:pt x="59" y="175"/>
                    </a:cubicBezTo>
                    <a:cubicBezTo>
                      <a:pt x="61" y="173"/>
                      <a:pt x="56" y="171"/>
                      <a:pt x="59" y="169"/>
                    </a:cubicBezTo>
                    <a:cubicBezTo>
                      <a:pt x="62" y="167"/>
                      <a:pt x="72" y="170"/>
                      <a:pt x="75" y="166"/>
                    </a:cubicBezTo>
                    <a:cubicBezTo>
                      <a:pt x="79" y="161"/>
                      <a:pt x="85" y="156"/>
                      <a:pt x="86" y="154"/>
                    </a:cubicBezTo>
                    <a:cubicBezTo>
                      <a:pt x="88" y="153"/>
                      <a:pt x="86" y="151"/>
                      <a:pt x="89" y="149"/>
                    </a:cubicBezTo>
                    <a:cubicBezTo>
                      <a:pt x="91" y="147"/>
                      <a:pt x="96" y="144"/>
                      <a:pt x="98" y="145"/>
                    </a:cubicBezTo>
                    <a:cubicBezTo>
                      <a:pt x="98" y="146"/>
                      <a:pt x="99" y="146"/>
                      <a:pt x="100" y="146"/>
                    </a:cubicBezTo>
                    <a:cubicBezTo>
                      <a:pt x="100" y="145"/>
                      <a:pt x="99" y="145"/>
                      <a:pt x="99" y="145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1" y="140"/>
                      <a:pt x="95" y="138"/>
                      <a:pt x="95" y="133"/>
                    </a:cubicBezTo>
                    <a:cubicBezTo>
                      <a:pt x="95" y="129"/>
                      <a:pt x="97" y="125"/>
                      <a:pt x="93" y="125"/>
                    </a:cubicBezTo>
                    <a:cubicBezTo>
                      <a:pt x="90" y="125"/>
                      <a:pt x="89" y="122"/>
                      <a:pt x="92" y="119"/>
                    </a:cubicBezTo>
                    <a:cubicBezTo>
                      <a:pt x="95" y="116"/>
                      <a:pt x="88" y="110"/>
                      <a:pt x="92" y="110"/>
                    </a:cubicBezTo>
                    <a:cubicBezTo>
                      <a:pt x="97" y="110"/>
                      <a:pt x="94" y="103"/>
                      <a:pt x="97" y="102"/>
                    </a:cubicBezTo>
                    <a:cubicBezTo>
                      <a:pt x="101" y="101"/>
                      <a:pt x="102" y="99"/>
                      <a:pt x="102" y="95"/>
                    </a:cubicBezTo>
                    <a:cubicBezTo>
                      <a:pt x="102" y="92"/>
                      <a:pt x="109" y="90"/>
                      <a:pt x="111" y="89"/>
                    </a:cubicBezTo>
                    <a:cubicBezTo>
                      <a:pt x="113" y="88"/>
                      <a:pt x="113" y="77"/>
                      <a:pt x="113" y="77"/>
                    </a:cubicBezTo>
                    <a:lnTo>
                      <a:pt x="113" y="4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4905375" y="3240088"/>
                <a:ext cx="276225" cy="276225"/>
              </a:xfrm>
              <a:custGeom>
                <a:avLst/>
                <a:gdLst>
                  <a:gd name="T0" fmla="*/ 115 w 123"/>
                  <a:gd name="T1" fmla="*/ 27 h 123"/>
                  <a:gd name="T2" fmla="*/ 107 w 123"/>
                  <a:gd name="T3" fmla="*/ 7 h 123"/>
                  <a:gd name="T4" fmla="*/ 106 w 123"/>
                  <a:gd name="T5" fmla="*/ 9 h 123"/>
                  <a:gd name="T6" fmla="*/ 94 w 123"/>
                  <a:gd name="T7" fmla="*/ 8 h 123"/>
                  <a:gd name="T8" fmla="*/ 79 w 123"/>
                  <a:gd name="T9" fmla="*/ 5 h 123"/>
                  <a:gd name="T10" fmla="*/ 56 w 123"/>
                  <a:gd name="T11" fmla="*/ 9 h 123"/>
                  <a:gd name="T12" fmla="*/ 43 w 123"/>
                  <a:gd name="T13" fmla="*/ 10 h 123"/>
                  <a:gd name="T14" fmla="*/ 23 w 123"/>
                  <a:gd name="T15" fmla="*/ 4 h 123"/>
                  <a:gd name="T16" fmla="*/ 6 w 123"/>
                  <a:gd name="T17" fmla="*/ 0 h 123"/>
                  <a:gd name="T18" fmla="*/ 4 w 123"/>
                  <a:gd name="T19" fmla="*/ 3 h 123"/>
                  <a:gd name="T20" fmla="*/ 3 w 123"/>
                  <a:gd name="T21" fmla="*/ 17 h 123"/>
                  <a:gd name="T22" fmla="*/ 3 w 123"/>
                  <a:gd name="T23" fmla="*/ 34 h 123"/>
                  <a:gd name="T24" fmla="*/ 3 w 123"/>
                  <a:gd name="T25" fmla="*/ 121 h 123"/>
                  <a:gd name="T26" fmla="*/ 72 w 123"/>
                  <a:gd name="T27" fmla="*/ 121 h 123"/>
                  <a:gd name="T28" fmla="*/ 76 w 123"/>
                  <a:gd name="T29" fmla="*/ 118 h 123"/>
                  <a:gd name="T30" fmla="*/ 81 w 123"/>
                  <a:gd name="T31" fmla="*/ 120 h 123"/>
                  <a:gd name="T32" fmla="*/ 96 w 123"/>
                  <a:gd name="T33" fmla="*/ 120 h 123"/>
                  <a:gd name="T34" fmla="*/ 102 w 123"/>
                  <a:gd name="T35" fmla="*/ 123 h 123"/>
                  <a:gd name="T36" fmla="*/ 109 w 123"/>
                  <a:gd name="T37" fmla="*/ 118 h 123"/>
                  <a:gd name="T38" fmla="*/ 116 w 123"/>
                  <a:gd name="T39" fmla="*/ 110 h 123"/>
                  <a:gd name="T40" fmla="*/ 122 w 123"/>
                  <a:gd name="T41" fmla="*/ 106 h 123"/>
                  <a:gd name="T42" fmla="*/ 122 w 123"/>
                  <a:gd name="T43" fmla="*/ 105 h 123"/>
                  <a:gd name="T44" fmla="*/ 122 w 123"/>
                  <a:gd name="T45" fmla="*/ 101 h 123"/>
                  <a:gd name="T46" fmla="*/ 117 w 123"/>
                  <a:gd name="T47" fmla="*/ 88 h 123"/>
                  <a:gd name="T48" fmla="*/ 105 w 123"/>
                  <a:gd name="T49" fmla="*/ 65 h 123"/>
                  <a:gd name="T50" fmla="*/ 100 w 123"/>
                  <a:gd name="T51" fmla="*/ 54 h 123"/>
                  <a:gd name="T52" fmla="*/ 92 w 123"/>
                  <a:gd name="T53" fmla="*/ 41 h 123"/>
                  <a:gd name="T54" fmla="*/ 87 w 123"/>
                  <a:gd name="T55" fmla="*/ 21 h 123"/>
                  <a:gd name="T56" fmla="*/ 94 w 123"/>
                  <a:gd name="T57" fmla="*/ 35 h 123"/>
                  <a:gd name="T58" fmla="*/ 106 w 123"/>
                  <a:gd name="T59" fmla="*/ 50 h 123"/>
                  <a:gd name="T60" fmla="*/ 113 w 123"/>
                  <a:gd name="T61" fmla="*/ 34 h 123"/>
                  <a:gd name="T62" fmla="*/ 113 w 123"/>
                  <a:gd name="T63" fmla="*/ 35 h 123"/>
                  <a:gd name="T64" fmla="*/ 113 w 123"/>
                  <a:gd name="T65" fmla="*/ 32 h 123"/>
                  <a:gd name="T66" fmla="*/ 115 w 123"/>
                  <a:gd name="T67" fmla="*/ 2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3" h="123">
                    <a:moveTo>
                      <a:pt x="115" y="27"/>
                    </a:moveTo>
                    <a:cubicBezTo>
                      <a:pt x="107" y="7"/>
                      <a:pt x="107" y="7"/>
                      <a:pt x="107" y="7"/>
                    </a:cubicBezTo>
                    <a:cubicBezTo>
                      <a:pt x="106" y="8"/>
                      <a:pt x="106" y="9"/>
                      <a:pt x="106" y="9"/>
                    </a:cubicBezTo>
                    <a:cubicBezTo>
                      <a:pt x="104" y="10"/>
                      <a:pt x="99" y="7"/>
                      <a:pt x="94" y="8"/>
                    </a:cubicBezTo>
                    <a:cubicBezTo>
                      <a:pt x="88" y="10"/>
                      <a:pt x="84" y="8"/>
                      <a:pt x="79" y="5"/>
                    </a:cubicBezTo>
                    <a:cubicBezTo>
                      <a:pt x="74" y="3"/>
                      <a:pt x="58" y="6"/>
                      <a:pt x="56" y="9"/>
                    </a:cubicBezTo>
                    <a:cubicBezTo>
                      <a:pt x="54" y="12"/>
                      <a:pt x="48" y="12"/>
                      <a:pt x="43" y="10"/>
                    </a:cubicBezTo>
                    <a:cubicBezTo>
                      <a:pt x="38" y="8"/>
                      <a:pt x="32" y="5"/>
                      <a:pt x="23" y="4"/>
                    </a:cubicBezTo>
                    <a:cubicBezTo>
                      <a:pt x="14" y="4"/>
                      <a:pt x="7" y="2"/>
                      <a:pt x="6" y="0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2" y="11"/>
                      <a:pt x="7" y="13"/>
                      <a:pt x="3" y="17"/>
                    </a:cubicBezTo>
                    <a:cubicBezTo>
                      <a:pt x="0" y="21"/>
                      <a:pt x="3" y="26"/>
                      <a:pt x="3" y="34"/>
                    </a:cubicBezTo>
                    <a:cubicBezTo>
                      <a:pt x="3" y="39"/>
                      <a:pt x="3" y="90"/>
                      <a:pt x="3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4" y="119"/>
                      <a:pt x="76" y="118"/>
                    </a:cubicBezTo>
                    <a:cubicBezTo>
                      <a:pt x="78" y="117"/>
                      <a:pt x="81" y="120"/>
                      <a:pt x="81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0"/>
                      <a:pt x="99" y="123"/>
                      <a:pt x="102" y="123"/>
                    </a:cubicBezTo>
                    <a:cubicBezTo>
                      <a:pt x="105" y="123"/>
                      <a:pt x="103" y="118"/>
                      <a:pt x="109" y="118"/>
                    </a:cubicBezTo>
                    <a:cubicBezTo>
                      <a:pt x="114" y="118"/>
                      <a:pt x="113" y="110"/>
                      <a:pt x="116" y="110"/>
                    </a:cubicBezTo>
                    <a:cubicBezTo>
                      <a:pt x="119" y="110"/>
                      <a:pt x="119" y="111"/>
                      <a:pt x="122" y="106"/>
                    </a:cubicBezTo>
                    <a:cubicBezTo>
                      <a:pt x="122" y="106"/>
                      <a:pt x="122" y="106"/>
                      <a:pt x="122" y="105"/>
                    </a:cubicBezTo>
                    <a:cubicBezTo>
                      <a:pt x="122" y="104"/>
                      <a:pt x="122" y="102"/>
                      <a:pt x="122" y="101"/>
                    </a:cubicBezTo>
                    <a:cubicBezTo>
                      <a:pt x="123" y="96"/>
                      <a:pt x="119" y="96"/>
                      <a:pt x="117" y="88"/>
                    </a:cubicBezTo>
                    <a:cubicBezTo>
                      <a:pt x="115" y="81"/>
                      <a:pt x="105" y="70"/>
                      <a:pt x="105" y="65"/>
                    </a:cubicBezTo>
                    <a:cubicBezTo>
                      <a:pt x="105" y="61"/>
                      <a:pt x="100" y="59"/>
                      <a:pt x="100" y="54"/>
                    </a:cubicBezTo>
                    <a:cubicBezTo>
                      <a:pt x="100" y="49"/>
                      <a:pt x="97" y="49"/>
                      <a:pt x="92" y="41"/>
                    </a:cubicBezTo>
                    <a:cubicBezTo>
                      <a:pt x="87" y="34"/>
                      <a:pt x="85" y="21"/>
                      <a:pt x="87" y="21"/>
                    </a:cubicBezTo>
                    <a:cubicBezTo>
                      <a:pt x="88" y="20"/>
                      <a:pt x="93" y="32"/>
                      <a:pt x="94" y="35"/>
                    </a:cubicBezTo>
                    <a:cubicBezTo>
                      <a:pt x="96" y="39"/>
                      <a:pt x="102" y="50"/>
                      <a:pt x="106" y="50"/>
                    </a:cubicBezTo>
                    <a:cubicBezTo>
                      <a:pt x="110" y="50"/>
                      <a:pt x="111" y="33"/>
                      <a:pt x="113" y="34"/>
                    </a:cubicBezTo>
                    <a:cubicBezTo>
                      <a:pt x="113" y="34"/>
                      <a:pt x="113" y="34"/>
                      <a:pt x="113" y="35"/>
                    </a:cubicBezTo>
                    <a:cubicBezTo>
                      <a:pt x="113" y="32"/>
                      <a:pt x="113" y="32"/>
                      <a:pt x="113" y="32"/>
                    </a:cubicBezTo>
                    <a:lnTo>
                      <a:pt x="115" y="2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4516437" y="4025900"/>
                <a:ext cx="142875" cy="160338"/>
              </a:xfrm>
              <a:custGeom>
                <a:avLst/>
                <a:gdLst>
                  <a:gd name="T0" fmla="*/ 32 w 64"/>
                  <a:gd name="T1" fmla="*/ 68 h 71"/>
                  <a:gd name="T2" fmla="*/ 33 w 64"/>
                  <a:gd name="T3" fmla="*/ 59 h 71"/>
                  <a:gd name="T4" fmla="*/ 40 w 64"/>
                  <a:gd name="T5" fmla="*/ 54 h 71"/>
                  <a:gd name="T6" fmla="*/ 45 w 64"/>
                  <a:gd name="T7" fmla="*/ 48 h 71"/>
                  <a:gd name="T8" fmla="*/ 51 w 64"/>
                  <a:gd name="T9" fmla="*/ 55 h 71"/>
                  <a:gd name="T10" fmla="*/ 60 w 64"/>
                  <a:gd name="T11" fmla="*/ 56 h 71"/>
                  <a:gd name="T12" fmla="*/ 63 w 64"/>
                  <a:gd name="T13" fmla="*/ 43 h 71"/>
                  <a:gd name="T14" fmla="*/ 60 w 64"/>
                  <a:gd name="T15" fmla="*/ 31 h 71"/>
                  <a:gd name="T16" fmla="*/ 58 w 64"/>
                  <a:gd name="T17" fmla="*/ 22 h 71"/>
                  <a:gd name="T18" fmla="*/ 60 w 64"/>
                  <a:gd name="T19" fmla="*/ 13 h 71"/>
                  <a:gd name="T20" fmla="*/ 48 w 64"/>
                  <a:gd name="T21" fmla="*/ 13 h 71"/>
                  <a:gd name="T22" fmla="*/ 50 w 64"/>
                  <a:gd name="T23" fmla="*/ 1 h 71"/>
                  <a:gd name="T24" fmla="*/ 33 w 64"/>
                  <a:gd name="T25" fmla="*/ 0 h 71"/>
                  <a:gd name="T26" fmla="*/ 31 w 64"/>
                  <a:gd name="T27" fmla="*/ 1 h 71"/>
                  <a:gd name="T28" fmla="*/ 30 w 64"/>
                  <a:gd name="T29" fmla="*/ 15 h 71"/>
                  <a:gd name="T30" fmla="*/ 15 w 64"/>
                  <a:gd name="T31" fmla="*/ 16 h 71"/>
                  <a:gd name="T32" fmla="*/ 10 w 64"/>
                  <a:gd name="T33" fmla="*/ 17 h 71"/>
                  <a:gd name="T34" fmla="*/ 8 w 64"/>
                  <a:gd name="T35" fmla="*/ 19 h 71"/>
                  <a:gd name="T36" fmla="*/ 12 w 64"/>
                  <a:gd name="T37" fmla="*/ 25 h 71"/>
                  <a:gd name="T38" fmla="*/ 6 w 64"/>
                  <a:gd name="T39" fmla="*/ 30 h 71"/>
                  <a:gd name="T40" fmla="*/ 2 w 64"/>
                  <a:gd name="T41" fmla="*/ 37 h 71"/>
                  <a:gd name="T42" fmla="*/ 7 w 64"/>
                  <a:gd name="T43" fmla="*/ 47 h 71"/>
                  <a:gd name="T44" fmla="*/ 15 w 64"/>
                  <a:gd name="T45" fmla="*/ 57 h 71"/>
                  <a:gd name="T46" fmla="*/ 26 w 64"/>
                  <a:gd name="T47" fmla="*/ 71 h 71"/>
                  <a:gd name="T48" fmla="*/ 32 w 64"/>
                  <a:gd name="T49" fmla="*/ 6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" h="71">
                    <a:moveTo>
                      <a:pt x="32" y="68"/>
                    </a:moveTo>
                    <a:cubicBezTo>
                      <a:pt x="37" y="68"/>
                      <a:pt x="35" y="64"/>
                      <a:pt x="33" y="59"/>
                    </a:cubicBezTo>
                    <a:cubicBezTo>
                      <a:pt x="31" y="53"/>
                      <a:pt x="37" y="54"/>
                      <a:pt x="40" y="54"/>
                    </a:cubicBezTo>
                    <a:cubicBezTo>
                      <a:pt x="44" y="54"/>
                      <a:pt x="42" y="48"/>
                      <a:pt x="45" y="48"/>
                    </a:cubicBezTo>
                    <a:cubicBezTo>
                      <a:pt x="48" y="48"/>
                      <a:pt x="48" y="55"/>
                      <a:pt x="51" y="55"/>
                    </a:cubicBezTo>
                    <a:cubicBezTo>
                      <a:pt x="54" y="54"/>
                      <a:pt x="56" y="57"/>
                      <a:pt x="60" y="56"/>
                    </a:cubicBezTo>
                    <a:cubicBezTo>
                      <a:pt x="63" y="55"/>
                      <a:pt x="63" y="48"/>
                      <a:pt x="63" y="43"/>
                    </a:cubicBezTo>
                    <a:cubicBezTo>
                      <a:pt x="63" y="37"/>
                      <a:pt x="64" y="33"/>
                      <a:pt x="60" y="31"/>
                    </a:cubicBezTo>
                    <a:cubicBezTo>
                      <a:pt x="57" y="29"/>
                      <a:pt x="54" y="24"/>
                      <a:pt x="58" y="22"/>
                    </a:cubicBezTo>
                    <a:cubicBezTo>
                      <a:pt x="62" y="20"/>
                      <a:pt x="63" y="15"/>
                      <a:pt x="60" y="13"/>
                    </a:cubicBezTo>
                    <a:cubicBezTo>
                      <a:pt x="56" y="10"/>
                      <a:pt x="48" y="15"/>
                      <a:pt x="48" y="13"/>
                    </a:cubicBezTo>
                    <a:cubicBezTo>
                      <a:pt x="48" y="11"/>
                      <a:pt x="49" y="6"/>
                      <a:pt x="50" y="1"/>
                    </a:cubicBezTo>
                    <a:cubicBezTo>
                      <a:pt x="42" y="1"/>
                      <a:pt x="33" y="0"/>
                      <a:pt x="33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9"/>
                      <a:pt x="30" y="15"/>
                      <a:pt x="30" y="15"/>
                    </a:cubicBezTo>
                    <a:cubicBezTo>
                      <a:pt x="30" y="15"/>
                      <a:pt x="18" y="16"/>
                      <a:pt x="15" y="16"/>
                    </a:cubicBezTo>
                    <a:cubicBezTo>
                      <a:pt x="14" y="16"/>
                      <a:pt x="12" y="16"/>
                      <a:pt x="10" y="17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6" y="21"/>
                      <a:pt x="11" y="23"/>
                      <a:pt x="12" y="25"/>
                    </a:cubicBezTo>
                    <a:cubicBezTo>
                      <a:pt x="13" y="27"/>
                      <a:pt x="6" y="26"/>
                      <a:pt x="6" y="30"/>
                    </a:cubicBezTo>
                    <a:cubicBezTo>
                      <a:pt x="6" y="33"/>
                      <a:pt x="4" y="35"/>
                      <a:pt x="2" y="37"/>
                    </a:cubicBezTo>
                    <a:cubicBezTo>
                      <a:pt x="0" y="38"/>
                      <a:pt x="7" y="45"/>
                      <a:pt x="7" y="47"/>
                    </a:cubicBezTo>
                    <a:cubicBezTo>
                      <a:pt x="7" y="49"/>
                      <a:pt x="9" y="51"/>
                      <a:pt x="15" y="57"/>
                    </a:cubicBezTo>
                    <a:cubicBezTo>
                      <a:pt x="21" y="63"/>
                      <a:pt x="18" y="64"/>
                      <a:pt x="26" y="71"/>
                    </a:cubicBezTo>
                    <a:cubicBezTo>
                      <a:pt x="27" y="69"/>
                      <a:pt x="29" y="68"/>
                      <a:pt x="32" y="6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4529137" y="4029075"/>
                <a:ext cx="57150" cy="34925"/>
              </a:xfrm>
              <a:custGeom>
                <a:avLst/>
                <a:gdLst>
                  <a:gd name="T0" fmla="*/ 24 w 25"/>
                  <a:gd name="T1" fmla="*/ 14 h 16"/>
                  <a:gd name="T2" fmla="*/ 25 w 25"/>
                  <a:gd name="T3" fmla="*/ 0 h 16"/>
                  <a:gd name="T4" fmla="*/ 22 w 25"/>
                  <a:gd name="T5" fmla="*/ 1 h 16"/>
                  <a:gd name="T6" fmla="*/ 6 w 25"/>
                  <a:gd name="T7" fmla="*/ 1 h 16"/>
                  <a:gd name="T8" fmla="*/ 7 w 25"/>
                  <a:gd name="T9" fmla="*/ 1 h 16"/>
                  <a:gd name="T10" fmla="*/ 4 w 25"/>
                  <a:gd name="T11" fmla="*/ 8 h 16"/>
                  <a:gd name="T12" fmla="*/ 3 w 25"/>
                  <a:gd name="T13" fmla="*/ 13 h 16"/>
                  <a:gd name="T14" fmla="*/ 4 w 25"/>
                  <a:gd name="T15" fmla="*/ 16 h 16"/>
                  <a:gd name="T16" fmla="*/ 9 w 25"/>
                  <a:gd name="T17" fmla="*/ 15 h 16"/>
                  <a:gd name="T18" fmla="*/ 24 w 25"/>
                  <a:gd name="T1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6">
                    <a:moveTo>
                      <a:pt x="24" y="14"/>
                    </a:moveTo>
                    <a:cubicBezTo>
                      <a:pt x="24" y="14"/>
                      <a:pt x="25" y="8"/>
                      <a:pt x="25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4"/>
                      <a:pt x="7" y="7"/>
                      <a:pt x="4" y="8"/>
                    </a:cubicBezTo>
                    <a:cubicBezTo>
                      <a:pt x="0" y="10"/>
                      <a:pt x="1" y="13"/>
                      <a:pt x="3" y="13"/>
                    </a:cubicBezTo>
                    <a:cubicBezTo>
                      <a:pt x="5" y="13"/>
                      <a:pt x="5" y="14"/>
                      <a:pt x="4" y="16"/>
                    </a:cubicBezTo>
                    <a:cubicBezTo>
                      <a:pt x="6" y="15"/>
                      <a:pt x="8" y="15"/>
                      <a:pt x="9" y="15"/>
                    </a:cubicBezTo>
                    <a:cubicBezTo>
                      <a:pt x="12" y="15"/>
                      <a:pt x="24" y="14"/>
                      <a:pt x="24" y="1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4573587" y="3989388"/>
                <a:ext cx="180975" cy="225425"/>
              </a:xfrm>
              <a:custGeom>
                <a:avLst/>
                <a:gdLst>
                  <a:gd name="T0" fmla="*/ 22 w 80"/>
                  <a:gd name="T1" fmla="*/ 94 h 100"/>
                  <a:gd name="T2" fmla="*/ 29 w 80"/>
                  <a:gd name="T3" fmla="*/ 95 h 100"/>
                  <a:gd name="T4" fmla="*/ 38 w 80"/>
                  <a:gd name="T5" fmla="*/ 96 h 100"/>
                  <a:gd name="T6" fmla="*/ 43 w 80"/>
                  <a:gd name="T7" fmla="*/ 95 h 100"/>
                  <a:gd name="T8" fmla="*/ 50 w 80"/>
                  <a:gd name="T9" fmla="*/ 89 h 100"/>
                  <a:gd name="T10" fmla="*/ 54 w 80"/>
                  <a:gd name="T11" fmla="*/ 80 h 100"/>
                  <a:gd name="T12" fmla="*/ 55 w 80"/>
                  <a:gd name="T13" fmla="*/ 61 h 100"/>
                  <a:gd name="T14" fmla="*/ 65 w 80"/>
                  <a:gd name="T15" fmla="*/ 49 h 100"/>
                  <a:gd name="T16" fmla="*/ 73 w 80"/>
                  <a:gd name="T17" fmla="*/ 25 h 100"/>
                  <a:gd name="T18" fmla="*/ 77 w 80"/>
                  <a:gd name="T19" fmla="*/ 13 h 100"/>
                  <a:gd name="T20" fmla="*/ 79 w 80"/>
                  <a:gd name="T21" fmla="*/ 2 h 100"/>
                  <a:gd name="T22" fmla="*/ 79 w 80"/>
                  <a:gd name="T23" fmla="*/ 2 h 100"/>
                  <a:gd name="T24" fmla="*/ 69 w 80"/>
                  <a:gd name="T25" fmla="*/ 0 h 100"/>
                  <a:gd name="T26" fmla="*/ 65 w 80"/>
                  <a:gd name="T27" fmla="*/ 2 h 100"/>
                  <a:gd name="T28" fmla="*/ 58 w 80"/>
                  <a:gd name="T29" fmla="*/ 3 h 100"/>
                  <a:gd name="T30" fmla="*/ 56 w 80"/>
                  <a:gd name="T31" fmla="*/ 11 h 100"/>
                  <a:gd name="T32" fmla="*/ 53 w 80"/>
                  <a:gd name="T33" fmla="*/ 23 h 100"/>
                  <a:gd name="T34" fmla="*/ 37 w 80"/>
                  <a:gd name="T35" fmla="*/ 17 h 100"/>
                  <a:gd name="T36" fmla="*/ 24 w 80"/>
                  <a:gd name="T37" fmla="*/ 17 h 100"/>
                  <a:gd name="T38" fmla="*/ 22 w 80"/>
                  <a:gd name="T39" fmla="*/ 29 h 100"/>
                  <a:gd name="T40" fmla="*/ 34 w 80"/>
                  <a:gd name="T41" fmla="*/ 29 h 100"/>
                  <a:gd name="T42" fmla="*/ 32 w 80"/>
                  <a:gd name="T43" fmla="*/ 38 h 100"/>
                  <a:gd name="T44" fmla="*/ 34 w 80"/>
                  <a:gd name="T45" fmla="*/ 47 h 100"/>
                  <a:gd name="T46" fmla="*/ 37 w 80"/>
                  <a:gd name="T47" fmla="*/ 59 h 100"/>
                  <a:gd name="T48" fmla="*/ 34 w 80"/>
                  <a:gd name="T49" fmla="*/ 72 h 100"/>
                  <a:gd name="T50" fmla="*/ 25 w 80"/>
                  <a:gd name="T51" fmla="*/ 71 h 100"/>
                  <a:gd name="T52" fmla="*/ 19 w 80"/>
                  <a:gd name="T53" fmla="*/ 64 h 100"/>
                  <a:gd name="T54" fmla="*/ 14 w 80"/>
                  <a:gd name="T55" fmla="*/ 70 h 100"/>
                  <a:gd name="T56" fmla="*/ 7 w 80"/>
                  <a:gd name="T57" fmla="*/ 75 h 100"/>
                  <a:gd name="T58" fmla="*/ 6 w 80"/>
                  <a:gd name="T59" fmla="*/ 84 h 100"/>
                  <a:gd name="T60" fmla="*/ 0 w 80"/>
                  <a:gd name="T61" fmla="*/ 87 h 100"/>
                  <a:gd name="T62" fmla="*/ 2 w 80"/>
                  <a:gd name="T63" fmla="*/ 88 h 100"/>
                  <a:gd name="T64" fmla="*/ 11 w 80"/>
                  <a:gd name="T65" fmla="*/ 100 h 100"/>
                  <a:gd name="T66" fmla="*/ 22 w 80"/>
                  <a:gd name="T67" fmla="*/ 9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100">
                    <a:moveTo>
                      <a:pt x="22" y="94"/>
                    </a:moveTo>
                    <a:cubicBezTo>
                      <a:pt x="24" y="95"/>
                      <a:pt x="25" y="98"/>
                      <a:pt x="29" y="95"/>
                    </a:cubicBezTo>
                    <a:cubicBezTo>
                      <a:pt x="34" y="91"/>
                      <a:pt x="38" y="92"/>
                      <a:pt x="38" y="96"/>
                    </a:cubicBezTo>
                    <a:cubicBezTo>
                      <a:pt x="38" y="99"/>
                      <a:pt x="40" y="98"/>
                      <a:pt x="43" y="95"/>
                    </a:cubicBezTo>
                    <a:cubicBezTo>
                      <a:pt x="47" y="91"/>
                      <a:pt x="50" y="96"/>
                      <a:pt x="50" y="89"/>
                    </a:cubicBezTo>
                    <a:cubicBezTo>
                      <a:pt x="50" y="82"/>
                      <a:pt x="54" y="88"/>
                      <a:pt x="54" y="80"/>
                    </a:cubicBezTo>
                    <a:cubicBezTo>
                      <a:pt x="54" y="73"/>
                      <a:pt x="55" y="65"/>
                      <a:pt x="55" y="61"/>
                    </a:cubicBezTo>
                    <a:cubicBezTo>
                      <a:pt x="55" y="58"/>
                      <a:pt x="65" y="54"/>
                      <a:pt x="65" y="49"/>
                    </a:cubicBezTo>
                    <a:cubicBezTo>
                      <a:pt x="65" y="43"/>
                      <a:pt x="73" y="32"/>
                      <a:pt x="73" y="25"/>
                    </a:cubicBezTo>
                    <a:cubicBezTo>
                      <a:pt x="73" y="18"/>
                      <a:pt x="75" y="17"/>
                      <a:pt x="77" y="13"/>
                    </a:cubicBezTo>
                    <a:cubicBezTo>
                      <a:pt x="79" y="11"/>
                      <a:pt x="80" y="6"/>
                      <a:pt x="79" y="2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9" y="8"/>
                      <a:pt x="56" y="11"/>
                    </a:cubicBezTo>
                    <a:cubicBezTo>
                      <a:pt x="53" y="15"/>
                      <a:pt x="53" y="23"/>
                      <a:pt x="53" y="23"/>
                    </a:cubicBezTo>
                    <a:cubicBezTo>
                      <a:pt x="53" y="23"/>
                      <a:pt x="40" y="16"/>
                      <a:pt x="37" y="17"/>
                    </a:cubicBezTo>
                    <a:cubicBezTo>
                      <a:pt x="35" y="17"/>
                      <a:pt x="30" y="17"/>
                      <a:pt x="24" y="17"/>
                    </a:cubicBezTo>
                    <a:cubicBezTo>
                      <a:pt x="23" y="22"/>
                      <a:pt x="22" y="27"/>
                      <a:pt x="22" y="29"/>
                    </a:cubicBezTo>
                    <a:cubicBezTo>
                      <a:pt x="22" y="31"/>
                      <a:pt x="30" y="26"/>
                      <a:pt x="34" y="29"/>
                    </a:cubicBezTo>
                    <a:cubicBezTo>
                      <a:pt x="37" y="31"/>
                      <a:pt x="36" y="36"/>
                      <a:pt x="32" y="38"/>
                    </a:cubicBezTo>
                    <a:cubicBezTo>
                      <a:pt x="28" y="40"/>
                      <a:pt x="31" y="45"/>
                      <a:pt x="34" y="47"/>
                    </a:cubicBezTo>
                    <a:cubicBezTo>
                      <a:pt x="38" y="49"/>
                      <a:pt x="37" y="53"/>
                      <a:pt x="37" y="59"/>
                    </a:cubicBezTo>
                    <a:cubicBezTo>
                      <a:pt x="37" y="64"/>
                      <a:pt x="37" y="71"/>
                      <a:pt x="34" y="72"/>
                    </a:cubicBezTo>
                    <a:cubicBezTo>
                      <a:pt x="30" y="73"/>
                      <a:pt x="28" y="70"/>
                      <a:pt x="25" y="71"/>
                    </a:cubicBezTo>
                    <a:cubicBezTo>
                      <a:pt x="22" y="71"/>
                      <a:pt x="22" y="64"/>
                      <a:pt x="19" y="64"/>
                    </a:cubicBezTo>
                    <a:cubicBezTo>
                      <a:pt x="16" y="64"/>
                      <a:pt x="18" y="70"/>
                      <a:pt x="14" y="70"/>
                    </a:cubicBezTo>
                    <a:cubicBezTo>
                      <a:pt x="11" y="70"/>
                      <a:pt x="5" y="69"/>
                      <a:pt x="7" y="75"/>
                    </a:cubicBezTo>
                    <a:cubicBezTo>
                      <a:pt x="9" y="80"/>
                      <a:pt x="11" y="84"/>
                      <a:pt x="6" y="84"/>
                    </a:cubicBezTo>
                    <a:cubicBezTo>
                      <a:pt x="3" y="84"/>
                      <a:pt x="1" y="85"/>
                      <a:pt x="0" y="87"/>
                    </a:cubicBezTo>
                    <a:cubicBezTo>
                      <a:pt x="1" y="87"/>
                      <a:pt x="1" y="88"/>
                      <a:pt x="2" y="88"/>
                    </a:cubicBezTo>
                    <a:cubicBezTo>
                      <a:pt x="6" y="92"/>
                      <a:pt x="9" y="96"/>
                      <a:pt x="11" y="100"/>
                    </a:cubicBezTo>
                    <a:cubicBezTo>
                      <a:pt x="16" y="97"/>
                      <a:pt x="21" y="94"/>
                      <a:pt x="22" y="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4833937" y="3476625"/>
                <a:ext cx="420688" cy="520700"/>
              </a:xfrm>
              <a:custGeom>
                <a:avLst/>
                <a:gdLst>
                  <a:gd name="T0" fmla="*/ 141 w 187"/>
                  <a:gd name="T1" fmla="*/ 13 h 231"/>
                  <a:gd name="T2" fmla="*/ 128 w 187"/>
                  <a:gd name="T3" fmla="*/ 15 h 231"/>
                  <a:gd name="T4" fmla="*/ 108 w 187"/>
                  <a:gd name="T5" fmla="*/ 13 h 231"/>
                  <a:gd name="T6" fmla="*/ 35 w 187"/>
                  <a:gd name="T7" fmla="*/ 16 h 231"/>
                  <a:gd name="T8" fmla="*/ 25 w 187"/>
                  <a:gd name="T9" fmla="*/ 39 h 231"/>
                  <a:gd name="T10" fmla="*/ 23 w 187"/>
                  <a:gd name="T11" fmla="*/ 88 h 231"/>
                  <a:gd name="T12" fmla="*/ 9 w 187"/>
                  <a:gd name="T13" fmla="*/ 101 h 231"/>
                  <a:gd name="T14" fmla="*/ 4 w 187"/>
                  <a:gd name="T15" fmla="*/ 118 h 231"/>
                  <a:gd name="T16" fmla="*/ 7 w 187"/>
                  <a:gd name="T17" fmla="*/ 132 h 231"/>
                  <a:gd name="T18" fmla="*/ 11 w 187"/>
                  <a:gd name="T19" fmla="*/ 144 h 231"/>
                  <a:gd name="T20" fmla="*/ 20 w 187"/>
                  <a:gd name="T21" fmla="*/ 165 h 231"/>
                  <a:gd name="T22" fmla="*/ 24 w 187"/>
                  <a:gd name="T23" fmla="*/ 170 h 231"/>
                  <a:gd name="T24" fmla="*/ 34 w 187"/>
                  <a:gd name="T25" fmla="*/ 178 h 231"/>
                  <a:gd name="T26" fmla="*/ 46 w 187"/>
                  <a:gd name="T27" fmla="*/ 191 h 231"/>
                  <a:gd name="T28" fmla="*/ 58 w 187"/>
                  <a:gd name="T29" fmla="*/ 204 h 231"/>
                  <a:gd name="T30" fmla="*/ 64 w 187"/>
                  <a:gd name="T31" fmla="*/ 213 h 231"/>
                  <a:gd name="T32" fmla="*/ 75 w 187"/>
                  <a:gd name="T33" fmla="*/ 219 h 231"/>
                  <a:gd name="T34" fmla="*/ 87 w 187"/>
                  <a:gd name="T35" fmla="*/ 218 h 231"/>
                  <a:gd name="T36" fmla="*/ 109 w 187"/>
                  <a:gd name="T37" fmla="*/ 227 h 231"/>
                  <a:gd name="T38" fmla="*/ 124 w 187"/>
                  <a:gd name="T39" fmla="*/ 227 h 231"/>
                  <a:gd name="T40" fmla="*/ 135 w 187"/>
                  <a:gd name="T41" fmla="*/ 223 h 231"/>
                  <a:gd name="T42" fmla="*/ 145 w 187"/>
                  <a:gd name="T43" fmla="*/ 215 h 231"/>
                  <a:gd name="T44" fmla="*/ 155 w 187"/>
                  <a:gd name="T45" fmla="*/ 217 h 231"/>
                  <a:gd name="T46" fmla="*/ 144 w 187"/>
                  <a:gd name="T47" fmla="*/ 199 h 231"/>
                  <a:gd name="T48" fmla="*/ 124 w 187"/>
                  <a:gd name="T49" fmla="*/ 181 h 231"/>
                  <a:gd name="T50" fmla="*/ 135 w 187"/>
                  <a:gd name="T51" fmla="*/ 172 h 231"/>
                  <a:gd name="T52" fmla="*/ 140 w 187"/>
                  <a:gd name="T53" fmla="*/ 149 h 231"/>
                  <a:gd name="T54" fmla="*/ 149 w 187"/>
                  <a:gd name="T55" fmla="*/ 133 h 231"/>
                  <a:gd name="T56" fmla="*/ 160 w 187"/>
                  <a:gd name="T57" fmla="*/ 119 h 231"/>
                  <a:gd name="T58" fmla="*/ 165 w 187"/>
                  <a:gd name="T59" fmla="*/ 91 h 231"/>
                  <a:gd name="T60" fmla="*/ 176 w 187"/>
                  <a:gd name="T61" fmla="*/ 73 h 231"/>
                  <a:gd name="T62" fmla="*/ 180 w 187"/>
                  <a:gd name="T63" fmla="*/ 57 h 231"/>
                  <a:gd name="T64" fmla="*/ 170 w 187"/>
                  <a:gd name="T65" fmla="*/ 21 h 231"/>
                  <a:gd name="T66" fmla="*/ 154 w 187"/>
                  <a:gd name="T67" fmla="*/ 0 h 231"/>
                  <a:gd name="T68" fmla="*/ 148 w 187"/>
                  <a:gd name="T69" fmla="*/ 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7" h="231">
                    <a:moveTo>
                      <a:pt x="148" y="5"/>
                    </a:moveTo>
                    <a:cubicBezTo>
                      <a:pt x="145" y="5"/>
                      <a:pt x="146" y="13"/>
                      <a:pt x="141" y="13"/>
                    </a:cubicBezTo>
                    <a:cubicBezTo>
                      <a:pt x="135" y="13"/>
                      <a:pt x="137" y="18"/>
                      <a:pt x="134" y="18"/>
                    </a:cubicBezTo>
                    <a:cubicBezTo>
                      <a:pt x="131" y="18"/>
                      <a:pt x="128" y="15"/>
                      <a:pt x="128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0" y="12"/>
                      <a:pt x="108" y="13"/>
                    </a:cubicBezTo>
                    <a:cubicBezTo>
                      <a:pt x="106" y="14"/>
                      <a:pt x="104" y="16"/>
                      <a:pt x="104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29"/>
                      <a:pt x="35" y="39"/>
                      <a:pt x="3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87"/>
                      <a:pt x="23" y="88"/>
                    </a:cubicBezTo>
                    <a:cubicBezTo>
                      <a:pt x="21" y="89"/>
                      <a:pt x="14" y="91"/>
                      <a:pt x="14" y="94"/>
                    </a:cubicBezTo>
                    <a:cubicBezTo>
                      <a:pt x="14" y="98"/>
                      <a:pt x="13" y="100"/>
                      <a:pt x="9" y="101"/>
                    </a:cubicBezTo>
                    <a:cubicBezTo>
                      <a:pt x="6" y="102"/>
                      <a:pt x="9" y="109"/>
                      <a:pt x="4" y="109"/>
                    </a:cubicBezTo>
                    <a:cubicBezTo>
                      <a:pt x="0" y="109"/>
                      <a:pt x="7" y="115"/>
                      <a:pt x="4" y="118"/>
                    </a:cubicBezTo>
                    <a:cubicBezTo>
                      <a:pt x="1" y="121"/>
                      <a:pt x="2" y="124"/>
                      <a:pt x="5" y="124"/>
                    </a:cubicBezTo>
                    <a:cubicBezTo>
                      <a:pt x="9" y="124"/>
                      <a:pt x="7" y="128"/>
                      <a:pt x="7" y="132"/>
                    </a:cubicBezTo>
                    <a:cubicBezTo>
                      <a:pt x="7" y="137"/>
                      <a:pt x="13" y="139"/>
                      <a:pt x="13" y="139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11" y="144"/>
                      <a:pt x="19" y="153"/>
                      <a:pt x="20" y="155"/>
                    </a:cubicBezTo>
                    <a:cubicBezTo>
                      <a:pt x="20" y="157"/>
                      <a:pt x="25" y="163"/>
                      <a:pt x="20" y="165"/>
                    </a:cubicBezTo>
                    <a:cubicBezTo>
                      <a:pt x="16" y="167"/>
                      <a:pt x="19" y="169"/>
                      <a:pt x="19" y="169"/>
                    </a:cubicBezTo>
                    <a:cubicBezTo>
                      <a:pt x="24" y="170"/>
                      <a:pt x="24" y="170"/>
                      <a:pt x="24" y="170"/>
                    </a:cubicBezTo>
                    <a:cubicBezTo>
                      <a:pt x="25" y="173"/>
                      <a:pt x="25" y="173"/>
                      <a:pt x="25" y="173"/>
                    </a:cubicBezTo>
                    <a:cubicBezTo>
                      <a:pt x="25" y="173"/>
                      <a:pt x="31" y="173"/>
                      <a:pt x="34" y="178"/>
                    </a:cubicBezTo>
                    <a:cubicBezTo>
                      <a:pt x="38" y="182"/>
                      <a:pt x="39" y="182"/>
                      <a:pt x="39" y="185"/>
                    </a:cubicBezTo>
                    <a:cubicBezTo>
                      <a:pt x="39" y="187"/>
                      <a:pt x="42" y="187"/>
                      <a:pt x="46" y="191"/>
                    </a:cubicBezTo>
                    <a:cubicBezTo>
                      <a:pt x="50" y="194"/>
                      <a:pt x="50" y="196"/>
                      <a:pt x="50" y="198"/>
                    </a:cubicBezTo>
                    <a:cubicBezTo>
                      <a:pt x="50" y="201"/>
                      <a:pt x="58" y="204"/>
                      <a:pt x="58" y="204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2" y="211"/>
                      <a:pt x="63" y="212"/>
                      <a:pt x="64" y="213"/>
                    </a:cubicBezTo>
                    <a:cubicBezTo>
                      <a:pt x="65" y="217"/>
                      <a:pt x="68" y="219"/>
                      <a:pt x="68" y="219"/>
                    </a:cubicBezTo>
                    <a:cubicBezTo>
                      <a:pt x="68" y="219"/>
                      <a:pt x="73" y="222"/>
                      <a:pt x="75" y="219"/>
                    </a:cubicBezTo>
                    <a:cubicBezTo>
                      <a:pt x="78" y="216"/>
                      <a:pt x="82" y="220"/>
                      <a:pt x="82" y="220"/>
                    </a:cubicBezTo>
                    <a:cubicBezTo>
                      <a:pt x="82" y="220"/>
                      <a:pt x="85" y="217"/>
                      <a:pt x="87" y="218"/>
                    </a:cubicBezTo>
                    <a:cubicBezTo>
                      <a:pt x="89" y="219"/>
                      <a:pt x="95" y="224"/>
                      <a:pt x="100" y="229"/>
                    </a:cubicBezTo>
                    <a:cubicBezTo>
                      <a:pt x="101" y="229"/>
                      <a:pt x="106" y="227"/>
                      <a:pt x="109" y="227"/>
                    </a:cubicBezTo>
                    <a:cubicBezTo>
                      <a:pt x="111" y="227"/>
                      <a:pt x="115" y="231"/>
                      <a:pt x="116" y="229"/>
                    </a:cubicBezTo>
                    <a:cubicBezTo>
                      <a:pt x="117" y="228"/>
                      <a:pt x="122" y="226"/>
                      <a:pt x="124" y="227"/>
                    </a:cubicBezTo>
                    <a:cubicBezTo>
                      <a:pt x="126" y="228"/>
                      <a:pt x="131" y="228"/>
                      <a:pt x="131" y="226"/>
                    </a:cubicBezTo>
                    <a:cubicBezTo>
                      <a:pt x="131" y="225"/>
                      <a:pt x="133" y="224"/>
                      <a:pt x="135" y="223"/>
                    </a:cubicBezTo>
                    <a:cubicBezTo>
                      <a:pt x="135" y="222"/>
                      <a:pt x="136" y="221"/>
                      <a:pt x="136" y="221"/>
                    </a:cubicBezTo>
                    <a:cubicBezTo>
                      <a:pt x="137" y="219"/>
                      <a:pt x="143" y="215"/>
                      <a:pt x="145" y="215"/>
                    </a:cubicBezTo>
                    <a:cubicBezTo>
                      <a:pt x="148" y="214"/>
                      <a:pt x="151" y="214"/>
                      <a:pt x="152" y="215"/>
                    </a:cubicBezTo>
                    <a:cubicBezTo>
                      <a:pt x="152" y="216"/>
                      <a:pt x="154" y="217"/>
                      <a:pt x="155" y="217"/>
                    </a:cubicBezTo>
                    <a:cubicBezTo>
                      <a:pt x="156" y="211"/>
                      <a:pt x="157" y="207"/>
                      <a:pt x="155" y="207"/>
                    </a:cubicBezTo>
                    <a:cubicBezTo>
                      <a:pt x="152" y="207"/>
                      <a:pt x="146" y="204"/>
                      <a:pt x="144" y="199"/>
                    </a:cubicBezTo>
                    <a:cubicBezTo>
                      <a:pt x="142" y="193"/>
                      <a:pt x="136" y="190"/>
                      <a:pt x="135" y="186"/>
                    </a:cubicBezTo>
                    <a:cubicBezTo>
                      <a:pt x="133" y="183"/>
                      <a:pt x="126" y="184"/>
                      <a:pt x="124" y="181"/>
                    </a:cubicBezTo>
                    <a:cubicBezTo>
                      <a:pt x="123" y="178"/>
                      <a:pt x="126" y="178"/>
                      <a:pt x="126" y="174"/>
                    </a:cubicBezTo>
                    <a:cubicBezTo>
                      <a:pt x="126" y="171"/>
                      <a:pt x="135" y="173"/>
                      <a:pt x="135" y="172"/>
                    </a:cubicBezTo>
                    <a:cubicBezTo>
                      <a:pt x="136" y="172"/>
                      <a:pt x="137" y="164"/>
                      <a:pt x="137" y="160"/>
                    </a:cubicBezTo>
                    <a:cubicBezTo>
                      <a:pt x="137" y="156"/>
                      <a:pt x="142" y="151"/>
                      <a:pt x="140" y="149"/>
                    </a:cubicBezTo>
                    <a:cubicBezTo>
                      <a:pt x="138" y="147"/>
                      <a:pt x="142" y="147"/>
                      <a:pt x="145" y="144"/>
                    </a:cubicBezTo>
                    <a:cubicBezTo>
                      <a:pt x="148" y="142"/>
                      <a:pt x="146" y="136"/>
                      <a:pt x="149" y="133"/>
                    </a:cubicBezTo>
                    <a:cubicBezTo>
                      <a:pt x="151" y="131"/>
                      <a:pt x="153" y="125"/>
                      <a:pt x="156" y="125"/>
                    </a:cubicBezTo>
                    <a:cubicBezTo>
                      <a:pt x="158" y="125"/>
                      <a:pt x="160" y="122"/>
                      <a:pt x="160" y="119"/>
                    </a:cubicBezTo>
                    <a:cubicBezTo>
                      <a:pt x="160" y="117"/>
                      <a:pt x="165" y="111"/>
                      <a:pt x="165" y="106"/>
                    </a:cubicBezTo>
                    <a:cubicBezTo>
                      <a:pt x="164" y="101"/>
                      <a:pt x="162" y="95"/>
                      <a:pt x="165" y="91"/>
                    </a:cubicBezTo>
                    <a:cubicBezTo>
                      <a:pt x="169" y="87"/>
                      <a:pt x="170" y="83"/>
                      <a:pt x="169" y="80"/>
                    </a:cubicBezTo>
                    <a:cubicBezTo>
                      <a:pt x="169" y="76"/>
                      <a:pt x="174" y="75"/>
                      <a:pt x="176" y="73"/>
                    </a:cubicBezTo>
                    <a:cubicBezTo>
                      <a:pt x="177" y="72"/>
                      <a:pt x="183" y="70"/>
                      <a:pt x="187" y="63"/>
                    </a:cubicBezTo>
                    <a:cubicBezTo>
                      <a:pt x="184" y="60"/>
                      <a:pt x="181" y="58"/>
                      <a:pt x="180" y="57"/>
                    </a:cubicBezTo>
                    <a:cubicBezTo>
                      <a:pt x="176" y="55"/>
                      <a:pt x="173" y="48"/>
                      <a:pt x="173" y="39"/>
                    </a:cubicBezTo>
                    <a:cubicBezTo>
                      <a:pt x="173" y="30"/>
                      <a:pt x="171" y="23"/>
                      <a:pt x="170" y="21"/>
                    </a:cubicBezTo>
                    <a:cubicBezTo>
                      <a:pt x="170" y="18"/>
                      <a:pt x="166" y="12"/>
                      <a:pt x="161" y="9"/>
                    </a:cubicBezTo>
                    <a:cubicBezTo>
                      <a:pt x="157" y="7"/>
                      <a:pt x="155" y="4"/>
                      <a:pt x="154" y="0"/>
                    </a:cubicBezTo>
                    <a:cubicBezTo>
                      <a:pt x="154" y="1"/>
                      <a:pt x="154" y="1"/>
                      <a:pt x="154" y="1"/>
                    </a:cubicBezTo>
                    <a:cubicBezTo>
                      <a:pt x="151" y="6"/>
                      <a:pt x="151" y="5"/>
                      <a:pt x="148" y="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5332412" y="3757613"/>
                <a:ext cx="50800" cy="49213"/>
              </a:xfrm>
              <a:custGeom>
                <a:avLst/>
                <a:gdLst>
                  <a:gd name="T0" fmla="*/ 8 w 22"/>
                  <a:gd name="T1" fmla="*/ 3 h 22"/>
                  <a:gd name="T2" fmla="*/ 2 w 22"/>
                  <a:gd name="T3" fmla="*/ 11 h 22"/>
                  <a:gd name="T4" fmla="*/ 2 w 22"/>
                  <a:gd name="T5" fmla="*/ 20 h 22"/>
                  <a:gd name="T6" fmla="*/ 8 w 22"/>
                  <a:gd name="T7" fmla="*/ 20 h 22"/>
                  <a:gd name="T8" fmla="*/ 14 w 22"/>
                  <a:gd name="T9" fmla="*/ 22 h 22"/>
                  <a:gd name="T10" fmla="*/ 18 w 22"/>
                  <a:gd name="T11" fmla="*/ 16 h 22"/>
                  <a:gd name="T12" fmla="*/ 12 w 22"/>
                  <a:gd name="T13" fmla="*/ 14 h 22"/>
                  <a:gd name="T14" fmla="*/ 19 w 22"/>
                  <a:gd name="T15" fmla="*/ 8 h 22"/>
                  <a:gd name="T16" fmla="*/ 18 w 22"/>
                  <a:gd name="T17" fmla="*/ 2 h 22"/>
                  <a:gd name="T18" fmla="*/ 16 w 22"/>
                  <a:gd name="T19" fmla="*/ 0 h 22"/>
                  <a:gd name="T20" fmla="*/ 13 w 22"/>
                  <a:gd name="T21" fmla="*/ 3 h 22"/>
                  <a:gd name="T22" fmla="*/ 8 w 22"/>
                  <a:gd name="T2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2">
                    <a:moveTo>
                      <a:pt x="8" y="3"/>
                    </a:moveTo>
                    <a:cubicBezTo>
                      <a:pt x="7" y="4"/>
                      <a:pt x="4" y="8"/>
                      <a:pt x="2" y="11"/>
                    </a:cubicBezTo>
                    <a:cubicBezTo>
                      <a:pt x="0" y="14"/>
                      <a:pt x="1" y="19"/>
                      <a:pt x="2" y="20"/>
                    </a:cubicBezTo>
                    <a:cubicBezTo>
                      <a:pt x="3" y="22"/>
                      <a:pt x="6" y="21"/>
                      <a:pt x="8" y="20"/>
                    </a:cubicBezTo>
                    <a:cubicBezTo>
                      <a:pt x="10" y="19"/>
                      <a:pt x="11" y="19"/>
                      <a:pt x="14" y="22"/>
                    </a:cubicBezTo>
                    <a:cubicBezTo>
                      <a:pt x="15" y="20"/>
                      <a:pt x="17" y="18"/>
                      <a:pt x="18" y="16"/>
                    </a:cubicBezTo>
                    <a:cubicBezTo>
                      <a:pt x="15" y="15"/>
                      <a:pt x="13" y="14"/>
                      <a:pt x="12" y="14"/>
                    </a:cubicBezTo>
                    <a:cubicBezTo>
                      <a:pt x="11" y="12"/>
                      <a:pt x="16" y="9"/>
                      <a:pt x="19" y="8"/>
                    </a:cubicBezTo>
                    <a:cubicBezTo>
                      <a:pt x="22" y="8"/>
                      <a:pt x="20" y="4"/>
                      <a:pt x="18" y="2"/>
                    </a:cubicBezTo>
                    <a:cubicBezTo>
                      <a:pt x="17" y="1"/>
                      <a:pt x="17" y="1"/>
                      <a:pt x="16" y="0"/>
                    </a:cubicBezTo>
                    <a:cubicBezTo>
                      <a:pt x="15" y="1"/>
                      <a:pt x="13" y="2"/>
                      <a:pt x="13" y="3"/>
                    </a:cubicBezTo>
                    <a:cubicBezTo>
                      <a:pt x="12" y="4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5197475" y="3617913"/>
                <a:ext cx="171450" cy="149225"/>
              </a:xfrm>
              <a:custGeom>
                <a:avLst/>
                <a:gdLst>
                  <a:gd name="T0" fmla="*/ 14 w 76"/>
                  <a:gd name="T1" fmla="*/ 10 h 66"/>
                  <a:gd name="T2" fmla="*/ 7 w 76"/>
                  <a:gd name="T3" fmla="*/ 17 h 66"/>
                  <a:gd name="T4" fmla="*/ 3 w 76"/>
                  <a:gd name="T5" fmla="*/ 28 h 66"/>
                  <a:gd name="T6" fmla="*/ 3 w 76"/>
                  <a:gd name="T7" fmla="*/ 43 h 66"/>
                  <a:gd name="T8" fmla="*/ 12 w 76"/>
                  <a:gd name="T9" fmla="*/ 44 h 66"/>
                  <a:gd name="T10" fmla="*/ 16 w 76"/>
                  <a:gd name="T11" fmla="*/ 40 h 66"/>
                  <a:gd name="T12" fmla="*/ 21 w 76"/>
                  <a:gd name="T13" fmla="*/ 39 h 66"/>
                  <a:gd name="T14" fmla="*/ 28 w 76"/>
                  <a:gd name="T15" fmla="*/ 41 h 66"/>
                  <a:gd name="T16" fmla="*/ 33 w 76"/>
                  <a:gd name="T17" fmla="*/ 41 h 66"/>
                  <a:gd name="T18" fmla="*/ 44 w 76"/>
                  <a:gd name="T19" fmla="*/ 41 h 66"/>
                  <a:gd name="T20" fmla="*/ 68 w 76"/>
                  <a:gd name="T21" fmla="*/ 65 h 66"/>
                  <a:gd name="T22" fmla="*/ 68 w 76"/>
                  <a:gd name="T23" fmla="*/ 65 h 66"/>
                  <a:gd name="T24" fmla="*/ 73 w 76"/>
                  <a:gd name="T25" fmla="*/ 65 h 66"/>
                  <a:gd name="T26" fmla="*/ 76 w 76"/>
                  <a:gd name="T27" fmla="*/ 62 h 66"/>
                  <a:gd name="T28" fmla="*/ 64 w 76"/>
                  <a:gd name="T29" fmla="*/ 49 h 66"/>
                  <a:gd name="T30" fmla="*/ 46 w 76"/>
                  <a:gd name="T31" fmla="*/ 37 h 66"/>
                  <a:gd name="T32" fmla="*/ 39 w 76"/>
                  <a:gd name="T33" fmla="*/ 29 h 66"/>
                  <a:gd name="T34" fmla="*/ 31 w 76"/>
                  <a:gd name="T35" fmla="*/ 13 h 66"/>
                  <a:gd name="T36" fmla="*/ 25 w 76"/>
                  <a:gd name="T37" fmla="*/ 0 h 66"/>
                  <a:gd name="T38" fmla="*/ 14 w 76"/>
                  <a:gd name="T39" fmla="*/ 1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66">
                    <a:moveTo>
                      <a:pt x="14" y="10"/>
                    </a:moveTo>
                    <a:cubicBezTo>
                      <a:pt x="12" y="12"/>
                      <a:pt x="7" y="13"/>
                      <a:pt x="7" y="17"/>
                    </a:cubicBezTo>
                    <a:cubicBezTo>
                      <a:pt x="8" y="20"/>
                      <a:pt x="7" y="24"/>
                      <a:pt x="3" y="28"/>
                    </a:cubicBezTo>
                    <a:cubicBezTo>
                      <a:pt x="0" y="32"/>
                      <a:pt x="2" y="38"/>
                      <a:pt x="3" y="43"/>
                    </a:cubicBezTo>
                    <a:cubicBezTo>
                      <a:pt x="7" y="43"/>
                      <a:pt x="11" y="43"/>
                      <a:pt x="12" y="44"/>
                    </a:cubicBezTo>
                    <a:cubicBezTo>
                      <a:pt x="14" y="45"/>
                      <a:pt x="14" y="44"/>
                      <a:pt x="16" y="40"/>
                    </a:cubicBezTo>
                    <a:cubicBezTo>
                      <a:pt x="17" y="37"/>
                      <a:pt x="19" y="37"/>
                      <a:pt x="21" y="39"/>
                    </a:cubicBezTo>
                    <a:cubicBezTo>
                      <a:pt x="23" y="40"/>
                      <a:pt x="24" y="43"/>
                      <a:pt x="28" y="41"/>
                    </a:cubicBezTo>
                    <a:cubicBezTo>
                      <a:pt x="31" y="40"/>
                      <a:pt x="31" y="41"/>
                      <a:pt x="33" y="41"/>
                    </a:cubicBezTo>
                    <a:cubicBezTo>
                      <a:pt x="35" y="42"/>
                      <a:pt x="42" y="41"/>
                      <a:pt x="44" y="41"/>
                    </a:cubicBezTo>
                    <a:cubicBezTo>
                      <a:pt x="46" y="42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70" y="65"/>
                      <a:pt x="72" y="66"/>
                      <a:pt x="73" y="65"/>
                    </a:cubicBezTo>
                    <a:cubicBezTo>
                      <a:pt x="73" y="64"/>
                      <a:pt x="75" y="63"/>
                      <a:pt x="76" y="62"/>
                    </a:cubicBezTo>
                    <a:cubicBezTo>
                      <a:pt x="73" y="60"/>
                      <a:pt x="69" y="56"/>
                      <a:pt x="64" y="49"/>
                    </a:cubicBezTo>
                    <a:cubicBezTo>
                      <a:pt x="58" y="41"/>
                      <a:pt x="50" y="37"/>
                      <a:pt x="46" y="37"/>
                    </a:cubicBezTo>
                    <a:cubicBezTo>
                      <a:pt x="42" y="37"/>
                      <a:pt x="42" y="30"/>
                      <a:pt x="39" y="29"/>
                    </a:cubicBezTo>
                    <a:cubicBezTo>
                      <a:pt x="37" y="29"/>
                      <a:pt x="31" y="19"/>
                      <a:pt x="31" y="13"/>
                    </a:cubicBezTo>
                    <a:cubicBezTo>
                      <a:pt x="31" y="9"/>
                      <a:pt x="28" y="4"/>
                      <a:pt x="25" y="0"/>
                    </a:cubicBezTo>
                    <a:cubicBezTo>
                      <a:pt x="21" y="7"/>
                      <a:pt x="15" y="9"/>
                      <a:pt x="14" y="1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5110162" y="3702050"/>
                <a:ext cx="382588" cy="296863"/>
              </a:xfrm>
              <a:custGeom>
                <a:avLst/>
                <a:gdLst>
                  <a:gd name="T0" fmla="*/ 12 w 170"/>
                  <a:gd name="T1" fmla="*/ 86 h 132"/>
                  <a:gd name="T2" fmla="*/ 21 w 170"/>
                  <a:gd name="T3" fmla="*/ 99 h 132"/>
                  <a:gd name="T4" fmla="*/ 32 w 170"/>
                  <a:gd name="T5" fmla="*/ 107 h 132"/>
                  <a:gd name="T6" fmla="*/ 32 w 170"/>
                  <a:gd name="T7" fmla="*/ 117 h 132"/>
                  <a:gd name="T8" fmla="*/ 35 w 170"/>
                  <a:gd name="T9" fmla="*/ 119 h 132"/>
                  <a:gd name="T10" fmla="*/ 47 w 170"/>
                  <a:gd name="T11" fmla="*/ 121 h 132"/>
                  <a:gd name="T12" fmla="*/ 60 w 170"/>
                  <a:gd name="T13" fmla="*/ 128 h 132"/>
                  <a:gd name="T14" fmla="*/ 73 w 170"/>
                  <a:gd name="T15" fmla="*/ 131 h 132"/>
                  <a:gd name="T16" fmla="*/ 80 w 170"/>
                  <a:gd name="T17" fmla="*/ 125 h 132"/>
                  <a:gd name="T18" fmla="*/ 90 w 170"/>
                  <a:gd name="T19" fmla="*/ 123 h 132"/>
                  <a:gd name="T20" fmla="*/ 96 w 170"/>
                  <a:gd name="T21" fmla="*/ 125 h 132"/>
                  <a:gd name="T22" fmla="*/ 101 w 170"/>
                  <a:gd name="T23" fmla="*/ 123 h 132"/>
                  <a:gd name="T24" fmla="*/ 110 w 170"/>
                  <a:gd name="T25" fmla="*/ 122 h 132"/>
                  <a:gd name="T26" fmla="*/ 125 w 170"/>
                  <a:gd name="T27" fmla="*/ 114 h 132"/>
                  <a:gd name="T28" fmla="*/ 138 w 170"/>
                  <a:gd name="T29" fmla="*/ 112 h 132"/>
                  <a:gd name="T30" fmla="*/ 168 w 170"/>
                  <a:gd name="T31" fmla="*/ 82 h 132"/>
                  <a:gd name="T32" fmla="*/ 164 w 170"/>
                  <a:gd name="T33" fmla="*/ 79 h 132"/>
                  <a:gd name="T34" fmla="*/ 148 w 170"/>
                  <a:gd name="T35" fmla="*/ 76 h 132"/>
                  <a:gd name="T36" fmla="*/ 125 w 170"/>
                  <a:gd name="T37" fmla="*/ 68 h 132"/>
                  <a:gd name="T38" fmla="*/ 118 w 170"/>
                  <a:gd name="T39" fmla="*/ 61 h 132"/>
                  <a:gd name="T40" fmla="*/ 111 w 170"/>
                  <a:gd name="T41" fmla="*/ 51 h 132"/>
                  <a:gd name="T42" fmla="*/ 113 w 170"/>
                  <a:gd name="T43" fmla="*/ 47 h 132"/>
                  <a:gd name="T44" fmla="*/ 107 w 170"/>
                  <a:gd name="T45" fmla="*/ 45 h 132"/>
                  <a:gd name="T46" fmla="*/ 101 w 170"/>
                  <a:gd name="T47" fmla="*/ 45 h 132"/>
                  <a:gd name="T48" fmla="*/ 101 w 170"/>
                  <a:gd name="T49" fmla="*/ 36 h 132"/>
                  <a:gd name="T50" fmla="*/ 107 w 170"/>
                  <a:gd name="T51" fmla="*/ 28 h 132"/>
                  <a:gd name="T52" fmla="*/ 83 w 170"/>
                  <a:gd name="T53" fmla="*/ 4 h 132"/>
                  <a:gd name="T54" fmla="*/ 72 w 170"/>
                  <a:gd name="T55" fmla="*/ 4 h 132"/>
                  <a:gd name="T56" fmla="*/ 67 w 170"/>
                  <a:gd name="T57" fmla="*/ 4 h 132"/>
                  <a:gd name="T58" fmla="*/ 60 w 170"/>
                  <a:gd name="T59" fmla="*/ 2 h 132"/>
                  <a:gd name="T60" fmla="*/ 55 w 170"/>
                  <a:gd name="T61" fmla="*/ 3 h 132"/>
                  <a:gd name="T62" fmla="*/ 51 w 170"/>
                  <a:gd name="T63" fmla="*/ 7 h 132"/>
                  <a:gd name="T64" fmla="*/ 42 w 170"/>
                  <a:gd name="T65" fmla="*/ 6 h 132"/>
                  <a:gd name="T66" fmla="*/ 42 w 170"/>
                  <a:gd name="T67" fmla="*/ 6 h 132"/>
                  <a:gd name="T68" fmla="*/ 37 w 170"/>
                  <a:gd name="T69" fmla="*/ 19 h 132"/>
                  <a:gd name="T70" fmla="*/ 33 w 170"/>
                  <a:gd name="T71" fmla="*/ 25 h 132"/>
                  <a:gd name="T72" fmla="*/ 26 w 170"/>
                  <a:gd name="T73" fmla="*/ 33 h 132"/>
                  <a:gd name="T74" fmla="*/ 22 w 170"/>
                  <a:gd name="T75" fmla="*/ 44 h 132"/>
                  <a:gd name="T76" fmla="*/ 17 w 170"/>
                  <a:gd name="T77" fmla="*/ 49 h 132"/>
                  <a:gd name="T78" fmla="*/ 14 w 170"/>
                  <a:gd name="T79" fmla="*/ 60 h 132"/>
                  <a:gd name="T80" fmla="*/ 12 w 170"/>
                  <a:gd name="T81" fmla="*/ 72 h 132"/>
                  <a:gd name="T82" fmla="*/ 3 w 170"/>
                  <a:gd name="T83" fmla="*/ 74 h 132"/>
                  <a:gd name="T84" fmla="*/ 1 w 170"/>
                  <a:gd name="T85" fmla="*/ 81 h 132"/>
                  <a:gd name="T86" fmla="*/ 12 w 170"/>
                  <a:gd name="T87" fmla="*/ 8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0" h="132">
                    <a:moveTo>
                      <a:pt x="12" y="86"/>
                    </a:moveTo>
                    <a:cubicBezTo>
                      <a:pt x="13" y="90"/>
                      <a:pt x="19" y="93"/>
                      <a:pt x="21" y="99"/>
                    </a:cubicBezTo>
                    <a:cubicBezTo>
                      <a:pt x="23" y="104"/>
                      <a:pt x="29" y="107"/>
                      <a:pt x="32" y="107"/>
                    </a:cubicBezTo>
                    <a:cubicBezTo>
                      <a:pt x="34" y="107"/>
                      <a:pt x="33" y="111"/>
                      <a:pt x="32" y="117"/>
                    </a:cubicBezTo>
                    <a:cubicBezTo>
                      <a:pt x="33" y="118"/>
                      <a:pt x="34" y="118"/>
                      <a:pt x="35" y="119"/>
                    </a:cubicBezTo>
                    <a:cubicBezTo>
                      <a:pt x="37" y="120"/>
                      <a:pt x="44" y="119"/>
                      <a:pt x="47" y="121"/>
                    </a:cubicBezTo>
                    <a:cubicBezTo>
                      <a:pt x="49" y="123"/>
                      <a:pt x="57" y="128"/>
                      <a:pt x="60" y="128"/>
                    </a:cubicBezTo>
                    <a:cubicBezTo>
                      <a:pt x="62" y="128"/>
                      <a:pt x="71" y="130"/>
                      <a:pt x="73" y="131"/>
                    </a:cubicBezTo>
                    <a:cubicBezTo>
                      <a:pt x="74" y="132"/>
                      <a:pt x="76" y="127"/>
                      <a:pt x="80" y="125"/>
                    </a:cubicBezTo>
                    <a:cubicBezTo>
                      <a:pt x="84" y="122"/>
                      <a:pt x="89" y="121"/>
                      <a:pt x="90" y="123"/>
                    </a:cubicBezTo>
                    <a:cubicBezTo>
                      <a:pt x="91" y="124"/>
                      <a:pt x="94" y="126"/>
                      <a:pt x="96" y="125"/>
                    </a:cubicBezTo>
                    <a:cubicBezTo>
                      <a:pt x="96" y="125"/>
                      <a:pt x="99" y="124"/>
                      <a:pt x="101" y="123"/>
                    </a:cubicBezTo>
                    <a:cubicBezTo>
                      <a:pt x="105" y="122"/>
                      <a:pt x="109" y="122"/>
                      <a:pt x="110" y="122"/>
                    </a:cubicBezTo>
                    <a:cubicBezTo>
                      <a:pt x="112" y="122"/>
                      <a:pt x="118" y="114"/>
                      <a:pt x="125" y="114"/>
                    </a:cubicBezTo>
                    <a:cubicBezTo>
                      <a:pt x="132" y="114"/>
                      <a:pt x="134" y="115"/>
                      <a:pt x="138" y="112"/>
                    </a:cubicBezTo>
                    <a:cubicBezTo>
                      <a:pt x="141" y="108"/>
                      <a:pt x="165" y="84"/>
                      <a:pt x="168" y="82"/>
                    </a:cubicBezTo>
                    <a:cubicBezTo>
                      <a:pt x="170" y="80"/>
                      <a:pt x="166" y="79"/>
                      <a:pt x="164" y="79"/>
                    </a:cubicBezTo>
                    <a:cubicBezTo>
                      <a:pt x="161" y="79"/>
                      <a:pt x="156" y="79"/>
                      <a:pt x="148" y="76"/>
                    </a:cubicBezTo>
                    <a:cubicBezTo>
                      <a:pt x="140" y="73"/>
                      <a:pt x="128" y="68"/>
                      <a:pt x="125" y="68"/>
                    </a:cubicBezTo>
                    <a:cubicBezTo>
                      <a:pt x="123" y="67"/>
                      <a:pt x="120" y="62"/>
                      <a:pt x="118" y="61"/>
                    </a:cubicBezTo>
                    <a:cubicBezTo>
                      <a:pt x="116" y="60"/>
                      <a:pt x="112" y="53"/>
                      <a:pt x="111" y="51"/>
                    </a:cubicBezTo>
                    <a:cubicBezTo>
                      <a:pt x="111" y="50"/>
                      <a:pt x="111" y="49"/>
                      <a:pt x="113" y="47"/>
                    </a:cubicBezTo>
                    <a:cubicBezTo>
                      <a:pt x="110" y="44"/>
                      <a:pt x="109" y="44"/>
                      <a:pt x="107" y="45"/>
                    </a:cubicBezTo>
                    <a:cubicBezTo>
                      <a:pt x="105" y="46"/>
                      <a:pt x="102" y="47"/>
                      <a:pt x="101" y="45"/>
                    </a:cubicBezTo>
                    <a:cubicBezTo>
                      <a:pt x="100" y="44"/>
                      <a:pt x="99" y="39"/>
                      <a:pt x="101" y="36"/>
                    </a:cubicBezTo>
                    <a:cubicBezTo>
                      <a:pt x="104" y="33"/>
                      <a:pt x="107" y="28"/>
                      <a:pt x="107" y="28"/>
                    </a:cubicBezTo>
                    <a:cubicBezTo>
                      <a:pt x="107" y="28"/>
                      <a:pt x="85" y="5"/>
                      <a:pt x="83" y="4"/>
                    </a:cubicBezTo>
                    <a:cubicBezTo>
                      <a:pt x="81" y="4"/>
                      <a:pt x="74" y="5"/>
                      <a:pt x="72" y="4"/>
                    </a:cubicBezTo>
                    <a:cubicBezTo>
                      <a:pt x="70" y="4"/>
                      <a:pt x="70" y="3"/>
                      <a:pt x="67" y="4"/>
                    </a:cubicBezTo>
                    <a:cubicBezTo>
                      <a:pt x="63" y="6"/>
                      <a:pt x="62" y="3"/>
                      <a:pt x="60" y="2"/>
                    </a:cubicBezTo>
                    <a:cubicBezTo>
                      <a:pt x="58" y="0"/>
                      <a:pt x="56" y="0"/>
                      <a:pt x="55" y="3"/>
                    </a:cubicBezTo>
                    <a:cubicBezTo>
                      <a:pt x="53" y="7"/>
                      <a:pt x="53" y="8"/>
                      <a:pt x="51" y="7"/>
                    </a:cubicBezTo>
                    <a:cubicBezTo>
                      <a:pt x="50" y="6"/>
                      <a:pt x="46" y="6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11"/>
                      <a:pt x="37" y="17"/>
                      <a:pt x="37" y="19"/>
                    </a:cubicBezTo>
                    <a:cubicBezTo>
                      <a:pt x="37" y="22"/>
                      <a:pt x="35" y="25"/>
                      <a:pt x="33" y="25"/>
                    </a:cubicBezTo>
                    <a:cubicBezTo>
                      <a:pt x="30" y="25"/>
                      <a:pt x="28" y="31"/>
                      <a:pt x="26" y="33"/>
                    </a:cubicBezTo>
                    <a:cubicBezTo>
                      <a:pt x="23" y="36"/>
                      <a:pt x="25" y="42"/>
                      <a:pt x="22" y="44"/>
                    </a:cubicBezTo>
                    <a:cubicBezTo>
                      <a:pt x="19" y="47"/>
                      <a:pt x="15" y="47"/>
                      <a:pt x="17" y="49"/>
                    </a:cubicBezTo>
                    <a:cubicBezTo>
                      <a:pt x="19" y="51"/>
                      <a:pt x="14" y="56"/>
                      <a:pt x="14" y="60"/>
                    </a:cubicBezTo>
                    <a:cubicBezTo>
                      <a:pt x="14" y="64"/>
                      <a:pt x="13" y="72"/>
                      <a:pt x="12" y="72"/>
                    </a:cubicBezTo>
                    <a:cubicBezTo>
                      <a:pt x="12" y="73"/>
                      <a:pt x="3" y="71"/>
                      <a:pt x="3" y="74"/>
                    </a:cubicBezTo>
                    <a:cubicBezTo>
                      <a:pt x="3" y="78"/>
                      <a:pt x="0" y="78"/>
                      <a:pt x="1" y="81"/>
                    </a:cubicBezTo>
                    <a:cubicBezTo>
                      <a:pt x="3" y="84"/>
                      <a:pt x="10" y="83"/>
                      <a:pt x="12" y="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5168900" y="3155950"/>
                <a:ext cx="39688" cy="47625"/>
              </a:xfrm>
              <a:custGeom>
                <a:avLst/>
                <a:gdLst>
                  <a:gd name="T0" fmla="*/ 14 w 18"/>
                  <a:gd name="T1" fmla="*/ 9 h 21"/>
                  <a:gd name="T2" fmla="*/ 9 w 18"/>
                  <a:gd name="T3" fmla="*/ 0 h 21"/>
                  <a:gd name="T4" fmla="*/ 9 w 18"/>
                  <a:gd name="T5" fmla="*/ 2 h 21"/>
                  <a:gd name="T6" fmla="*/ 0 w 18"/>
                  <a:gd name="T7" fmla="*/ 19 h 21"/>
                  <a:gd name="T8" fmla="*/ 6 w 18"/>
                  <a:gd name="T9" fmla="*/ 21 h 21"/>
                  <a:gd name="T10" fmla="*/ 14 w 18"/>
                  <a:gd name="T11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1">
                    <a:moveTo>
                      <a:pt x="14" y="9"/>
                    </a:moveTo>
                    <a:cubicBezTo>
                      <a:pt x="17" y="7"/>
                      <a:pt x="18" y="0"/>
                      <a:pt x="9" y="0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5"/>
                      <a:pt x="3" y="12"/>
                      <a:pt x="0" y="19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16"/>
                      <a:pt x="13" y="11"/>
                      <a:pt x="14" y="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5181600" y="3086100"/>
                <a:ext cx="173038" cy="139700"/>
              </a:xfrm>
              <a:custGeom>
                <a:avLst/>
                <a:gdLst>
                  <a:gd name="T0" fmla="*/ 8 w 77"/>
                  <a:gd name="T1" fmla="*/ 40 h 62"/>
                  <a:gd name="T2" fmla="*/ 0 w 77"/>
                  <a:gd name="T3" fmla="*/ 52 h 62"/>
                  <a:gd name="T4" fmla="*/ 0 w 77"/>
                  <a:gd name="T5" fmla="*/ 52 h 62"/>
                  <a:gd name="T6" fmla="*/ 1 w 77"/>
                  <a:gd name="T7" fmla="*/ 56 h 62"/>
                  <a:gd name="T8" fmla="*/ 12 w 77"/>
                  <a:gd name="T9" fmla="*/ 62 h 62"/>
                  <a:gd name="T10" fmla="*/ 22 w 77"/>
                  <a:gd name="T11" fmla="*/ 56 h 62"/>
                  <a:gd name="T12" fmla="*/ 61 w 77"/>
                  <a:gd name="T13" fmla="*/ 36 h 62"/>
                  <a:gd name="T14" fmla="*/ 64 w 77"/>
                  <a:gd name="T15" fmla="*/ 30 h 62"/>
                  <a:gd name="T16" fmla="*/ 64 w 77"/>
                  <a:gd name="T17" fmla="*/ 21 h 62"/>
                  <a:gd name="T18" fmla="*/ 64 w 77"/>
                  <a:gd name="T19" fmla="*/ 11 h 62"/>
                  <a:gd name="T20" fmla="*/ 71 w 77"/>
                  <a:gd name="T21" fmla="*/ 6 h 62"/>
                  <a:gd name="T22" fmla="*/ 77 w 77"/>
                  <a:gd name="T23" fmla="*/ 1 h 62"/>
                  <a:gd name="T24" fmla="*/ 73 w 77"/>
                  <a:gd name="T25" fmla="*/ 0 h 62"/>
                  <a:gd name="T26" fmla="*/ 60 w 77"/>
                  <a:gd name="T27" fmla="*/ 2 h 62"/>
                  <a:gd name="T28" fmla="*/ 45 w 77"/>
                  <a:gd name="T29" fmla="*/ 6 h 62"/>
                  <a:gd name="T30" fmla="*/ 32 w 77"/>
                  <a:gd name="T31" fmla="*/ 6 h 62"/>
                  <a:gd name="T32" fmla="*/ 25 w 77"/>
                  <a:gd name="T33" fmla="*/ 7 h 62"/>
                  <a:gd name="T34" fmla="*/ 15 w 77"/>
                  <a:gd name="T35" fmla="*/ 7 h 62"/>
                  <a:gd name="T36" fmla="*/ 11 w 77"/>
                  <a:gd name="T37" fmla="*/ 10 h 62"/>
                  <a:gd name="T38" fmla="*/ 4 w 77"/>
                  <a:gd name="T39" fmla="*/ 17 h 62"/>
                  <a:gd name="T40" fmla="*/ 4 w 77"/>
                  <a:gd name="T41" fmla="*/ 23 h 62"/>
                  <a:gd name="T42" fmla="*/ 3 w 77"/>
                  <a:gd name="T43" fmla="*/ 31 h 62"/>
                  <a:gd name="T44" fmla="*/ 8 w 77"/>
                  <a:gd name="T45" fmla="*/ 4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62">
                    <a:moveTo>
                      <a:pt x="8" y="40"/>
                    </a:moveTo>
                    <a:cubicBezTo>
                      <a:pt x="7" y="42"/>
                      <a:pt x="3" y="47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9" y="56"/>
                      <a:pt x="22" y="56"/>
                    </a:cubicBezTo>
                    <a:cubicBezTo>
                      <a:pt x="25" y="55"/>
                      <a:pt x="61" y="36"/>
                      <a:pt x="61" y="36"/>
                    </a:cubicBezTo>
                    <a:cubicBezTo>
                      <a:pt x="61" y="36"/>
                      <a:pt x="64" y="31"/>
                      <a:pt x="64" y="30"/>
                    </a:cubicBezTo>
                    <a:cubicBezTo>
                      <a:pt x="63" y="28"/>
                      <a:pt x="63" y="23"/>
                      <a:pt x="64" y="21"/>
                    </a:cubicBezTo>
                    <a:cubicBezTo>
                      <a:pt x="66" y="18"/>
                      <a:pt x="62" y="15"/>
                      <a:pt x="64" y="11"/>
                    </a:cubicBezTo>
                    <a:cubicBezTo>
                      <a:pt x="65" y="8"/>
                      <a:pt x="71" y="6"/>
                      <a:pt x="71" y="6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67" y="2"/>
                      <a:pt x="60" y="2"/>
                    </a:cubicBezTo>
                    <a:cubicBezTo>
                      <a:pt x="54" y="1"/>
                      <a:pt x="52" y="6"/>
                      <a:pt x="45" y="6"/>
                    </a:cubicBezTo>
                    <a:cubicBezTo>
                      <a:pt x="38" y="6"/>
                      <a:pt x="34" y="8"/>
                      <a:pt x="32" y="6"/>
                    </a:cubicBezTo>
                    <a:cubicBezTo>
                      <a:pt x="31" y="3"/>
                      <a:pt x="30" y="5"/>
                      <a:pt x="25" y="7"/>
                    </a:cubicBezTo>
                    <a:cubicBezTo>
                      <a:pt x="20" y="9"/>
                      <a:pt x="17" y="9"/>
                      <a:pt x="15" y="7"/>
                    </a:cubicBezTo>
                    <a:cubicBezTo>
                      <a:pt x="13" y="5"/>
                      <a:pt x="11" y="7"/>
                      <a:pt x="11" y="10"/>
                    </a:cubicBezTo>
                    <a:cubicBezTo>
                      <a:pt x="10" y="12"/>
                      <a:pt x="11" y="16"/>
                      <a:pt x="4" y="17"/>
                    </a:cubicBezTo>
                    <a:cubicBezTo>
                      <a:pt x="3" y="19"/>
                      <a:pt x="3" y="22"/>
                      <a:pt x="4" y="23"/>
                    </a:cubicBezTo>
                    <a:cubicBezTo>
                      <a:pt x="6" y="25"/>
                      <a:pt x="3" y="28"/>
                      <a:pt x="3" y="31"/>
                    </a:cubicBezTo>
                    <a:cubicBezTo>
                      <a:pt x="12" y="31"/>
                      <a:pt x="11" y="38"/>
                      <a:pt x="8" y="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7464425" y="3054350"/>
                <a:ext cx="100013" cy="120650"/>
              </a:xfrm>
              <a:custGeom>
                <a:avLst/>
                <a:gdLst>
                  <a:gd name="T0" fmla="*/ 11 w 44"/>
                  <a:gd name="T1" fmla="*/ 4 h 53"/>
                  <a:gd name="T2" fmla="*/ 4 w 44"/>
                  <a:gd name="T3" fmla="*/ 9 h 53"/>
                  <a:gd name="T4" fmla="*/ 8 w 44"/>
                  <a:gd name="T5" fmla="*/ 15 h 53"/>
                  <a:gd name="T6" fmla="*/ 7 w 44"/>
                  <a:gd name="T7" fmla="*/ 20 h 53"/>
                  <a:gd name="T8" fmla="*/ 7 w 44"/>
                  <a:gd name="T9" fmla="*/ 31 h 53"/>
                  <a:gd name="T10" fmla="*/ 3 w 44"/>
                  <a:gd name="T11" fmla="*/ 44 h 53"/>
                  <a:gd name="T12" fmla="*/ 5 w 44"/>
                  <a:gd name="T13" fmla="*/ 52 h 53"/>
                  <a:gd name="T14" fmla="*/ 26 w 44"/>
                  <a:gd name="T15" fmla="*/ 45 h 53"/>
                  <a:gd name="T16" fmla="*/ 37 w 44"/>
                  <a:gd name="T17" fmla="*/ 40 h 53"/>
                  <a:gd name="T18" fmla="*/ 42 w 44"/>
                  <a:gd name="T19" fmla="*/ 35 h 53"/>
                  <a:gd name="T20" fmla="*/ 39 w 44"/>
                  <a:gd name="T21" fmla="*/ 19 h 53"/>
                  <a:gd name="T22" fmla="*/ 27 w 44"/>
                  <a:gd name="T23" fmla="*/ 0 h 53"/>
                  <a:gd name="T24" fmla="*/ 21 w 44"/>
                  <a:gd name="T25" fmla="*/ 2 h 53"/>
                  <a:gd name="T26" fmla="*/ 11 w 44"/>
                  <a:gd name="T27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3">
                    <a:moveTo>
                      <a:pt x="11" y="4"/>
                    </a:moveTo>
                    <a:cubicBezTo>
                      <a:pt x="10" y="5"/>
                      <a:pt x="7" y="7"/>
                      <a:pt x="4" y="9"/>
                    </a:cubicBezTo>
                    <a:cubicBezTo>
                      <a:pt x="6" y="12"/>
                      <a:pt x="5" y="15"/>
                      <a:pt x="8" y="15"/>
                    </a:cubicBezTo>
                    <a:cubicBezTo>
                      <a:pt x="11" y="16"/>
                      <a:pt x="11" y="21"/>
                      <a:pt x="7" y="20"/>
                    </a:cubicBezTo>
                    <a:cubicBezTo>
                      <a:pt x="3" y="19"/>
                      <a:pt x="3" y="25"/>
                      <a:pt x="7" y="31"/>
                    </a:cubicBezTo>
                    <a:cubicBezTo>
                      <a:pt x="10" y="36"/>
                      <a:pt x="0" y="42"/>
                      <a:pt x="3" y="44"/>
                    </a:cubicBezTo>
                    <a:cubicBezTo>
                      <a:pt x="6" y="47"/>
                      <a:pt x="4" y="50"/>
                      <a:pt x="5" y="52"/>
                    </a:cubicBezTo>
                    <a:cubicBezTo>
                      <a:pt x="6" y="53"/>
                      <a:pt x="20" y="51"/>
                      <a:pt x="26" y="45"/>
                    </a:cubicBezTo>
                    <a:cubicBezTo>
                      <a:pt x="32" y="38"/>
                      <a:pt x="34" y="39"/>
                      <a:pt x="37" y="40"/>
                    </a:cubicBezTo>
                    <a:cubicBezTo>
                      <a:pt x="40" y="41"/>
                      <a:pt x="44" y="38"/>
                      <a:pt x="42" y="35"/>
                    </a:cubicBezTo>
                    <a:cubicBezTo>
                      <a:pt x="40" y="33"/>
                      <a:pt x="38" y="27"/>
                      <a:pt x="39" y="19"/>
                    </a:cubicBezTo>
                    <a:cubicBezTo>
                      <a:pt x="39" y="14"/>
                      <a:pt x="33" y="6"/>
                      <a:pt x="27" y="0"/>
                    </a:cubicBezTo>
                    <a:cubicBezTo>
                      <a:pt x="25" y="1"/>
                      <a:pt x="24" y="2"/>
                      <a:pt x="21" y="2"/>
                    </a:cubicBezTo>
                    <a:cubicBezTo>
                      <a:pt x="17" y="2"/>
                      <a:pt x="13" y="3"/>
                      <a:pt x="11" y="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6510337" y="3395663"/>
                <a:ext cx="114300" cy="147638"/>
              </a:xfrm>
              <a:custGeom>
                <a:avLst/>
                <a:gdLst>
                  <a:gd name="T0" fmla="*/ 51 w 51"/>
                  <a:gd name="T1" fmla="*/ 55 h 66"/>
                  <a:gd name="T2" fmla="*/ 46 w 51"/>
                  <a:gd name="T3" fmla="*/ 33 h 66"/>
                  <a:gd name="T4" fmla="*/ 38 w 51"/>
                  <a:gd name="T5" fmla="*/ 42 h 66"/>
                  <a:gd name="T6" fmla="*/ 39 w 51"/>
                  <a:gd name="T7" fmla="*/ 30 h 66"/>
                  <a:gd name="T8" fmla="*/ 47 w 51"/>
                  <a:gd name="T9" fmla="*/ 19 h 66"/>
                  <a:gd name="T10" fmla="*/ 39 w 51"/>
                  <a:gd name="T11" fmla="*/ 16 h 66"/>
                  <a:gd name="T12" fmla="*/ 26 w 51"/>
                  <a:gd name="T13" fmla="*/ 17 h 66"/>
                  <a:gd name="T14" fmla="*/ 21 w 51"/>
                  <a:gd name="T15" fmla="*/ 11 h 66"/>
                  <a:gd name="T16" fmla="*/ 14 w 51"/>
                  <a:gd name="T17" fmla="*/ 5 h 66"/>
                  <a:gd name="T18" fmla="*/ 4 w 51"/>
                  <a:gd name="T19" fmla="*/ 5 h 66"/>
                  <a:gd name="T20" fmla="*/ 12 w 51"/>
                  <a:gd name="T21" fmla="*/ 15 h 66"/>
                  <a:gd name="T22" fmla="*/ 5 w 51"/>
                  <a:gd name="T23" fmla="*/ 19 h 66"/>
                  <a:gd name="T24" fmla="*/ 8 w 51"/>
                  <a:gd name="T25" fmla="*/ 36 h 66"/>
                  <a:gd name="T26" fmla="*/ 12 w 51"/>
                  <a:gd name="T27" fmla="*/ 57 h 66"/>
                  <a:gd name="T28" fmla="*/ 20 w 51"/>
                  <a:gd name="T29" fmla="*/ 55 h 66"/>
                  <a:gd name="T30" fmla="*/ 29 w 51"/>
                  <a:gd name="T31" fmla="*/ 50 h 66"/>
                  <a:gd name="T32" fmla="*/ 36 w 51"/>
                  <a:gd name="T33" fmla="*/ 45 h 66"/>
                  <a:gd name="T34" fmla="*/ 42 w 51"/>
                  <a:gd name="T35" fmla="*/ 60 h 66"/>
                  <a:gd name="T36" fmla="*/ 43 w 51"/>
                  <a:gd name="T37" fmla="*/ 66 h 66"/>
                  <a:gd name="T38" fmla="*/ 47 w 51"/>
                  <a:gd name="T39" fmla="*/ 63 h 66"/>
                  <a:gd name="T40" fmla="*/ 51 w 51"/>
                  <a:gd name="T41" fmla="*/ 5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66">
                    <a:moveTo>
                      <a:pt x="51" y="55"/>
                    </a:moveTo>
                    <a:cubicBezTo>
                      <a:pt x="49" y="44"/>
                      <a:pt x="47" y="33"/>
                      <a:pt x="46" y="33"/>
                    </a:cubicBezTo>
                    <a:cubicBezTo>
                      <a:pt x="44" y="33"/>
                      <a:pt x="41" y="43"/>
                      <a:pt x="38" y="42"/>
                    </a:cubicBezTo>
                    <a:cubicBezTo>
                      <a:pt x="35" y="42"/>
                      <a:pt x="35" y="30"/>
                      <a:pt x="39" y="30"/>
                    </a:cubicBezTo>
                    <a:cubicBezTo>
                      <a:pt x="43" y="30"/>
                      <a:pt x="47" y="21"/>
                      <a:pt x="47" y="19"/>
                    </a:cubicBezTo>
                    <a:cubicBezTo>
                      <a:pt x="47" y="16"/>
                      <a:pt x="43" y="16"/>
                      <a:pt x="39" y="16"/>
                    </a:cubicBezTo>
                    <a:cubicBezTo>
                      <a:pt x="35" y="16"/>
                      <a:pt x="26" y="17"/>
                      <a:pt x="26" y="17"/>
                    </a:cubicBezTo>
                    <a:cubicBezTo>
                      <a:pt x="26" y="17"/>
                      <a:pt x="21" y="15"/>
                      <a:pt x="21" y="11"/>
                    </a:cubicBezTo>
                    <a:cubicBezTo>
                      <a:pt x="21" y="8"/>
                      <a:pt x="19" y="5"/>
                      <a:pt x="14" y="5"/>
                    </a:cubicBezTo>
                    <a:cubicBezTo>
                      <a:pt x="8" y="5"/>
                      <a:pt x="8" y="0"/>
                      <a:pt x="4" y="5"/>
                    </a:cubicBezTo>
                    <a:cubicBezTo>
                      <a:pt x="0" y="11"/>
                      <a:pt x="13" y="11"/>
                      <a:pt x="12" y="15"/>
                    </a:cubicBezTo>
                    <a:cubicBezTo>
                      <a:pt x="10" y="19"/>
                      <a:pt x="6" y="16"/>
                      <a:pt x="5" y="19"/>
                    </a:cubicBezTo>
                    <a:cubicBezTo>
                      <a:pt x="5" y="23"/>
                      <a:pt x="6" y="31"/>
                      <a:pt x="8" y="36"/>
                    </a:cubicBezTo>
                    <a:cubicBezTo>
                      <a:pt x="10" y="40"/>
                      <a:pt x="12" y="49"/>
                      <a:pt x="12" y="57"/>
                    </a:cubicBezTo>
                    <a:cubicBezTo>
                      <a:pt x="15" y="56"/>
                      <a:pt x="17" y="55"/>
                      <a:pt x="20" y="55"/>
                    </a:cubicBezTo>
                    <a:cubicBezTo>
                      <a:pt x="23" y="55"/>
                      <a:pt x="28" y="54"/>
                      <a:pt x="29" y="50"/>
                    </a:cubicBezTo>
                    <a:cubicBezTo>
                      <a:pt x="29" y="47"/>
                      <a:pt x="33" y="44"/>
                      <a:pt x="36" y="45"/>
                    </a:cubicBezTo>
                    <a:cubicBezTo>
                      <a:pt x="38" y="46"/>
                      <a:pt x="41" y="55"/>
                      <a:pt x="42" y="60"/>
                    </a:cubicBezTo>
                    <a:cubicBezTo>
                      <a:pt x="42" y="62"/>
                      <a:pt x="42" y="64"/>
                      <a:pt x="43" y="66"/>
                    </a:cubicBezTo>
                    <a:cubicBezTo>
                      <a:pt x="45" y="64"/>
                      <a:pt x="47" y="63"/>
                      <a:pt x="47" y="63"/>
                    </a:cubicBezTo>
                    <a:cubicBezTo>
                      <a:pt x="47" y="63"/>
                      <a:pt x="49" y="57"/>
                      <a:pt x="51" y="5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6024562" y="3140075"/>
                <a:ext cx="706438" cy="746125"/>
              </a:xfrm>
              <a:custGeom>
                <a:avLst/>
                <a:gdLst>
                  <a:gd name="T0" fmla="*/ 221 w 314"/>
                  <a:gd name="T1" fmla="*/ 132 h 331"/>
                  <a:gd name="T2" fmla="*/ 220 w 314"/>
                  <a:gd name="T3" fmla="*/ 118 h 331"/>
                  <a:gd name="T4" fmla="*/ 237 w 314"/>
                  <a:gd name="T5" fmla="*/ 124 h 331"/>
                  <a:gd name="T6" fmla="*/ 255 w 314"/>
                  <a:gd name="T7" fmla="*/ 129 h 331"/>
                  <a:gd name="T8" fmla="*/ 255 w 314"/>
                  <a:gd name="T9" fmla="*/ 143 h 331"/>
                  <a:gd name="T10" fmla="*/ 262 w 314"/>
                  <a:gd name="T11" fmla="*/ 146 h 331"/>
                  <a:gd name="T12" fmla="*/ 268 w 314"/>
                  <a:gd name="T13" fmla="*/ 167 h 331"/>
                  <a:gd name="T14" fmla="*/ 274 w 314"/>
                  <a:gd name="T15" fmla="*/ 144 h 331"/>
                  <a:gd name="T16" fmla="*/ 286 w 314"/>
                  <a:gd name="T17" fmla="*/ 131 h 331"/>
                  <a:gd name="T18" fmla="*/ 297 w 314"/>
                  <a:gd name="T19" fmla="*/ 108 h 331"/>
                  <a:gd name="T20" fmla="*/ 311 w 314"/>
                  <a:gd name="T21" fmla="*/ 104 h 331"/>
                  <a:gd name="T22" fmla="*/ 313 w 314"/>
                  <a:gd name="T23" fmla="*/ 91 h 331"/>
                  <a:gd name="T24" fmla="*/ 302 w 314"/>
                  <a:gd name="T25" fmla="*/ 80 h 331"/>
                  <a:gd name="T26" fmla="*/ 283 w 314"/>
                  <a:gd name="T27" fmla="*/ 81 h 331"/>
                  <a:gd name="T28" fmla="*/ 269 w 314"/>
                  <a:gd name="T29" fmla="*/ 92 h 331"/>
                  <a:gd name="T30" fmla="*/ 258 w 314"/>
                  <a:gd name="T31" fmla="*/ 99 h 331"/>
                  <a:gd name="T32" fmla="*/ 248 w 314"/>
                  <a:gd name="T33" fmla="*/ 110 h 331"/>
                  <a:gd name="T34" fmla="*/ 229 w 314"/>
                  <a:gd name="T35" fmla="*/ 108 h 331"/>
                  <a:gd name="T36" fmla="*/ 222 w 314"/>
                  <a:gd name="T37" fmla="*/ 94 h 331"/>
                  <a:gd name="T38" fmla="*/ 217 w 314"/>
                  <a:gd name="T39" fmla="*/ 111 h 331"/>
                  <a:gd name="T40" fmla="*/ 183 w 314"/>
                  <a:gd name="T41" fmla="*/ 107 h 331"/>
                  <a:gd name="T42" fmla="*/ 166 w 314"/>
                  <a:gd name="T43" fmla="*/ 103 h 331"/>
                  <a:gd name="T44" fmla="*/ 148 w 314"/>
                  <a:gd name="T45" fmla="*/ 93 h 331"/>
                  <a:gd name="T46" fmla="*/ 134 w 314"/>
                  <a:gd name="T47" fmla="*/ 84 h 331"/>
                  <a:gd name="T48" fmla="*/ 141 w 314"/>
                  <a:gd name="T49" fmla="*/ 68 h 331"/>
                  <a:gd name="T50" fmla="*/ 129 w 314"/>
                  <a:gd name="T51" fmla="*/ 58 h 331"/>
                  <a:gd name="T52" fmla="*/ 116 w 314"/>
                  <a:gd name="T53" fmla="*/ 42 h 331"/>
                  <a:gd name="T54" fmla="*/ 125 w 314"/>
                  <a:gd name="T55" fmla="*/ 33 h 331"/>
                  <a:gd name="T56" fmla="*/ 119 w 314"/>
                  <a:gd name="T57" fmla="*/ 13 h 331"/>
                  <a:gd name="T58" fmla="*/ 108 w 314"/>
                  <a:gd name="T59" fmla="*/ 0 h 331"/>
                  <a:gd name="T60" fmla="*/ 99 w 314"/>
                  <a:gd name="T61" fmla="*/ 8 h 331"/>
                  <a:gd name="T62" fmla="*/ 71 w 314"/>
                  <a:gd name="T63" fmla="*/ 10 h 331"/>
                  <a:gd name="T64" fmla="*/ 67 w 314"/>
                  <a:gd name="T65" fmla="*/ 27 h 331"/>
                  <a:gd name="T66" fmla="*/ 79 w 314"/>
                  <a:gd name="T67" fmla="*/ 42 h 331"/>
                  <a:gd name="T68" fmla="*/ 71 w 314"/>
                  <a:gd name="T69" fmla="*/ 59 h 331"/>
                  <a:gd name="T70" fmla="*/ 59 w 314"/>
                  <a:gd name="T71" fmla="*/ 71 h 331"/>
                  <a:gd name="T72" fmla="*/ 45 w 314"/>
                  <a:gd name="T73" fmla="*/ 88 h 331"/>
                  <a:gd name="T74" fmla="*/ 31 w 314"/>
                  <a:gd name="T75" fmla="*/ 97 h 331"/>
                  <a:gd name="T76" fmla="*/ 14 w 314"/>
                  <a:gd name="T77" fmla="*/ 107 h 331"/>
                  <a:gd name="T78" fmla="*/ 26 w 314"/>
                  <a:gd name="T79" fmla="*/ 127 h 331"/>
                  <a:gd name="T80" fmla="*/ 22 w 314"/>
                  <a:gd name="T81" fmla="*/ 139 h 331"/>
                  <a:gd name="T82" fmla="*/ 1 w 314"/>
                  <a:gd name="T83" fmla="*/ 147 h 331"/>
                  <a:gd name="T84" fmla="*/ 10 w 314"/>
                  <a:gd name="T85" fmla="*/ 157 h 331"/>
                  <a:gd name="T86" fmla="*/ 7 w 314"/>
                  <a:gd name="T87" fmla="*/ 163 h 331"/>
                  <a:gd name="T88" fmla="*/ 43 w 314"/>
                  <a:gd name="T89" fmla="*/ 171 h 331"/>
                  <a:gd name="T90" fmla="*/ 49 w 314"/>
                  <a:gd name="T91" fmla="*/ 177 h 331"/>
                  <a:gd name="T92" fmla="*/ 51 w 314"/>
                  <a:gd name="T93" fmla="*/ 206 h 331"/>
                  <a:gd name="T94" fmla="*/ 67 w 314"/>
                  <a:gd name="T95" fmla="*/ 257 h 331"/>
                  <a:gd name="T96" fmla="*/ 89 w 314"/>
                  <a:gd name="T97" fmla="*/ 309 h 331"/>
                  <a:gd name="T98" fmla="*/ 110 w 314"/>
                  <a:gd name="T99" fmla="*/ 322 h 331"/>
                  <a:gd name="T100" fmla="*/ 125 w 314"/>
                  <a:gd name="T101" fmla="*/ 304 h 331"/>
                  <a:gd name="T102" fmla="*/ 131 w 314"/>
                  <a:gd name="T103" fmla="*/ 282 h 331"/>
                  <a:gd name="T104" fmla="*/ 134 w 314"/>
                  <a:gd name="T105" fmla="*/ 249 h 331"/>
                  <a:gd name="T106" fmla="*/ 149 w 314"/>
                  <a:gd name="T107" fmla="*/ 232 h 331"/>
                  <a:gd name="T108" fmla="*/ 185 w 314"/>
                  <a:gd name="T109" fmla="*/ 200 h 331"/>
                  <a:gd name="T110" fmla="*/ 205 w 314"/>
                  <a:gd name="T111" fmla="*/ 177 h 331"/>
                  <a:gd name="T112" fmla="*/ 228 w 314"/>
                  <a:gd name="T113" fmla="*/ 17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4" h="331">
                    <a:moveTo>
                      <a:pt x="224" y="149"/>
                    </a:moveTo>
                    <a:cubicBezTo>
                      <a:pt x="222" y="144"/>
                      <a:pt x="221" y="136"/>
                      <a:pt x="221" y="132"/>
                    </a:cubicBezTo>
                    <a:cubicBezTo>
                      <a:pt x="222" y="129"/>
                      <a:pt x="226" y="132"/>
                      <a:pt x="228" y="128"/>
                    </a:cubicBezTo>
                    <a:cubicBezTo>
                      <a:pt x="229" y="124"/>
                      <a:pt x="216" y="124"/>
                      <a:pt x="220" y="118"/>
                    </a:cubicBezTo>
                    <a:cubicBezTo>
                      <a:pt x="224" y="113"/>
                      <a:pt x="224" y="118"/>
                      <a:pt x="230" y="118"/>
                    </a:cubicBezTo>
                    <a:cubicBezTo>
                      <a:pt x="235" y="118"/>
                      <a:pt x="237" y="121"/>
                      <a:pt x="237" y="124"/>
                    </a:cubicBezTo>
                    <a:cubicBezTo>
                      <a:pt x="237" y="128"/>
                      <a:pt x="242" y="130"/>
                      <a:pt x="242" y="130"/>
                    </a:cubicBezTo>
                    <a:cubicBezTo>
                      <a:pt x="242" y="130"/>
                      <a:pt x="251" y="129"/>
                      <a:pt x="255" y="129"/>
                    </a:cubicBezTo>
                    <a:cubicBezTo>
                      <a:pt x="259" y="129"/>
                      <a:pt x="263" y="129"/>
                      <a:pt x="263" y="132"/>
                    </a:cubicBezTo>
                    <a:cubicBezTo>
                      <a:pt x="263" y="134"/>
                      <a:pt x="259" y="143"/>
                      <a:pt x="255" y="143"/>
                    </a:cubicBezTo>
                    <a:cubicBezTo>
                      <a:pt x="251" y="143"/>
                      <a:pt x="251" y="155"/>
                      <a:pt x="254" y="155"/>
                    </a:cubicBezTo>
                    <a:cubicBezTo>
                      <a:pt x="257" y="156"/>
                      <a:pt x="260" y="146"/>
                      <a:pt x="262" y="146"/>
                    </a:cubicBezTo>
                    <a:cubicBezTo>
                      <a:pt x="263" y="146"/>
                      <a:pt x="265" y="157"/>
                      <a:pt x="267" y="168"/>
                    </a:cubicBezTo>
                    <a:cubicBezTo>
                      <a:pt x="267" y="168"/>
                      <a:pt x="268" y="167"/>
                      <a:pt x="268" y="167"/>
                    </a:cubicBezTo>
                    <a:cubicBezTo>
                      <a:pt x="271" y="167"/>
                      <a:pt x="270" y="158"/>
                      <a:pt x="271" y="155"/>
                    </a:cubicBezTo>
                    <a:cubicBezTo>
                      <a:pt x="273" y="152"/>
                      <a:pt x="272" y="144"/>
                      <a:pt x="274" y="144"/>
                    </a:cubicBezTo>
                    <a:cubicBezTo>
                      <a:pt x="275" y="144"/>
                      <a:pt x="283" y="147"/>
                      <a:pt x="282" y="144"/>
                    </a:cubicBezTo>
                    <a:cubicBezTo>
                      <a:pt x="282" y="142"/>
                      <a:pt x="287" y="135"/>
                      <a:pt x="286" y="131"/>
                    </a:cubicBezTo>
                    <a:cubicBezTo>
                      <a:pt x="286" y="127"/>
                      <a:pt x="290" y="122"/>
                      <a:pt x="290" y="117"/>
                    </a:cubicBezTo>
                    <a:cubicBezTo>
                      <a:pt x="290" y="112"/>
                      <a:pt x="294" y="111"/>
                      <a:pt x="297" y="108"/>
                    </a:cubicBezTo>
                    <a:cubicBezTo>
                      <a:pt x="300" y="105"/>
                      <a:pt x="306" y="102"/>
                      <a:pt x="306" y="104"/>
                    </a:cubicBezTo>
                    <a:cubicBezTo>
                      <a:pt x="307" y="106"/>
                      <a:pt x="314" y="108"/>
                      <a:pt x="311" y="104"/>
                    </a:cubicBezTo>
                    <a:cubicBezTo>
                      <a:pt x="309" y="100"/>
                      <a:pt x="309" y="97"/>
                      <a:pt x="310" y="96"/>
                    </a:cubicBezTo>
                    <a:cubicBezTo>
                      <a:pt x="312" y="96"/>
                      <a:pt x="313" y="91"/>
                      <a:pt x="313" y="91"/>
                    </a:cubicBezTo>
                    <a:cubicBezTo>
                      <a:pt x="313" y="91"/>
                      <a:pt x="307" y="90"/>
                      <a:pt x="306" y="88"/>
                    </a:cubicBezTo>
                    <a:cubicBezTo>
                      <a:pt x="306" y="85"/>
                      <a:pt x="302" y="82"/>
                      <a:pt x="302" y="80"/>
                    </a:cubicBezTo>
                    <a:cubicBezTo>
                      <a:pt x="302" y="78"/>
                      <a:pt x="299" y="79"/>
                      <a:pt x="296" y="81"/>
                    </a:cubicBezTo>
                    <a:cubicBezTo>
                      <a:pt x="294" y="83"/>
                      <a:pt x="289" y="78"/>
                      <a:pt x="283" y="81"/>
                    </a:cubicBezTo>
                    <a:cubicBezTo>
                      <a:pt x="277" y="84"/>
                      <a:pt x="276" y="88"/>
                      <a:pt x="273" y="88"/>
                    </a:cubicBezTo>
                    <a:cubicBezTo>
                      <a:pt x="270" y="87"/>
                      <a:pt x="271" y="90"/>
                      <a:pt x="269" y="92"/>
                    </a:cubicBezTo>
                    <a:cubicBezTo>
                      <a:pt x="266" y="94"/>
                      <a:pt x="265" y="97"/>
                      <a:pt x="263" y="97"/>
                    </a:cubicBezTo>
                    <a:cubicBezTo>
                      <a:pt x="262" y="97"/>
                      <a:pt x="258" y="99"/>
                      <a:pt x="258" y="99"/>
                    </a:cubicBezTo>
                    <a:cubicBezTo>
                      <a:pt x="258" y="99"/>
                      <a:pt x="261" y="106"/>
                      <a:pt x="259" y="109"/>
                    </a:cubicBezTo>
                    <a:cubicBezTo>
                      <a:pt x="257" y="112"/>
                      <a:pt x="253" y="109"/>
                      <a:pt x="248" y="110"/>
                    </a:cubicBezTo>
                    <a:cubicBezTo>
                      <a:pt x="243" y="112"/>
                      <a:pt x="241" y="108"/>
                      <a:pt x="237" y="109"/>
                    </a:cubicBezTo>
                    <a:cubicBezTo>
                      <a:pt x="233" y="110"/>
                      <a:pt x="231" y="107"/>
                      <a:pt x="229" y="108"/>
                    </a:cubicBezTo>
                    <a:cubicBezTo>
                      <a:pt x="228" y="108"/>
                      <a:pt x="225" y="104"/>
                      <a:pt x="226" y="100"/>
                    </a:cubicBezTo>
                    <a:cubicBezTo>
                      <a:pt x="227" y="96"/>
                      <a:pt x="224" y="92"/>
                      <a:pt x="222" y="94"/>
                    </a:cubicBezTo>
                    <a:cubicBezTo>
                      <a:pt x="221" y="97"/>
                      <a:pt x="218" y="96"/>
                      <a:pt x="218" y="100"/>
                    </a:cubicBezTo>
                    <a:cubicBezTo>
                      <a:pt x="218" y="104"/>
                      <a:pt x="220" y="108"/>
                      <a:pt x="217" y="111"/>
                    </a:cubicBezTo>
                    <a:cubicBezTo>
                      <a:pt x="215" y="114"/>
                      <a:pt x="201" y="115"/>
                      <a:pt x="198" y="113"/>
                    </a:cubicBezTo>
                    <a:cubicBezTo>
                      <a:pt x="195" y="111"/>
                      <a:pt x="184" y="109"/>
                      <a:pt x="183" y="107"/>
                    </a:cubicBezTo>
                    <a:cubicBezTo>
                      <a:pt x="183" y="105"/>
                      <a:pt x="179" y="101"/>
                      <a:pt x="177" y="101"/>
                    </a:cubicBezTo>
                    <a:cubicBezTo>
                      <a:pt x="175" y="101"/>
                      <a:pt x="168" y="104"/>
                      <a:pt x="166" y="103"/>
                    </a:cubicBezTo>
                    <a:cubicBezTo>
                      <a:pt x="164" y="101"/>
                      <a:pt x="160" y="98"/>
                      <a:pt x="157" y="97"/>
                    </a:cubicBezTo>
                    <a:cubicBezTo>
                      <a:pt x="154" y="97"/>
                      <a:pt x="149" y="95"/>
                      <a:pt x="148" y="93"/>
                    </a:cubicBezTo>
                    <a:cubicBezTo>
                      <a:pt x="148" y="91"/>
                      <a:pt x="141" y="90"/>
                      <a:pt x="140" y="88"/>
                    </a:cubicBezTo>
                    <a:cubicBezTo>
                      <a:pt x="138" y="87"/>
                      <a:pt x="134" y="86"/>
                      <a:pt x="134" y="84"/>
                    </a:cubicBezTo>
                    <a:cubicBezTo>
                      <a:pt x="134" y="82"/>
                      <a:pt x="136" y="78"/>
                      <a:pt x="136" y="75"/>
                    </a:cubicBezTo>
                    <a:cubicBezTo>
                      <a:pt x="136" y="73"/>
                      <a:pt x="141" y="70"/>
                      <a:pt x="141" y="68"/>
                    </a:cubicBezTo>
                    <a:cubicBezTo>
                      <a:pt x="141" y="67"/>
                      <a:pt x="136" y="63"/>
                      <a:pt x="136" y="63"/>
                    </a:cubicBezTo>
                    <a:cubicBezTo>
                      <a:pt x="136" y="63"/>
                      <a:pt x="133" y="58"/>
                      <a:pt x="129" y="58"/>
                    </a:cubicBezTo>
                    <a:cubicBezTo>
                      <a:pt x="126" y="58"/>
                      <a:pt x="123" y="51"/>
                      <a:pt x="120" y="51"/>
                    </a:cubicBezTo>
                    <a:cubicBezTo>
                      <a:pt x="117" y="51"/>
                      <a:pt x="118" y="44"/>
                      <a:pt x="116" y="42"/>
                    </a:cubicBezTo>
                    <a:cubicBezTo>
                      <a:pt x="114" y="40"/>
                      <a:pt x="116" y="35"/>
                      <a:pt x="119" y="37"/>
                    </a:cubicBezTo>
                    <a:cubicBezTo>
                      <a:pt x="122" y="40"/>
                      <a:pt x="128" y="37"/>
                      <a:pt x="125" y="33"/>
                    </a:cubicBezTo>
                    <a:cubicBezTo>
                      <a:pt x="123" y="29"/>
                      <a:pt x="119" y="26"/>
                      <a:pt x="119" y="23"/>
                    </a:cubicBezTo>
                    <a:cubicBezTo>
                      <a:pt x="119" y="21"/>
                      <a:pt x="122" y="15"/>
                      <a:pt x="119" y="13"/>
                    </a:cubicBezTo>
                    <a:cubicBezTo>
                      <a:pt x="116" y="11"/>
                      <a:pt x="113" y="8"/>
                      <a:pt x="112" y="5"/>
                    </a:cubicBezTo>
                    <a:cubicBezTo>
                      <a:pt x="111" y="2"/>
                      <a:pt x="108" y="0"/>
                      <a:pt x="108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0"/>
                      <a:pt x="100" y="7"/>
                      <a:pt x="99" y="8"/>
                    </a:cubicBezTo>
                    <a:cubicBezTo>
                      <a:pt x="97" y="9"/>
                      <a:pt x="91" y="11"/>
                      <a:pt x="87" y="13"/>
                    </a:cubicBezTo>
                    <a:cubicBezTo>
                      <a:pt x="84" y="15"/>
                      <a:pt x="75" y="10"/>
                      <a:pt x="71" y="10"/>
                    </a:cubicBezTo>
                    <a:cubicBezTo>
                      <a:pt x="66" y="10"/>
                      <a:pt x="63" y="15"/>
                      <a:pt x="65" y="16"/>
                    </a:cubicBezTo>
                    <a:cubicBezTo>
                      <a:pt x="67" y="17"/>
                      <a:pt x="67" y="27"/>
                      <a:pt x="67" y="27"/>
                    </a:cubicBezTo>
                    <a:cubicBezTo>
                      <a:pt x="67" y="27"/>
                      <a:pt x="69" y="38"/>
                      <a:pt x="73" y="37"/>
                    </a:cubicBezTo>
                    <a:cubicBezTo>
                      <a:pt x="77" y="36"/>
                      <a:pt x="82" y="41"/>
                      <a:pt x="79" y="42"/>
                    </a:cubicBezTo>
                    <a:cubicBezTo>
                      <a:pt x="75" y="43"/>
                      <a:pt x="73" y="47"/>
                      <a:pt x="73" y="51"/>
                    </a:cubicBezTo>
                    <a:cubicBezTo>
                      <a:pt x="72" y="54"/>
                      <a:pt x="73" y="59"/>
                      <a:pt x="71" y="59"/>
                    </a:cubicBezTo>
                    <a:cubicBezTo>
                      <a:pt x="68" y="59"/>
                      <a:pt x="65" y="60"/>
                      <a:pt x="65" y="65"/>
                    </a:cubicBezTo>
                    <a:cubicBezTo>
                      <a:pt x="65" y="70"/>
                      <a:pt x="59" y="69"/>
                      <a:pt x="59" y="71"/>
                    </a:cubicBezTo>
                    <a:cubicBezTo>
                      <a:pt x="58" y="72"/>
                      <a:pt x="55" y="81"/>
                      <a:pt x="54" y="83"/>
                    </a:cubicBezTo>
                    <a:cubicBezTo>
                      <a:pt x="53" y="84"/>
                      <a:pt x="45" y="84"/>
                      <a:pt x="45" y="88"/>
                    </a:cubicBezTo>
                    <a:cubicBezTo>
                      <a:pt x="44" y="92"/>
                      <a:pt x="41" y="97"/>
                      <a:pt x="39" y="97"/>
                    </a:cubicBezTo>
                    <a:cubicBezTo>
                      <a:pt x="36" y="96"/>
                      <a:pt x="32" y="95"/>
                      <a:pt x="31" y="97"/>
                    </a:cubicBezTo>
                    <a:cubicBezTo>
                      <a:pt x="30" y="100"/>
                      <a:pt x="24" y="95"/>
                      <a:pt x="23" y="96"/>
                    </a:cubicBezTo>
                    <a:cubicBezTo>
                      <a:pt x="21" y="98"/>
                      <a:pt x="14" y="104"/>
                      <a:pt x="14" y="107"/>
                    </a:cubicBezTo>
                    <a:cubicBezTo>
                      <a:pt x="14" y="111"/>
                      <a:pt x="22" y="111"/>
                      <a:pt x="21" y="115"/>
                    </a:cubicBezTo>
                    <a:cubicBezTo>
                      <a:pt x="21" y="120"/>
                      <a:pt x="24" y="124"/>
                      <a:pt x="26" y="127"/>
                    </a:cubicBezTo>
                    <a:cubicBezTo>
                      <a:pt x="28" y="129"/>
                      <a:pt x="32" y="134"/>
                      <a:pt x="30" y="137"/>
                    </a:cubicBezTo>
                    <a:cubicBezTo>
                      <a:pt x="28" y="140"/>
                      <a:pt x="26" y="140"/>
                      <a:pt x="22" y="139"/>
                    </a:cubicBezTo>
                    <a:cubicBezTo>
                      <a:pt x="18" y="138"/>
                      <a:pt x="18" y="141"/>
                      <a:pt x="11" y="140"/>
                    </a:cubicBezTo>
                    <a:cubicBezTo>
                      <a:pt x="4" y="138"/>
                      <a:pt x="3" y="144"/>
                      <a:pt x="1" y="147"/>
                    </a:cubicBezTo>
                    <a:cubicBezTo>
                      <a:pt x="1" y="147"/>
                      <a:pt x="0" y="147"/>
                      <a:pt x="0" y="148"/>
                    </a:cubicBezTo>
                    <a:cubicBezTo>
                      <a:pt x="3" y="150"/>
                      <a:pt x="5" y="155"/>
                      <a:pt x="10" y="157"/>
                    </a:cubicBezTo>
                    <a:cubicBezTo>
                      <a:pt x="17" y="160"/>
                      <a:pt x="23" y="153"/>
                      <a:pt x="23" y="158"/>
                    </a:cubicBezTo>
                    <a:cubicBezTo>
                      <a:pt x="23" y="163"/>
                      <a:pt x="7" y="162"/>
                      <a:pt x="7" y="163"/>
                    </a:cubicBezTo>
                    <a:cubicBezTo>
                      <a:pt x="7" y="165"/>
                      <a:pt x="23" y="184"/>
                      <a:pt x="31" y="183"/>
                    </a:cubicBezTo>
                    <a:cubicBezTo>
                      <a:pt x="39" y="181"/>
                      <a:pt x="45" y="172"/>
                      <a:pt x="43" y="171"/>
                    </a:cubicBezTo>
                    <a:cubicBezTo>
                      <a:pt x="41" y="170"/>
                      <a:pt x="44" y="164"/>
                      <a:pt x="46" y="165"/>
                    </a:cubicBezTo>
                    <a:cubicBezTo>
                      <a:pt x="49" y="166"/>
                      <a:pt x="47" y="175"/>
                      <a:pt x="49" y="177"/>
                    </a:cubicBezTo>
                    <a:cubicBezTo>
                      <a:pt x="52" y="179"/>
                      <a:pt x="51" y="182"/>
                      <a:pt x="49" y="187"/>
                    </a:cubicBezTo>
                    <a:cubicBezTo>
                      <a:pt x="48" y="192"/>
                      <a:pt x="51" y="201"/>
                      <a:pt x="51" y="206"/>
                    </a:cubicBezTo>
                    <a:cubicBezTo>
                      <a:pt x="52" y="211"/>
                      <a:pt x="55" y="219"/>
                      <a:pt x="57" y="226"/>
                    </a:cubicBezTo>
                    <a:cubicBezTo>
                      <a:pt x="58" y="234"/>
                      <a:pt x="63" y="248"/>
                      <a:pt x="67" y="257"/>
                    </a:cubicBezTo>
                    <a:cubicBezTo>
                      <a:pt x="72" y="265"/>
                      <a:pt x="75" y="282"/>
                      <a:pt x="78" y="286"/>
                    </a:cubicBezTo>
                    <a:cubicBezTo>
                      <a:pt x="81" y="290"/>
                      <a:pt x="89" y="302"/>
                      <a:pt x="89" y="309"/>
                    </a:cubicBezTo>
                    <a:cubicBezTo>
                      <a:pt x="89" y="317"/>
                      <a:pt x="97" y="327"/>
                      <a:pt x="100" y="329"/>
                    </a:cubicBezTo>
                    <a:cubicBezTo>
                      <a:pt x="103" y="331"/>
                      <a:pt x="109" y="327"/>
                      <a:pt x="110" y="322"/>
                    </a:cubicBezTo>
                    <a:cubicBezTo>
                      <a:pt x="112" y="318"/>
                      <a:pt x="120" y="316"/>
                      <a:pt x="121" y="312"/>
                    </a:cubicBezTo>
                    <a:cubicBezTo>
                      <a:pt x="121" y="308"/>
                      <a:pt x="122" y="305"/>
                      <a:pt x="125" y="304"/>
                    </a:cubicBezTo>
                    <a:cubicBezTo>
                      <a:pt x="128" y="304"/>
                      <a:pt x="128" y="301"/>
                      <a:pt x="128" y="296"/>
                    </a:cubicBezTo>
                    <a:cubicBezTo>
                      <a:pt x="128" y="292"/>
                      <a:pt x="128" y="286"/>
                      <a:pt x="131" y="282"/>
                    </a:cubicBezTo>
                    <a:cubicBezTo>
                      <a:pt x="134" y="278"/>
                      <a:pt x="135" y="268"/>
                      <a:pt x="133" y="264"/>
                    </a:cubicBezTo>
                    <a:cubicBezTo>
                      <a:pt x="131" y="259"/>
                      <a:pt x="132" y="254"/>
                      <a:pt x="134" y="249"/>
                    </a:cubicBezTo>
                    <a:cubicBezTo>
                      <a:pt x="136" y="245"/>
                      <a:pt x="135" y="240"/>
                      <a:pt x="138" y="240"/>
                    </a:cubicBezTo>
                    <a:cubicBezTo>
                      <a:pt x="141" y="240"/>
                      <a:pt x="146" y="237"/>
                      <a:pt x="149" y="232"/>
                    </a:cubicBezTo>
                    <a:cubicBezTo>
                      <a:pt x="153" y="228"/>
                      <a:pt x="163" y="222"/>
                      <a:pt x="166" y="219"/>
                    </a:cubicBezTo>
                    <a:cubicBezTo>
                      <a:pt x="170" y="216"/>
                      <a:pt x="181" y="206"/>
                      <a:pt x="185" y="200"/>
                    </a:cubicBezTo>
                    <a:cubicBezTo>
                      <a:pt x="188" y="195"/>
                      <a:pt x="197" y="193"/>
                      <a:pt x="202" y="189"/>
                    </a:cubicBezTo>
                    <a:cubicBezTo>
                      <a:pt x="206" y="184"/>
                      <a:pt x="204" y="182"/>
                      <a:pt x="205" y="177"/>
                    </a:cubicBezTo>
                    <a:cubicBezTo>
                      <a:pt x="206" y="172"/>
                      <a:pt x="220" y="170"/>
                      <a:pt x="225" y="170"/>
                    </a:cubicBezTo>
                    <a:cubicBezTo>
                      <a:pt x="226" y="170"/>
                      <a:pt x="227" y="170"/>
                      <a:pt x="228" y="170"/>
                    </a:cubicBezTo>
                    <a:cubicBezTo>
                      <a:pt x="228" y="162"/>
                      <a:pt x="226" y="153"/>
                      <a:pt x="224" y="14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6511925" y="2620963"/>
                <a:ext cx="796925" cy="341313"/>
              </a:xfrm>
              <a:custGeom>
                <a:avLst/>
                <a:gdLst>
                  <a:gd name="T0" fmla="*/ 328 w 354"/>
                  <a:gd name="T1" fmla="*/ 65 h 152"/>
                  <a:gd name="T2" fmla="*/ 306 w 354"/>
                  <a:gd name="T3" fmla="*/ 63 h 152"/>
                  <a:gd name="T4" fmla="*/ 308 w 354"/>
                  <a:gd name="T5" fmla="*/ 51 h 152"/>
                  <a:gd name="T6" fmla="*/ 309 w 354"/>
                  <a:gd name="T7" fmla="*/ 32 h 152"/>
                  <a:gd name="T8" fmla="*/ 285 w 354"/>
                  <a:gd name="T9" fmla="*/ 30 h 152"/>
                  <a:gd name="T10" fmla="*/ 267 w 354"/>
                  <a:gd name="T11" fmla="*/ 39 h 152"/>
                  <a:gd name="T12" fmla="*/ 238 w 354"/>
                  <a:gd name="T13" fmla="*/ 43 h 152"/>
                  <a:gd name="T14" fmla="*/ 217 w 354"/>
                  <a:gd name="T15" fmla="*/ 34 h 152"/>
                  <a:gd name="T16" fmla="*/ 199 w 354"/>
                  <a:gd name="T17" fmla="*/ 27 h 152"/>
                  <a:gd name="T18" fmla="*/ 179 w 354"/>
                  <a:gd name="T19" fmla="*/ 26 h 152"/>
                  <a:gd name="T20" fmla="*/ 161 w 354"/>
                  <a:gd name="T21" fmla="*/ 27 h 152"/>
                  <a:gd name="T22" fmla="*/ 152 w 354"/>
                  <a:gd name="T23" fmla="*/ 12 h 152"/>
                  <a:gd name="T24" fmla="*/ 133 w 354"/>
                  <a:gd name="T25" fmla="*/ 5 h 152"/>
                  <a:gd name="T26" fmla="*/ 118 w 354"/>
                  <a:gd name="T27" fmla="*/ 0 h 152"/>
                  <a:gd name="T28" fmla="*/ 108 w 354"/>
                  <a:gd name="T29" fmla="*/ 8 h 152"/>
                  <a:gd name="T30" fmla="*/ 107 w 354"/>
                  <a:gd name="T31" fmla="*/ 23 h 152"/>
                  <a:gd name="T32" fmla="*/ 97 w 354"/>
                  <a:gd name="T33" fmla="*/ 34 h 152"/>
                  <a:gd name="T34" fmla="*/ 80 w 354"/>
                  <a:gd name="T35" fmla="*/ 33 h 152"/>
                  <a:gd name="T36" fmla="*/ 67 w 354"/>
                  <a:gd name="T37" fmla="*/ 23 h 152"/>
                  <a:gd name="T38" fmla="*/ 44 w 354"/>
                  <a:gd name="T39" fmla="*/ 21 h 152"/>
                  <a:gd name="T40" fmla="*/ 29 w 354"/>
                  <a:gd name="T41" fmla="*/ 30 h 152"/>
                  <a:gd name="T42" fmla="*/ 10 w 354"/>
                  <a:gd name="T43" fmla="*/ 39 h 152"/>
                  <a:gd name="T44" fmla="*/ 0 w 354"/>
                  <a:gd name="T45" fmla="*/ 43 h 152"/>
                  <a:gd name="T46" fmla="*/ 8 w 354"/>
                  <a:gd name="T47" fmla="*/ 55 h 152"/>
                  <a:gd name="T48" fmla="*/ 28 w 354"/>
                  <a:gd name="T49" fmla="*/ 68 h 152"/>
                  <a:gd name="T50" fmla="*/ 33 w 354"/>
                  <a:gd name="T51" fmla="*/ 88 h 152"/>
                  <a:gd name="T52" fmla="*/ 56 w 354"/>
                  <a:gd name="T53" fmla="*/ 103 h 152"/>
                  <a:gd name="T54" fmla="*/ 72 w 354"/>
                  <a:gd name="T55" fmla="*/ 114 h 152"/>
                  <a:gd name="T56" fmla="*/ 87 w 354"/>
                  <a:gd name="T57" fmla="*/ 135 h 152"/>
                  <a:gd name="T58" fmla="*/ 129 w 354"/>
                  <a:gd name="T59" fmla="*/ 137 h 152"/>
                  <a:gd name="T60" fmla="*/ 161 w 354"/>
                  <a:gd name="T61" fmla="*/ 144 h 152"/>
                  <a:gd name="T62" fmla="*/ 182 w 354"/>
                  <a:gd name="T63" fmla="*/ 151 h 152"/>
                  <a:gd name="T64" fmla="*/ 227 w 354"/>
                  <a:gd name="T65" fmla="*/ 140 h 152"/>
                  <a:gd name="T66" fmla="*/ 261 w 354"/>
                  <a:gd name="T67" fmla="*/ 121 h 152"/>
                  <a:gd name="T68" fmla="*/ 269 w 354"/>
                  <a:gd name="T69" fmla="*/ 105 h 152"/>
                  <a:gd name="T70" fmla="*/ 304 w 354"/>
                  <a:gd name="T71" fmla="*/ 98 h 152"/>
                  <a:gd name="T72" fmla="*/ 328 w 354"/>
                  <a:gd name="T73" fmla="*/ 83 h 152"/>
                  <a:gd name="T74" fmla="*/ 354 w 354"/>
                  <a:gd name="T75" fmla="*/ 7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4" h="152">
                    <a:moveTo>
                      <a:pt x="339" y="63"/>
                    </a:moveTo>
                    <a:cubicBezTo>
                      <a:pt x="336" y="59"/>
                      <a:pt x="330" y="61"/>
                      <a:pt x="328" y="65"/>
                    </a:cubicBezTo>
                    <a:cubicBezTo>
                      <a:pt x="327" y="68"/>
                      <a:pt x="324" y="63"/>
                      <a:pt x="317" y="63"/>
                    </a:cubicBezTo>
                    <a:cubicBezTo>
                      <a:pt x="311" y="63"/>
                      <a:pt x="310" y="67"/>
                      <a:pt x="306" y="63"/>
                    </a:cubicBezTo>
                    <a:cubicBezTo>
                      <a:pt x="301" y="58"/>
                      <a:pt x="307" y="57"/>
                      <a:pt x="307" y="57"/>
                    </a:cubicBezTo>
                    <a:cubicBezTo>
                      <a:pt x="308" y="51"/>
                      <a:pt x="308" y="51"/>
                      <a:pt x="308" y="51"/>
                    </a:cubicBezTo>
                    <a:cubicBezTo>
                      <a:pt x="317" y="33"/>
                      <a:pt x="317" y="33"/>
                      <a:pt x="317" y="33"/>
                    </a:cubicBezTo>
                    <a:cubicBezTo>
                      <a:pt x="314" y="32"/>
                      <a:pt x="311" y="32"/>
                      <a:pt x="309" y="32"/>
                    </a:cubicBezTo>
                    <a:cubicBezTo>
                      <a:pt x="306" y="33"/>
                      <a:pt x="300" y="33"/>
                      <a:pt x="299" y="30"/>
                    </a:cubicBezTo>
                    <a:cubicBezTo>
                      <a:pt x="299" y="28"/>
                      <a:pt x="288" y="28"/>
                      <a:pt x="285" y="30"/>
                    </a:cubicBezTo>
                    <a:cubicBezTo>
                      <a:pt x="283" y="32"/>
                      <a:pt x="277" y="33"/>
                      <a:pt x="276" y="36"/>
                    </a:cubicBezTo>
                    <a:cubicBezTo>
                      <a:pt x="276" y="38"/>
                      <a:pt x="270" y="37"/>
                      <a:pt x="267" y="39"/>
                    </a:cubicBezTo>
                    <a:cubicBezTo>
                      <a:pt x="265" y="41"/>
                      <a:pt x="253" y="41"/>
                      <a:pt x="253" y="43"/>
                    </a:cubicBezTo>
                    <a:cubicBezTo>
                      <a:pt x="252" y="44"/>
                      <a:pt x="240" y="44"/>
                      <a:pt x="238" y="43"/>
                    </a:cubicBezTo>
                    <a:cubicBezTo>
                      <a:pt x="236" y="41"/>
                      <a:pt x="225" y="43"/>
                      <a:pt x="223" y="40"/>
                    </a:cubicBezTo>
                    <a:cubicBezTo>
                      <a:pt x="222" y="37"/>
                      <a:pt x="217" y="36"/>
                      <a:pt x="217" y="34"/>
                    </a:cubicBezTo>
                    <a:cubicBezTo>
                      <a:pt x="217" y="31"/>
                      <a:pt x="209" y="31"/>
                      <a:pt x="208" y="29"/>
                    </a:cubicBezTo>
                    <a:cubicBezTo>
                      <a:pt x="207" y="27"/>
                      <a:pt x="200" y="26"/>
                      <a:pt x="199" y="27"/>
                    </a:cubicBezTo>
                    <a:cubicBezTo>
                      <a:pt x="198" y="28"/>
                      <a:pt x="191" y="25"/>
                      <a:pt x="189" y="25"/>
                    </a:cubicBezTo>
                    <a:cubicBezTo>
                      <a:pt x="187" y="24"/>
                      <a:pt x="181" y="26"/>
                      <a:pt x="179" y="26"/>
                    </a:cubicBezTo>
                    <a:cubicBezTo>
                      <a:pt x="177" y="26"/>
                      <a:pt x="173" y="30"/>
                      <a:pt x="171" y="30"/>
                    </a:cubicBezTo>
                    <a:cubicBezTo>
                      <a:pt x="168" y="30"/>
                      <a:pt x="162" y="26"/>
                      <a:pt x="161" y="27"/>
                    </a:cubicBezTo>
                    <a:cubicBezTo>
                      <a:pt x="159" y="28"/>
                      <a:pt x="155" y="24"/>
                      <a:pt x="154" y="22"/>
                    </a:cubicBezTo>
                    <a:cubicBezTo>
                      <a:pt x="152" y="20"/>
                      <a:pt x="154" y="14"/>
                      <a:pt x="152" y="12"/>
                    </a:cubicBezTo>
                    <a:cubicBezTo>
                      <a:pt x="151" y="10"/>
                      <a:pt x="144" y="10"/>
                      <a:pt x="141" y="9"/>
                    </a:cubicBezTo>
                    <a:cubicBezTo>
                      <a:pt x="139" y="7"/>
                      <a:pt x="135" y="5"/>
                      <a:pt x="133" y="5"/>
                    </a:cubicBezTo>
                    <a:cubicBezTo>
                      <a:pt x="131" y="5"/>
                      <a:pt x="127" y="5"/>
                      <a:pt x="126" y="4"/>
                    </a:cubicBezTo>
                    <a:cubicBezTo>
                      <a:pt x="125" y="3"/>
                      <a:pt x="120" y="1"/>
                      <a:pt x="118" y="0"/>
                    </a:cubicBezTo>
                    <a:cubicBezTo>
                      <a:pt x="115" y="0"/>
                      <a:pt x="115" y="3"/>
                      <a:pt x="114" y="4"/>
                    </a:cubicBezTo>
                    <a:cubicBezTo>
                      <a:pt x="112" y="5"/>
                      <a:pt x="108" y="6"/>
                      <a:pt x="108" y="8"/>
                    </a:cubicBezTo>
                    <a:cubicBezTo>
                      <a:pt x="107" y="10"/>
                      <a:pt x="102" y="11"/>
                      <a:pt x="103" y="14"/>
                    </a:cubicBezTo>
                    <a:cubicBezTo>
                      <a:pt x="104" y="16"/>
                      <a:pt x="105" y="22"/>
                      <a:pt x="107" y="23"/>
                    </a:cubicBezTo>
                    <a:cubicBezTo>
                      <a:pt x="109" y="24"/>
                      <a:pt x="108" y="28"/>
                      <a:pt x="107" y="30"/>
                    </a:cubicBezTo>
                    <a:cubicBezTo>
                      <a:pt x="106" y="31"/>
                      <a:pt x="99" y="32"/>
                      <a:pt x="97" y="34"/>
                    </a:cubicBezTo>
                    <a:cubicBezTo>
                      <a:pt x="96" y="37"/>
                      <a:pt x="93" y="34"/>
                      <a:pt x="89" y="32"/>
                    </a:cubicBezTo>
                    <a:cubicBezTo>
                      <a:pt x="86" y="30"/>
                      <a:pt x="82" y="31"/>
                      <a:pt x="80" y="33"/>
                    </a:cubicBezTo>
                    <a:cubicBezTo>
                      <a:pt x="79" y="34"/>
                      <a:pt x="73" y="29"/>
                      <a:pt x="71" y="29"/>
                    </a:cubicBezTo>
                    <a:cubicBezTo>
                      <a:pt x="69" y="29"/>
                      <a:pt x="69" y="22"/>
                      <a:pt x="67" y="23"/>
                    </a:cubicBezTo>
                    <a:cubicBezTo>
                      <a:pt x="66" y="23"/>
                      <a:pt x="54" y="21"/>
                      <a:pt x="52" y="20"/>
                    </a:cubicBezTo>
                    <a:cubicBezTo>
                      <a:pt x="49" y="19"/>
                      <a:pt x="44" y="20"/>
                      <a:pt x="44" y="21"/>
                    </a:cubicBezTo>
                    <a:cubicBezTo>
                      <a:pt x="43" y="23"/>
                      <a:pt x="37" y="23"/>
                      <a:pt x="36" y="25"/>
                    </a:cubicBezTo>
                    <a:cubicBezTo>
                      <a:pt x="35" y="27"/>
                      <a:pt x="30" y="28"/>
                      <a:pt x="29" y="30"/>
                    </a:cubicBezTo>
                    <a:cubicBezTo>
                      <a:pt x="27" y="32"/>
                      <a:pt x="21" y="32"/>
                      <a:pt x="20" y="35"/>
                    </a:cubicBezTo>
                    <a:cubicBezTo>
                      <a:pt x="19" y="38"/>
                      <a:pt x="12" y="39"/>
                      <a:pt x="10" y="39"/>
                    </a:cubicBezTo>
                    <a:cubicBezTo>
                      <a:pt x="8" y="40"/>
                      <a:pt x="2" y="41"/>
                      <a:pt x="2" y="42"/>
                    </a:cubicBezTo>
                    <a:cubicBezTo>
                      <a:pt x="2" y="43"/>
                      <a:pt x="1" y="43"/>
                      <a:pt x="0" y="43"/>
                    </a:cubicBezTo>
                    <a:cubicBezTo>
                      <a:pt x="0" y="43"/>
                      <a:pt x="0" y="44"/>
                      <a:pt x="0" y="44"/>
                    </a:cubicBezTo>
                    <a:cubicBezTo>
                      <a:pt x="2" y="52"/>
                      <a:pt x="5" y="52"/>
                      <a:pt x="8" y="55"/>
                    </a:cubicBezTo>
                    <a:cubicBezTo>
                      <a:pt x="12" y="58"/>
                      <a:pt x="15" y="60"/>
                      <a:pt x="18" y="60"/>
                    </a:cubicBezTo>
                    <a:cubicBezTo>
                      <a:pt x="22" y="60"/>
                      <a:pt x="28" y="65"/>
                      <a:pt x="28" y="68"/>
                    </a:cubicBezTo>
                    <a:cubicBezTo>
                      <a:pt x="29" y="71"/>
                      <a:pt x="32" y="75"/>
                      <a:pt x="34" y="77"/>
                    </a:cubicBezTo>
                    <a:cubicBezTo>
                      <a:pt x="36" y="78"/>
                      <a:pt x="33" y="84"/>
                      <a:pt x="33" y="88"/>
                    </a:cubicBezTo>
                    <a:cubicBezTo>
                      <a:pt x="33" y="92"/>
                      <a:pt x="28" y="93"/>
                      <a:pt x="31" y="97"/>
                    </a:cubicBezTo>
                    <a:cubicBezTo>
                      <a:pt x="33" y="101"/>
                      <a:pt x="51" y="103"/>
                      <a:pt x="56" y="103"/>
                    </a:cubicBezTo>
                    <a:cubicBezTo>
                      <a:pt x="61" y="103"/>
                      <a:pt x="63" y="108"/>
                      <a:pt x="65" y="108"/>
                    </a:cubicBezTo>
                    <a:cubicBezTo>
                      <a:pt x="68" y="109"/>
                      <a:pt x="68" y="113"/>
                      <a:pt x="72" y="114"/>
                    </a:cubicBezTo>
                    <a:cubicBezTo>
                      <a:pt x="76" y="114"/>
                      <a:pt x="79" y="116"/>
                      <a:pt x="81" y="123"/>
                    </a:cubicBezTo>
                    <a:cubicBezTo>
                      <a:pt x="82" y="129"/>
                      <a:pt x="86" y="132"/>
                      <a:pt x="87" y="135"/>
                    </a:cubicBezTo>
                    <a:cubicBezTo>
                      <a:pt x="88" y="137"/>
                      <a:pt x="96" y="135"/>
                      <a:pt x="102" y="136"/>
                    </a:cubicBezTo>
                    <a:cubicBezTo>
                      <a:pt x="108" y="137"/>
                      <a:pt x="124" y="136"/>
                      <a:pt x="129" y="137"/>
                    </a:cubicBezTo>
                    <a:cubicBezTo>
                      <a:pt x="133" y="137"/>
                      <a:pt x="143" y="137"/>
                      <a:pt x="149" y="141"/>
                    </a:cubicBezTo>
                    <a:cubicBezTo>
                      <a:pt x="155" y="145"/>
                      <a:pt x="158" y="142"/>
                      <a:pt x="161" y="144"/>
                    </a:cubicBezTo>
                    <a:cubicBezTo>
                      <a:pt x="165" y="146"/>
                      <a:pt x="168" y="148"/>
                      <a:pt x="173" y="147"/>
                    </a:cubicBezTo>
                    <a:cubicBezTo>
                      <a:pt x="178" y="146"/>
                      <a:pt x="178" y="151"/>
                      <a:pt x="182" y="151"/>
                    </a:cubicBezTo>
                    <a:cubicBezTo>
                      <a:pt x="185" y="152"/>
                      <a:pt x="192" y="145"/>
                      <a:pt x="201" y="141"/>
                    </a:cubicBezTo>
                    <a:cubicBezTo>
                      <a:pt x="211" y="137"/>
                      <a:pt x="222" y="140"/>
                      <a:pt x="227" y="140"/>
                    </a:cubicBezTo>
                    <a:cubicBezTo>
                      <a:pt x="232" y="141"/>
                      <a:pt x="241" y="138"/>
                      <a:pt x="247" y="132"/>
                    </a:cubicBezTo>
                    <a:cubicBezTo>
                      <a:pt x="253" y="125"/>
                      <a:pt x="260" y="127"/>
                      <a:pt x="261" y="121"/>
                    </a:cubicBezTo>
                    <a:cubicBezTo>
                      <a:pt x="262" y="115"/>
                      <a:pt x="255" y="113"/>
                      <a:pt x="258" y="108"/>
                    </a:cubicBezTo>
                    <a:cubicBezTo>
                      <a:pt x="261" y="103"/>
                      <a:pt x="266" y="103"/>
                      <a:pt x="269" y="105"/>
                    </a:cubicBezTo>
                    <a:cubicBezTo>
                      <a:pt x="272" y="106"/>
                      <a:pt x="280" y="108"/>
                      <a:pt x="287" y="103"/>
                    </a:cubicBezTo>
                    <a:cubicBezTo>
                      <a:pt x="294" y="98"/>
                      <a:pt x="297" y="99"/>
                      <a:pt x="304" y="98"/>
                    </a:cubicBezTo>
                    <a:cubicBezTo>
                      <a:pt x="310" y="98"/>
                      <a:pt x="309" y="93"/>
                      <a:pt x="314" y="89"/>
                    </a:cubicBezTo>
                    <a:cubicBezTo>
                      <a:pt x="318" y="84"/>
                      <a:pt x="323" y="83"/>
                      <a:pt x="328" y="83"/>
                    </a:cubicBezTo>
                    <a:cubicBezTo>
                      <a:pt x="332" y="83"/>
                      <a:pt x="338" y="79"/>
                      <a:pt x="342" y="80"/>
                    </a:cubicBezTo>
                    <a:cubicBezTo>
                      <a:pt x="346" y="82"/>
                      <a:pt x="353" y="82"/>
                      <a:pt x="354" y="79"/>
                    </a:cubicBezTo>
                    <a:cubicBezTo>
                      <a:pt x="354" y="75"/>
                      <a:pt x="343" y="68"/>
                      <a:pt x="339" y="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5165725" y="3221038"/>
                <a:ext cx="14288" cy="34925"/>
              </a:xfrm>
              <a:custGeom>
                <a:avLst/>
                <a:gdLst>
                  <a:gd name="T0" fmla="*/ 3 w 6"/>
                  <a:gd name="T1" fmla="*/ 0 h 15"/>
                  <a:gd name="T2" fmla="*/ 0 w 6"/>
                  <a:gd name="T3" fmla="*/ 8 h 15"/>
                  <a:gd name="T4" fmla="*/ 5 w 6"/>
                  <a:gd name="T5" fmla="*/ 15 h 15"/>
                  <a:gd name="T6" fmla="*/ 6 w 6"/>
                  <a:gd name="T7" fmla="*/ 2 h 15"/>
                  <a:gd name="T8" fmla="*/ 6 w 6"/>
                  <a:gd name="T9" fmla="*/ 0 h 15"/>
                  <a:gd name="T10" fmla="*/ 3 w 6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3" y="0"/>
                    </a:moveTo>
                    <a:cubicBezTo>
                      <a:pt x="1" y="0"/>
                      <a:pt x="0" y="7"/>
                      <a:pt x="0" y="8"/>
                    </a:cubicBezTo>
                    <a:cubicBezTo>
                      <a:pt x="0" y="9"/>
                      <a:pt x="2" y="12"/>
                      <a:pt x="5" y="15"/>
                    </a:cubicBezTo>
                    <a:cubicBezTo>
                      <a:pt x="5" y="10"/>
                      <a:pt x="5" y="4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5146675" y="3198813"/>
                <a:ext cx="34925" cy="106363"/>
              </a:xfrm>
              <a:custGeom>
                <a:avLst/>
                <a:gdLst>
                  <a:gd name="T0" fmla="*/ 7 w 16"/>
                  <a:gd name="T1" fmla="*/ 46 h 47"/>
                  <a:gd name="T2" fmla="*/ 9 w 16"/>
                  <a:gd name="T3" fmla="*/ 47 h 47"/>
                  <a:gd name="T4" fmla="*/ 12 w 16"/>
                  <a:gd name="T5" fmla="*/ 31 h 47"/>
                  <a:gd name="T6" fmla="*/ 14 w 16"/>
                  <a:gd name="T7" fmla="*/ 25 h 47"/>
                  <a:gd name="T8" fmla="*/ 9 w 16"/>
                  <a:gd name="T9" fmla="*/ 18 h 47"/>
                  <a:gd name="T10" fmla="*/ 12 w 16"/>
                  <a:gd name="T11" fmla="*/ 10 h 47"/>
                  <a:gd name="T12" fmla="*/ 15 w 16"/>
                  <a:gd name="T13" fmla="*/ 10 h 47"/>
                  <a:gd name="T14" fmla="*/ 16 w 16"/>
                  <a:gd name="T15" fmla="*/ 2 h 47"/>
                  <a:gd name="T16" fmla="*/ 10 w 16"/>
                  <a:gd name="T17" fmla="*/ 0 h 47"/>
                  <a:gd name="T18" fmla="*/ 9 w 16"/>
                  <a:gd name="T19" fmla="*/ 5 h 47"/>
                  <a:gd name="T20" fmla="*/ 0 w 16"/>
                  <a:gd name="T21" fmla="*/ 25 h 47"/>
                  <a:gd name="T22" fmla="*/ 8 w 16"/>
                  <a:gd name="T23" fmla="*/ 45 h 47"/>
                  <a:gd name="T24" fmla="*/ 7 w 16"/>
                  <a:gd name="T2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7">
                    <a:moveTo>
                      <a:pt x="7" y="46"/>
                    </a:moveTo>
                    <a:cubicBezTo>
                      <a:pt x="8" y="46"/>
                      <a:pt x="8" y="47"/>
                      <a:pt x="9" y="47"/>
                    </a:cubicBezTo>
                    <a:cubicBezTo>
                      <a:pt x="10" y="40"/>
                      <a:pt x="11" y="32"/>
                      <a:pt x="12" y="31"/>
                    </a:cubicBezTo>
                    <a:cubicBezTo>
                      <a:pt x="13" y="30"/>
                      <a:pt x="13" y="28"/>
                      <a:pt x="14" y="25"/>
                    </a:cubicBezTo>
                    <a:cubicBezTo>
                      <a:pt x="11" y="22"/>
                      <a:pt x="9" y="19"/>
                      <a:pt x="9" y="18"/>
                    </a:cubicBezTo>
                    <a:cubicBezTo>
                      <a:pt x="9" y="17"/>
                      <a:pt x="10" y="10"/>
                      <a:pt x="12" y="10"/>
                    </a:cubicBezTo>
                    <a:cubicBezTo>
                      <a:pt x="12" y="10"/>
                      <a:pt x="14" y="10"/>
                      <a:pt x="15" y="10"/>
                    </a:cubicBezTo>
                    <a:cubicBezTo>
                      <a:pt x="16" y="8"/>
                      <a:pt x="16" y="5"/>
                      <a:pt x="16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"/>
                      <a:pt x="9" y="3"/>
                      <a:pt x="9" y="5"/>
                    </a:cubicBezTo>
                    <a:cubicBezTo>
                      <a:pt x="8" y="11"/>
                      <a:pt x="2" y="21"/>
                      <a:pt x="0" y="25"/>
                    </a:cubicBezTo>
                    <a:cubicBezTo>
                      <a:pt x="8" y="45"/>
                      <a:pt x="8" y="45"/>
                      <a:pt x="8" y="45"/>
                    </a:cubicBezTo>
                    <a:lnTo>
                      <a:pt x="7" y="4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5165725" y="3197225"/>
                <a:ext cx="106363" cy="119063"/>
              </a:xfrm>
              <a:custGeom>
                <a:avLst/>
                <a:gdLst>
                  <a:gd name="T0" fmla="*/ 44 w 47"/>
                  <a:gd name="T1" fmla="*/ 0 h 53"/>
                  <a:gd name="T2" fmla="*/ 29 w 47"/>
                  <a:gd name="T3" fmla="*/ 7 h 53"/>
                  <a:gd name="T4" fmla="*/ 19 w 47"/>
                  <a:gd name="T5" fmla="*/ 13 h 53"/>
                  <a:gd name="T6" fmla="*/ 8 w 47"/>
                  <a:gd name="T7" fmla="*/ 7 h 53"/>
                  <a:gd name="T8" fmla="*/ 7 w 47"/>
                  <a:gd name="T9" fmla="*/ 3 h 53"/>
                  <a:gd name="T10" fmla="*/ 7 w 47"/>
                  <a:gd name="T11" fmla="*/ 3 h 53"/>
                  <a:gd name="T12" fmla="*/ 6 w 47"/>
                  <a:gd name="T13" fmla="*/ 13 h 53"/>
                  <a:gd name="T14" fmla="*/ 3 w 47"/>
                  <a:gd name="T15" fmla="*/ 32 h 53"/>
                  <a:gd name="T16" fmla="*/ 0 w 47"/>
                  <a:gd name="T17" fmla="*/ 48 h 53"/>
                  <a:gd name="T18" fmla="*/ 10 w 47"/>
                  <a:gd name="T19" fmla="*/ 52 h 53"/>
                  <a:gd name="T20" fmla="*/ 19 w 47"/>
                  <a:gd name="T21" fmla="*/ 46 h 53"/>
                  <a:gd name="T22" fmla="*/ 26 w 47"/>
                  <a:gd name="T23" fmla="*/ 42 h 53"/>
                  <a:gd name="T24" fmla="*/ 32 w 47"/>
                  <a:gd name="T25" fmla="*/ 37 h 53"/>
                  <a:gd name="T26" fmla="*/ 24 w 47"/>
                  <a:gd name="T27" fmla="*/ 27 h 53"/>
                  <a:gd name="T28" fmla="*/ 35 w 47"/>
                  <a:gd name="T29" fmla="*/ 20 h 53"/>
                  <a:gd name="T30" fmla="*/ 47 w 47"/>
                  <a:gd name="T31" fmla="*/ 17 h 53"/>
                  <a:gd name="T32" fmla="*/ 47 w 47"/>
                  <a:gd name="T33" fmla="*/ 17 h 53"/>
                  <a:gd name="T34" fmla="*/ 45 w 47"/>
                  <a:gd name="T35" fmla="*/ 6 h 53"/>
                  <a:gd name="T36" fmla="*/ 44 w 47"/>
                  <a:gd name="T3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53">
                    <a:moveTo>
                      <a:pt x="44" y="0"/>
                    </a:moveTo>
                    <a:cubicBezTo>
                      <a:pt x="37" y="4"/>
                      <a:pt x="30" y="7"/>
                      <a:pt x="29" y="7"/>
                    </a:cubicBezTo>
                    <a:cubicBezTo>
                      <a:pt x="26" y="7"/>
                      <a:pt x="19" y="13"/>
                      <a:pt x="19" y="13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7"/>
                      <a:pt x="6" y="11"/>
                      <a:pt x="6" y="13"/>
                    </a:cubicBezTo>
                    <a:cubicBezTo>
                      <a:pt x="5" y="16"/>
                      <a:pt x="5" y="29"/>
                      <a:pt x="3" y="32"/>
                    </a:cubicBezTo>
                    <a:cubicBezTo>
                      <a:pt x="2" y="33"/>
                      <a:pt x="1" y="41"/>
                      <a:pt x="0" y="48"/>
                    </a:cubicBezTo>
                    <a:cubicBezTo>
                      <a:pt x="3" y="50"/>
                      <a:pt x="8" y="52"/>
                      <a:pt x="10" y="52"/>
                    </a:cubicBezTo>
                    <a:cubicBezTo>
                      <a:pt x="14" y="53"/>
                      <a:pt x="19" y="48"/>
                      <a:pt x="19" y="46"/>
                    </a:cubicBezTo>
                    <a:cubicBezTo>
                      <a:pt x="19" y="43"/>
                      <a:pt x="22" y="42"/>
                      <a:pt x="26" y="42"/>
                    </a:cubicBezTo>
                    <a:cubicBezTo>
                      <a:pt x="29" y="42"/>
                      <a:pt x="30" y="38"/>
                      <a:pt x="32" y="37"/>
                    </a:cubicBezTo>
                    <a:cubicBezTo>
                      <a:pt x="35" y="36"/>
                      <a:pt x="27" y="28"/>
                      <a:pt x="24" y="27"/>
                    </a:cubicBezTo>
                    <a:cubicBezTo>
                      <a:pt x="21" y="26"/>
                      <a:pt x="26" y="21"/>
                      <a:pt x="35" y="20"/>
                    </a:cubicBezTo>
                    <a:cubicBezTo>
                      <a:pt x="44" y="20"/>
                      <a:pt x="42" y="17"/>
                      <a:pt x="47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6" y="13"/>
                      <a:pt x="45" y="8"/>
                      <a:pt x="45" y="6"/>
                    </a:cubicBezTo>
                    <a:cubicBezTo>
                      <a:pt x="44" y="4"/>
                      <a:pt x="44" y="2"/>
                      <a:pt x="44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6051550" y="2906713"/>
                <a:ext cx="277813" cy="120650"/>
              </a:xfrm>
              <a:custGeom>
                <a:avLst/>
                <a:gdLst>
                  <a:gd name="T0" fmla="*/ 114 w 124"/>
                  <a:gd name="T1" fmla="*/ 11 h 54"/>
                  <a:gd name="T2" fmla="*/ 104 w 124"/>
                  <a:gd name="T3" fmla="*/ 8 h 54"/>
                  <a:gd name="T4" fmla="*/ 75 w 124"/>
                  <a:gd name="T5" fmla="*/ 6 h 54"/>
                  <a:gd name="T6" fmla="*/ 60 w 124"/>
                  <a:gd name="T7" fmla="*/ 2 h 54"/>
                  <a:gd name="T8" fmla="*/ 48 w 124"/>
                  <a:gd name="T9" fmla="*/ 6 h 54"/>
                  <a:gd name="T10" fmla="*/ 38 w 124"/>
                  <a:gd name="T11" fmla="*/ 8 h 54"/>
                  <a:gd name="T12" fmla="*/ 23 w 124"/>
                  <a:gd name="T13" fmla="*/ 8 h 54"/>
                  <a:gd name="T14" fmla="*/ 16 w 124"/>
                  <a:gd name="T15" fmla="*/ 16 h 54"/>
                  <a:gd name="T16" fmla="*/ 12 w 124"/>
                  <a:gd name="T17" fmla="*/ 22 h 54"/>
                  <a:gd name="T18" fmla="*/ 16 w 124"/>
                  <a:gd name="T19" fmla="*/ 26 h 54"/>
                  <a:gd name="T20" fmla="*/ 25 w 124"/>
                  <a:gd name="T21" fmla="*/ 25 h 54"/>
                  <a:gd name="T22" fmla="*/ 41 w 124"/>
                  <a:gd name="T23" fmla="*/ 33 h 54"/>
                  <a:gd name="T24" fmla="*/ 36 w 124"/>
                  <a:gd name="T25" fmla="*/ 38 h 54"/>
                  <a:gd name="T26" fmla="*/ 25 w 124"/>
                  <a:gd name="T27" fmla="*/ 40 h 54"/>
                  <a:gd name="T28" fmla="*/ 9 w 124"/>
                  <a:gd name="T29" fmla="*/ 42 h 54"/>
                  <a:gd name="T30" fmla="*/ 1 w 124"/>
                  <a:gd name="T31" fmla="*/ 49 h 54"/>
                  <a:gd name="T32" fmla="*/ 17 w 124"/>
                  <a:gd name="T33" fmla="*/ 50 h 54"/>
                  <a:gd name="T34" fmla="*/ 27 w 124"/>
                  <a:gd name="T35" fmla="*/ 51 h 54"/>
                  <a:gd name="T36" fmla="*/ 36 w 124"/>
                  <a:gd name="T37" fmla="*/ 53 h 54"/>
                  <a:gd name="T38" fmla="*/ 51 w 124"/>
                  <a:gd name="T39" fmla="*/ 52 h 54"/>
                  <a:gd name="T40" fmla="*/ 53 w 124"/>
                  <a:gd name="T41" fmla="*/ 46 h 54"/>
                  <a:gd name="T42" fmla="*/ 58 w 124"/>
                  <a:gd name="T43" fmla="*/ 43 h 54"/>
                  <a:gd name="T44" fmla="*/ 64 w 124"/>
                  <a:gd name="T45" fmla="*/ 39 h 54"/>
                  <a:gd name="T46" fmla="*/ 71 w 124"/>
                  <a:gd name="T47" fmla="*/ 37 h 54"/>
                  <a:gd name="T48" fmla="*/ 78 w 124"/>
                  <a:gd name="T49" fmla="*/ 39 h 54"/>
                  <a:gd name="T50" fmla="*/ 85 w 124"/>
                  <a:gd name="T51" fmla="*/ 35 h 54"/>
                  <a:gd name="T52" fmla="*/ 95 w 124"/>
                  <a:gd name="T53" fmla="*/ 32 h 54"/>
                  <a:gd name="T54" fmla="*/ 104 w 124"/>
                  <a:gd name="T55" fmla="*/ 27 h 54"/>
                  <a:gd name="T56" fmla="*/ 113 w 124"/>
                  <a:gd name="T57" fmla="*/ 22 h 54"/>
                  <a:gd name="T58" fmla="*/ 123 w 124"/>
                  <a:gd name="T59" fmla="*/ 17 h 54"/>
                  <a:gd name="T60" fmla="*/ 124 w 124"/>
                  <a:gd name="T61" fmla="*/ 14 h 54"/>
                  <a:gd name="T62" fmla="*/ 114 w 124"/>
                  <a:gd name="T63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4" h="54">
                    <a:moveTo>
                      <a:pt x="114" y="11"/>
                    </a:moveTo>
                    <a:cubicBezTo>
                      <a:pt x="110" y="6"/>
                      <a:pt x="109" y="9"/>
                      <a:pt x="104" y="8"/>
                    </a:cubicBezTo>
                    <a:cubicBezTo>
                      <a:pt x="99" y="6"/>
                      <a:pt x="79" y="4"/>
                      <a:pt x="75" y="6"/>
                    </a:cubicBezTo>
                    <a:cubicBezTo>
                      <a:pt x="71" y="8"/>
                      <a:pt x="62" y="3"/>
                      <a:pt x="60" y="2"/>
                    </a:cubicBezTo>
                    <a:cubicBezTo>
                      <a:pt x="57" y="0"/>
                      <a:pt x="48" y="2"/>
                      <a:pt x="48" y="6"/>
                    </a:cubicBezTo>
                    <a:cubicBezTo>
                      <a:pt x="48" y="11"/>
                      <a:pt x="44" y="11"/>
                      <a:pt x="38" y="8"/>
                    </a:cubicBezTo>
                    <a:cubicBezTo>
                      <a:pt x="32" y="5"/>
                      <a:pt x="23" y="5"/>
                      <a:pt x="23" y="8"/>
                    </a:cubicBezTo>
                    <a:cubicBezTo>
                      <a:pt x="22" y="12"/>
                      <a:pt x="18" y="15"/>
                      <a:pt x="16" y="16"/>
                    </a:cubicBezTo>
                    <a:cubicBezTo>
                      <a:pt x="15" y="16"/>
                      <a:pt x="13" y="19"/>
                      <a:pt x="12" y="22"/>
                    </a:cubicBezTo>
                    <a:cubicBezTo>
                      <a:pt x="14" y="23"/>
                      <a:pt x="15" y="24"/>
                      <a:pt x="16" y="26"/>
                    </a:cubicBezTo>
                    <a:cubicBezTo>
                      <a:pt x="19" y="29"/>
                      <a:pt x="24" y="28"/>
                      <a:pt x="25" y="25"/>
                    </a:cubicBezTo>
                    <a:cubicBezTo>
                      <a:pt x="26" y="23"/>
                      <a:pt x="35" y="28"/>
                      <a:pt x="41" y="33"/>
                    </a:cubicBezTo>
                    <a:cubicBezTo>
                      <a:pt x="46" y="37"/>
                      <a:pt x="38" y="34"/>
                      <a:pt x="36" y="38"/>
                    </a:cubicBezTo>
                    <a:cubicBezTo>
                      <a:pt x="34" y="43"/>
                      <a:pt x="27" y="38"/>
                      <a:pt x="25" y="40"/>
                    </a:cubicBezTo>
                    <a:cubicBezTo>
                      <a:pt x="23" y="42"/>
                      <a:pt x="12" y="43"/>
                      <a:pt x="9" y="42"/>
                    </a:cubicBezTo>
                    <a:cubicBezTo>
                      <a:pt x="6" y="42"/>
                      <a:pt x="0" y="47"/>
                      <a:pt x="1" y="49"/>
                    </a:cubicBezTo>
                    <a:cubicBezTo>
                      <a:pt x="1" y="51"/>
                      <a:pt x="13" y="48"/>
                      <a:pt x="17" y="50"/>
                    </a:cubicBezTo>
                    <a:cubicBezTo>
                      <a:pt x="21" y="53"/>
                      <a:pt x="25" y="48"/>
                      <a:pt x="27" y="51"/>
                    </a:cubicBezTo>
                    <a:cubicBezTo>
                      <a:pt x="29" y="54"/>
                      <a:pt x="34" y="52"/>
                      <a:pt x="36" y="53"/>
                    </a:cubicBezTo>
                    <a:cubicBezTo>
                      <a:pt x="39" y="54"/>
                      <a:pt x="51" y="52"/>
                      <a:pt x="51" y="52"/>
                    </a:cubicBezTo>
                    <a:cubicBezTo>
                      <a:pt x="52" y="50"/>
                      <a:pt x="53" y="48"/>
                      <a:pt x="53" y="46"/>
                    </a:cubicBezTo>
                    <a:cubicBezTo>
                      <a:pt x="53" y="43"/>
                      <a:pt x="55" y="44"/>
                      <a:pt x="58" y="43"/>
                    </a:cubicBezTo>
                    <a:cubicBezTo>
                      <a:pt x="60" y="42"/>
                      <a:pt x="62" y="39"/>
                      <a:pt x="64" y="39"/>
                    </a:cubicBezTo>
                    <a:cubicBezTo>
                      <a:pt x="66" y="39"/>
                      <a:pt x="69" y="36"/>
                      <a:pt x="71" y="37"/>
                    </a:cubicBezTo>
                    <a:cubicBezTo>
                      <a:pt x="73" y="38"/>
                      <a:pt x="75" y="41"/>
                      <a:pt x="78" y="39"/>
                    </a:cubicBezTo>
                    <a:cubicBezTo>
                      <a:pt x="80" y="37"/>
                      <a:pt x="81" y="39"/>
                      <a:pt x="85" y="35"/>
                    </a:cubicBezTo>
                    <a:cubicBezTo>
                      <a:pt x="88" y="30"/>
                      <a:pt x="90" y="31"/>
                      <a:pt x="95" y="32"/>
                    </a:cubicBezTo>
                    <a:cubicBezTo>
                      <a:pt x="100" y="32"/>
                      <a:pt x="102" y="30"/>
                      <a:pt x="104" y="27"/>
                    </a:cubicBezTo>
                    <a:cubicBezTo>
                      <a:pt x="105" y="24"/>
                      <a:pt x="110" y="24"/>
                      <a:pt x="113" y="22"/>
                    </a:cubicBezTo>
                    <a:cubicBezTo>
                      <a:pt x="115" y="20"/>
                      <a:pt x="121" y="17"/>
                      <a:pt x="123" y="17"/>
                    </a:cubicBezTo>
                    <a:cubicBezTo>
                      <a:pt x="123" y="16"/>
                      <a:pt x="124" y="15"/>
                      <a:pt x="124" y="14"/>
                    </a:cubicBezTo>
                    <a:cubicBezTo>
                      <a:pt x="120" y="11"/>
                      <a:pt x="118" y="15"/>
                      <a:pt x="114" y="1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5292725" y="2892425"/>
                <a:ext cx="174625" cy="79375"/>
              </a:xfrm>
              <a:custGeom>
                <a:avLst/>
                <a:gdLst>
                  <a:gd name="T0" fmla="*/ 31 w 78"/>
                  <a:gd name="T1" fmla="*/ 27 h 35"/>
                  <a:gd name="T2" fmla="*/ 39 w 78"/>
                  <a:gd name="T3" fmla="*/ 34 h 35"/>
                  <a:gd name="T4" fmla="*/ 39 w 78"/>
                  <a:gd name="T5" fmla="*/ 34 h 35"/>
                  <a:gd name="T6" fmla="*/ 50 w 78"/>
                  <a:gd name="T7" fmla="*/ 32 h 35"/>
                  <a:gd name="T8" fmla="*/ 60 w 78"/>
                  <a:gd name="T9" fmla="*/ 33 h 35"/>
                  <a:gd name="T10" fmla="*/ 60 w 78"/>
                  <a:gd name="T11" fmla="*/ 31 h 35"/>
                  <a:gd name="T12" fmla="*/ 68 w 78"/>
                  <a:gd name="T13" fmla="*/ 33 h 35"/>
                  <a:gd name="T14" fmla="*/ 76 w 78"/>
                  <a:gd name="T15" fmla="*/ 34 h 35"/>
                  <a:gd name="T16" fmla="*/ 73 w 78"/>
                  <a:gd name="T17" fmla="*/ 29 h 35"/>
                  <a:gd name="T18" fmla="*/ 75 w 78"/>
                  <a:gd name="T19" fmla="*/ 24 h 35"/>
                  <a:gd name="T20" fmla="*/ 68 w 78"/>
                  <a:gd name="T21" fmla="*/ 21 h 35"/>
                  <a:gd name="T22" fmla="*/ 64 w 78"/>
                  <a:gd name="T23" fmla="*/ 14 h 35"/>
                  <a:gd name="T24" fmla="*/ 60 w 78"/>
                  <a:gd name="T25" fmla="*/ 12 h 35"/>
                  <a:gd name="T26" fmla="*/ 49 w 78"/>
                  <a:gd name="T27" fmla="*/ 14 h 35"/>
                  <a:gd name="T28" fmla="*/ 42 w 78"/>
                  <a:gd name="T29" fmla="*/ 10 h 35"/>
                  <a:gd name="T30" fmla="*/ 35 w 78"/>
                  <a:gd name="T31" fmla="*/ 6 h 35"/>
                  <a:gd name="T32" fmla="*/ 17 w 78"/>
                  <a:gd name="T33" fmla="*/ 4 h 35"/>
                  <a:gd name="T34" fmla="*/ 4 w 78"/>
                  <a:gd name="T35" fmla="*/ 0 h 35"/>
                  <a:gd name="T36" fmla="*/ 0 w 78"/>
                  <a:gd name="T37" fmla="*/ 2 h 35"/>
                  <a:gd name="T38" fmla="*/ 17 w 78"/>
                  <a:gd name="T39" fmla="*/ 12 h 35"/>
                  <a:gd name="T40" fmla="*/ 21 w 78"/>
                  <a:gd name="T41" fmla="*/ 24 h 35"/>
                  <a:gd name="T42" fmla="*/ 19 w 78"/>
                  <a:gd name="T43" fmla="*/ 28 h 35"/>
                  <a:gd name="T44" fmla="*/ 31 w 78"/>
                  <a:gd name="T4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8" h="35">
                    <a:moveTo>
                      <a:pt x="31" y="27"/>
                    </a:moveTo>
                    <a:cubicBezTo>
                      <a:pt x="34" y="26"/>
                      <a:pt x="36" y="30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3" y="34"/>
                      <a:pt x="46" y="33"/>
                      <a:pt x="50" y="32"/>
                    </a:cubicBezTo>
                    <a:cubicBezTo>
                      <a:pt x="53" y="32"/>
                      <a:pt x="57" y="32"/>
                      <a:pt x="60" y="33"/>
                    </a:cubicBezTo>
                    <a:cubicBezTo>
                      <a:pt x="60" y="32"/>
                      <a:pt x="60" y="31"/>
                      <a:pt x="60" y="31"/>
                    </a:cubicBezTo>
                    <a:cubicBezTo>
                      <a:pt x="61" y="29"/>
                      <a:pt x="66" y="31"/>
                      <a:pt x="68" y="33"/>
                    </a:cubicBezTo>
                    <a:cubicBezTo>
                      <a:pt x="69" y="35"/>
                      <a:pt x="75" y="35"/>
                      <a:pt x="76" y="34"/>
                    </a:cubicBezTo>
                    <a:cubicBezTo>
                      <a:pt x="78" y="32"/>
                      <a:pt x="74" y="30"/>
                      <a:pt x="73" y="29"/>
                    </a:cubicBezTo>
                    <a:cubicBezTo>
                      <a:pt x="72" y="28"/>
                      <a:pt x="73" y="26"/>
                      <a:pt x="75" y="24"/>
                    </a:cubicBezTo>
                    <a:cubicBezTo>
                      <a:pt x="72" y="23"/>
                      <a:pt x="69" y="21"/>
                      <a:pt x="68" y="21"/>
                    </a:cubicBezTo>
                    <a:cubicBezTo>
                      <a:pt x="66" y="21"/>
                      <a:pt x="66" y="14"/>
                      <a:pt x="64" y="14"/>
                    </a:cubicBezTo>
                    <a:cubicBezTo>
                      <a:pt x="62" y="14"/>
                      <a:pt x="62" y="12"/>
                      <a:pt x="60" y="12"/>
                    </a:cubicBezTo>
                    <a:cubicBezTo>
                      <a:pt x="58" y="12"/>
                      <a:pt x="51" y="12"/>
                      <a:pt x="49" y="14"/>
                    </a:cubicBezTo>
                    <a:cubicBezTo>
                      <a:pt x="47" y="15"/>
                      <a:pt x="44" y="10"/>
                      <a:pt x="42" y="10"/>
                    </a:cubicBezTo>
                    <a:cubicBezTo>
                      <a:pt x="39" y="10"/>
                      <a:pt x="36" y="8"/>
                      <a:pt x="35" y="6"/>
                    </a:cubicBezTo>
                    <a:cubicBezTo>
                      <a:pt x="33" y="4"/>
                      <a:pt x="21" y="7"/>
                      <a:pt x="17" y="4"/>
                    </a:cubicBezTo>
                    <a:cubicBezTo>
                      <a:pt x="14" y="2"/>
                      <a:pt x="7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6" y="6"/>
                      <a:pt x="16" y="5"/>
                      <a:pt x="17" y="12"/>
                    </a:cubicBezTo>
                    <a:cubicBezTo>
                      <a:pt x="19" y="20"/>
                      <a:pt x="23" y="17"/>
                      <a:pt x="21" y="24"/>
                    </a:cubicBezTo>
                    <a:cubicBezTo>
                      <a:pt x="21" y="25"/>
                      <a:pt x="20" y="26"/>
                      <a:pt x="19" y="28"/>
                    </a:cubicBezTo>
                    <a:cubicBezTo>
                      <a:pt x="24" y="28"/>
                      <a:pt x="29" y="28"/>
                      <a:pt x="31" y="2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57"/>
              <p:cNvSpPr>
                <a:spLocks noEditPoints="1"/>
              </p:cNvSpPr>
              <p:nvPr/>
            </p:nvSpPr>
            <p:spPr bwMode="auto">
              <a:xfrm>
                <a:off x="4941887" y="2938463"/>
                <a:ext cx="476250" cy="185738"/>
              </a:xfrm>
              <a:custGeom>
                <a:avLst/>
                <a:gdLst>
                  <a:gd name="T0" fmla="*/ 206 w 212"/>
                  <a:gd name="T1" fmla="*/ 58 h 83"/>
                  <a:gd name="T2" fmla="*/ 206 w 212"/>
                  <a:gd name="T3" fmla="*/ 46 h 83"/>
                  <a:gd name="T4" fmla="*/ 205 w 212"/>
                  <a:gd name="T5" fmla="*/ 37 h 83"/>
                  <a:gd name="T6" fmla="*/ 208 w 212"/>
                  <a:gd name="T7" fmla="*/ 31 h 83"/>
                  <a:gd name="T8" fmla="*/ 206 w 212"/>
                  <a:gd name="T9" fmla="*/ 27 h 83"/>
                  <a:gd name="T10" fmla="*/ 198 w 212"/>
                  <a:gd name="T11" fmla="*/ 23 h 83"/>
                  <a:gd name="T12" fmla="*/ 195 w 212"/>
                  <a:gd name="T13" fmla="*/ 14 h 83"/>
                  <a:gd name="T14" fmla="*/ 187 w 212"/>
                  <a:gd name="T15" fmla="*/ 7 h 83"/>
                  <a:gd name="T16" fmla="*/ 175 w 212"/>
                  <a:gd name="T17" fmla="*/ 8 h 83"/>
                  <a:gd name="T18" fmla="*/ 154 w 212"/>
                  <a:gd name="T19" fmla="*/ 15 h 83"/>
                  <a:gd name="T20" fmla="*/ 134 w 212"/>
                  <a:gd name="T21" fmla="*/ 15 h 83"/>
                  <a:gd name="T22" fmla="*/ 121 w 212"/>
                  <a:gd name="T23" fmla="*/ 11 h 83"/>
                  <a:gd name="T24" fmla="*/ 111 w 212"/>
                  <a:gd name="T25" fmla="*/ 6 h 83"/>
                  <a:gd name="T26" fmla="*/ 94 w 212"/>
                  <a:gd name="T27" fmla="*/ 2 h 83"/>
                  <a:gd name="T28" fmla="*/ 60 w 212"/>
                  <a:gd name="T29" fmla="*/ 12 h 83"/>
                  <a:gd name="T30" fmla="*/ 35 w 212"/>
                  <a:gd name="T31" fmla="*/ 14 h 83"/>
                  <a:gd name="T32" fmla="*/ 30 w 212"/>
                  <a:gd name="T33" fmla="*/ 22 h 83"/>
                  <a:gd name="T34" fmla="*/ 6 w 212"/>
                  <a:gd name="T35" fmla="*/ 24 h 83"/>
                  <a:gd name="T36" fmla="*/ 4 w 212"/>
                  <a:gd name="T37" fmla="*/ 33 h 83"/>
                  <a:gd name="T38" fmla="*/ 8 w 212"/>
                  <a:gd name="T39" fmla="*/ 36 h 83"/>
                  <a:gd name="T40" fmla="*/ 9 w 212"/>
                  <a:gd name="T41" fmla="*/ 44 h 83"/>
                  <a:gd name="T42" fmla="*/ 10 w 212"/>
                  <a:gd name="T43" fmla="*/ 52 h 83"/>
                  <a:gd name="T44" fmla="*/ 10 w 212"/>
                  <a:gd name="T45" fmla="*/ 58 h 83"/>
                  <a:gd name="T46" fmla="*/ 15 w 212"/>
                  <a:gd name="T47" fmla="*/ 64 h 83"/>
                  <a:gd name="T48" fmla="*/ 23 w 212"/>
                  <a:gd name="T49" fmla="*/ 68 h 83"/>
                  <a:gd name="T50" fmla="*/ 28 w 212"/>
                  <a:gd name="T51" fmla="*/ 70 h 83"/>
                  <a:gd name="T52" fmla="*/ 35 w 212"/>
                  <a:gd name="T53" fmla="*/ 77 h 83"/>
                  <a:gd name="T54" fmla="*/ 50 w 212"/>
                  <a:gd name="T55" fmla="*/ 75 h 83"/>
                  <a:gd name="T56" fmla="*/ 59 w 212"/>
                  <a:gd name="T57" fmla="*/ 70 h 83"/>
                  <a:gd name="T58" fmla="*/ 74 w 212"/>
                  <a:gd name="T59" fmla="*/ 79 h 83"/>
                  <a:gd name="T60" fmla="*/ 86 w 212"/>
                  <a:gd name="T61" fmla="*/ 77 h 83"/>
                  <a:gd name="T62" fmla="*/ 96 w 212"/>
                  <a:gd name="T63" fmla="*/ 71 h 83"/>
                  <a:gd name="T64" fmla="*/ 105 w 212"/>
                  <a:gd name="T65" fmla="*/ 73 h 83"/>
                  <a:gd name="T66" fmla="*/ 114 w 212"/>
                  <a:gd name="T67" fmla="*/ 71 h 83"/>
                  <a:gd name="T68" fmla="*/ 111 w 212"/>
                  <a:gd name="T69" fmla="*/ 80 h 83"/>
                  <a:gd name="T70" fmla="*/ 111 w 212"/>
                  <a:gd name="T71" fmla="*/ 83 h 83"/>
                  <a:gd name="T72" fmla="*/ 118 w 212"/>
                  <a:gd name="T73" fmla="*/ 76 h 83"/>
                  <a:gd name="T74" fmla="*/ 122 w 212"/>
                  <a:gd name="T75" fmla="*/ 73 h 83"/>
                  <a:gd name="T76" fmla="*/ 132 w 212"/>
                  <a:gd name="T77" fmla="*/ 73 h 83"/>
                  <a:gd name="T78" fmla="*/ 139 w 212"/>
                  <a:gd name="T79" fmla="*/ 72 h 83"/>
                  <a:gd name="T80" fmla="*/ 152 w 212"/>
                  <a:gd name="T81" fmla="*/ 72 h 83"/>
                  <a:gd name="T82" fmla="*/ 167 w 212"/>
                  <a:gd name="T83" fmla="*/ 68 h 83"/>
                  <a:gd name="T84" fmla="*/ 180 w 212"/>
                  <a:gd name="T85" fmla="*/ 66 h 83"/>
                  <a:gd name="T86" fmla="*/ 184 w 212"/>
                  <a:gd name="T87" fmla="*/ 67 h 83"/>
                  <a:gd name="T88" fmla="*/ 189 w 212"/>
                  <a:gd name="T89" fmla="*/ 63 h 83"/>
                  <a:gd name="T90" fmla="*/ 199 w 212"/>
                  <a:gd name="T91" fmla="*/ 65 h 83"/>
                  <a:gd name="T92" fmla="*/ 211 w 212"/>
                  <a:gd name="T93" fmla="*/ 67 h 83"/>
                  <a:gd name="T94" fmla="*/ 206 w 212"/>
                  <a:gd name="T95" fmla="*/ 58 h 83"/>
                  <a:gd name="T96" fmla="*/ 18 w 212"/>
                  <a:gd name="T97" fmla="*/ 15 h 83"/>
                  <a:gd name="T98" fmla="*/ 33 w 212"/>
                  <a:gd name="T99" fmla="*/ 14 h 83"/>
                  <a:gd name="T100" fmla="*/ 25 w 212"/>
                  <a:gd name="T101" fmla="*/ 7 h 83"/>
                  <a:gd name="T102" fmla="*/ 22 w 212"/>
                  <a:gd name="T103" fmla="*/ 1 h 83"/>
                  <a:gd name="T104" fmla="*/ 17 w 212"/>
                  <a:gd name="T105" fmla="*/ 2 h 83"/>
                  <a:gd name="T106" fmla="*/ 6 w 212"/>
                  <a:gd name="T107" fmla="*/ 2 h 83"/>
                  <a:gd name="T108" fmla="*/ 7 w 212"/>
                  <a:gd name="T109" fmla="*/ 9 h 83"/>
                  <a:gd name="T110" fmla="*/ 4 w 212"/>
                  <a:gd name="T111" fmla="*/ 15 h 83"/>
                  <a:gd name="T112" fmla="*/ 1 w 212"/>
                  <a:gd name="T113" fmla="*/ 19 h 83"/>
                  <a:gd name="T114" fmla="*/ 8 w 212"/>
                  <a:gd name="T115" fmla="*/ 22 h 83"/>
                  <a:gd name="T116" fmla="*/ 18 w 212"/>
                  <a:gd name="T117" fmla="*/ 1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2" h="83">
                    <a:moveTo>
                      <a:pt x="206" y="58"/>
                    </a:moveTo>
                    <a:cubicBezTo>
                      <a:pt x="204" y="58"/>
                      <a:pt x="207" y="48"/>
                      <a:pt x="206" y="46"/>
                    </a:cubicBezTo>
                    <a:cubicBezTo>
                      <a:pt x="205" y="44"/>
                      <a:pt x="203" y="37"/>
                      <a:pt x="205" y="37"/>
                    </a:cubicBezTo>
                    <a:cubicBezTo>
                      <a:pt x="208" y="37"/>
                      <a:pt x="205" y="31"/>
                      <a:pt x="208" y="31"/>
                    </a:cubicBezTo>
                    <a:cubicBezTo>
                      <a:pt x="208" y="29"/>
                      <a:pt x="207" y="27"/>
                      <a:pt x="206" y="27"/>
                    </a:cubicBezTo>
                    <a:cubicBezTo>
                      <a:pt x="205" y="26"/>
                      <a:pt x="200" y="28"/>
                      <a:pt x="198" y="23"/>
                    </a:cubicBezTo>
                    <a:cubicBezTo>
                      <a:pt x="196" y="18"/>
                      <a:pt x="198" y="18"/>
                      <a:pt x="195" y="14"/>
                    </a:cubicBezTo>
                    <a:cubicBezTo>
                      <a:pt x="192" y="10"/>
                      <a:pt x="190" y="6"/>
                      <a:pt x="187" y="7"/>
                    </a:cubicBezTo>
                    <a:cubicBezTo>
                      <a:pt x="185" y="8"/>
                      <a:pt x="180" y="8"/>
                      <a:pt x="175" y="8"/>
                    </a:cubicBezTo>
                    <a:cubicBezTo>
                      <a:pt x="169" y="13"/>
                      <a:pt x="157" y="16"/>
                      <a:pt x="154" y="15"/>
                    </a:cubicBezTo>
                    <a:cubicBezTo>
                      <a:pt x="149" y="13"/>
                      <a:pt x="141" y="15"/>
                      <a:pt x="134" y="15"/>
                    </a:cubicBezTo>
                    <a:cubicBezTo>
                      <a:pt x="128" y="15"/>
                      <a:pt x="126" y="10"/>
                      <a:pt x="121" y="11"/>
                    </a:cubicBezTo>
                    <a:cubicBezTo>
                      <a:pt x="116" y="11"/>
                      <a:pt x="116" y="6"/>
                      <a:pt x="111" y="6"/>
                    </a:cubicBezTo>
                    <a:cubicBezTo>
                      <a:pt x="106" y="6"/>
                      <a:pt x="110" y="4"/>
                      <a:pt x="94" y="2"/>
                    </a:cubicBezTo>
                    <a:cubicBezTo>
                      <a:pt x="78" y="0"/>
                      <a:pt x="65" y="8"/>
                      <a:pt x="60" y="12"/>
                    </a:cubicBezTo>
                    <a:cubicBezTo>
                      <a:pt x="55" y="17"/>
                      <a:pt x="37" y="12"/>
                      <a:pt x="35" y="14"/>
                    </a:cubicBezTo>
                    <a:cubicBezTo>
                      <a:pt x="34" y="15"/>
                      <a:pt x="36" y="20"/>
                      <a:pt x="30" y="22"/>
                    </a:cubicBezTo>
                    <a:cubicBezTo>
                      <a:pt x="24" y="25"/>
                      <a:pt x="10" y="22"/>
                      <a:pt x="6" y="24"/>
                    </a:cubicBezTo>
                    <a:cubicBezTo>
                      <a:pt x="1" y="26"/>
                      <a:pt x="0" y="33"/>
                      <a:pt x="4" y="33"/>
                    </a:cubicBezTo>
                    <a:cubicBezTo>
                      <a:pt x="7" y="32"/>
                      <a:pt x="9" y="34"/>
                      <a:pt x="8" y="36"/>
                    </a:cubicBezTo>
                    <a:cubicBezTo>
                      <a:pt x="7" y="37"/>
                      <a:pt x="11" y="42"/>
                      <a:pt x="9" y="44"/>
                    </a:cubicBezTo>
                    <a:cubicBezTo>
                      <a:pt x="7" y="46"/>
                      <a:pt x="7" y="50"/>
                      <a:pt x="10" y="52"/>
                    </a:cubicBezTo>
                    <a:cubicBezTo>
                      <a:pt x="12" y="54"/>
                      <a:pt x="13" y="58"/>
                      <a:pt x="10" y="58"/>
                    </a:cubicBezTo>
                    <a:cubicBezTo>
                      <a:pt x="6" y="59"/>
                      <a:pt x="15" y="62"/>
                      <a:pt x="15" y="64"/>
                    </a:cubicBezTo>
                    <a:cubicBezTo>
                      <a:pt x="15" y="66"/>
                      <a:pt x="23" y="66"/>
                      <a:pt x="23" y="68"/>
                    </a:cubicBezTo>
                    <a:cubicBezTo>
                      <a:pt x="23" y="70"/>
                      <a:pt x="25" y="71"/>
                      <a:pt x="28" y="70"/>
                    </a:cubicBezTo>
                    <a:cubicBezTo>
                      <a:pt x="32" y="69"/>
                      <a:pt x="33" y="74"/>
                      <a:pt x="35" y="77"/>
                    </a:cubicBezTo>
                    <a:cubicBezTo>
                      <a:pt x="37" y="81"/>
                      <a:pt x="50" y="78"/>
                      <a:pt x="50" y="75"/>
                    </a:cubicBezTo>
                    <a:cubicBezTo>
                      <a:pt x="50" y="71"/>
                      <a:pt x="53" y="70"/>
                      <a:pt x="59" y="70"/>
                    </a:cubicBezTo>
                    <a:cubicBezTo>
                      <a:pt x="64" y="71"/>
                      <a:pt x="72" y="78"/>
                      <a:pt x="74" y="79"/>
                    </a:cubicBezTo>
                    <a:cubicBezTo>
                      <a:pt x="77" y="80"/>
                      <a:pt x="82" y="77"/>
                      <a:pt x="86" y="77"/>
                    </a:cubicBezTo>
                    <a:cubicBezTo>
                      <a:pt x="89" y="77"/>
                      <a:pt x="94" y="72"/>
                      <a:pt x="96" y="71"/>
                    </a:cubicBezTo>
                    <a:cubicBezTo>
                      <a:pt x="98" y="70"/>
                      <a:pt x="102" y="75"/>
                      <a:pt x="105" y="73"/>
                    </a:cubicBezTo>
                    <a:cubicBezTo>
                      <a:pt x="108" y="71"/>
                      <a:pt x="112" y="69"/>
                      <a:pt x="114" y="71"/>
                    </a:cubicBezTo>
                    <a:cubicBezTo>
                      <a:pt x="116" y="72"/>
                      <a:pt x="109" y="77"/>
                      <a:pt x="111" y="80"/>
                    </a:cubicBezTo>
                    <a:cubicBezTo>
                      <a:pt x="111" y="81"/>
                      <a:pt x="111" y="82"/>
                      <a:pt x="111" y="83"/>
                    </a:cubicBezTo>
                    <a:cubicBezTo>
                      <a:pt x="118" y="82"/>
                      <a:pt x="117" y="78"/>
                      <a:pt x="118" y="76"/>
                    </a:cubicBezTo>
                    <a:cubicBezTo>
                      <a:pt x="118" y="73"/>
                      <a:pt x="120" y="71"/>
                      <a:pt x="122" y="73"/>
                    </a:cubicBezTo>
                    <a:cubicBezTo>
                      <a:pt x="124" y="75"/>
                      <a:pt x="127" y="75"/>
                      <a:pt x="132" y="73"/>
                    </a:cubicBezTo>
                    <a:cubicBezTo>
                      <a:pt x="137" y="71"/>
                      <a:pt x="138" y="69"/>
                      <a:pt x="139" y="72"/>
                    </a:cubicBezTo>
                    <a:cubicBezTo>
                      <a:pt x="141" y="74"/>
                      <a:pt x="145" y="72"/>
                      <a:pt x="152" y="72"/>
                    </a:cubicBezTo>
                    <a:cubicBezTo>
                      <a:pt x="159" y="72"/>
                      <a:pt x="161" y="67"/>
                      <a:pt x="167" y="68"/>
                    </a:cubicBezTo>
                    <a:cubicBezTo>
                      <a:pt x="174" y="68"/>
                      <a:pt x="180" y="66"/>
                      <a:pt x="180" y="66"/>
                    </a:cubicBezTo>
                    <a:cubicBezTo>
                      <a:pt x="184" y="67"/>
                      <a:pt x="184" y="67"/>
                      <a:pt x="184" y="67"/>
                    </a:cubicBezTo>
                    <a:cubicBezTo>
                      <a:pt x="186" y="65"/>
                      <a:pt x="186" y="64"/>
                      <a:pt x="189" y="63"/>
                    </a:cubicBezTo>
                    <a:cubicBezTo>
                      <a:pt x="195" y="63"/>
                      <a:pt x="197" y="67"/>
                      <a:pt x="199" y="65"/>
                    </a:cubicBezTo>
                    <a:cubicBezTo>
                      <a:pt x="202" y="64"/>
                      <a:pt x="210" y="73"/>
                      <a:pt x="211" y="67"/>
                    </a:cubicBezTo>
                    <a:cubicBezTo>
                      <a:pt x="212" y="66"/>
                      <a:pt x="208" y="59"/>
                      <a:pt x="206" y="58"/>
                    </a:cubicBezTo>
                    <a:close/>
                    <a:moveTo>
                      <a:pt x="18" y="15"/>
                    </a:moveTo>
                    <a:cubicBezTo>
                      <a:pt x="22" y="14"/>
                      <a:pt x="31" y="16"/>
                      <a:pt x="33" y="14"/>
                    </a:cubicBezTo>
                    <a:cubicBezTo>
                      <a:pt x="35" y="12"/>
                      <a:pt x="28" y="9"/>
                      <a:pt x="25" y="7"/>
                    </a:cubicBezTo>
                    <a:cubicBezTo>
                      <a:pt x="23" y="6"/>
                      <a:pt x="22" y="3"/>
                      <a:pt x="22" y="1"/>
                    </a:cubicBezTo>
                    <a:cubicBezTo>
                      <a:pt x="21" y="2"/>
                      <a:pt x="19" y="3"/>
                      <a:pt x="17" y="2"/>
                    </a:cubicBezTo>
                    <a:cubicBezTo>
                      <a:pt x="14" y="0"/>
                      <a:pt x="7" y="1"/>
                      <a:pt x="6" y="2"/>
                    </a:cubicBezTo>
                    <a:cubicBezTo>
                      <a:pt x="5" y="2"/>
                      <a:pt x="7" y="7"/>
                      <a:pt x="7" y="9"/>
                    </a:cubicBezTo>
                    <a:cubicBezTo>
                      <a:pt x="7" y="12"/>
                      <a:pt x="4" y="13"/>
                      <a:pt x="4" y="15"/>
                    </a:cubicBezTo>
                    <a:cubicBezTo>
                      <a:pt x="4" y="16"/>
                      <a:pt x="2" y="17"/>
                      <a:pt x="1" y="19"/>
                    </a:cubicBezTo>
                    <a:cubicBezTo>
                      <a:pt x="3" y="20"/>
                      <a:pt x="5" y="22"/>
                      <a:pt x="8" y="22"/>
                    </a:cubicBezTo>
                    <a:cubicBezTo>
                      <a:pt x="12" y="22"/>
                      <a:pt x="14" y="17"/>
                      <a:pt x="18" y="1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58"/>
              <p:cNvSpPr>
                <a:spLocks/>
              </p:cNvSpPr>
              <p:nvPr/>
            </p:nvSpPr>
            <p:spPr bwMode="auto">
              <a:xfrm>
                <a:off x="6272212" y="3127375"/>
                <a:ext cx="60325" cy="55563"/>
              </a:xfrm>
              <a:custGeom>
                <a:avLst/>
                <a:gdLst>
                  <a:gd name="T0" fmla="*/ 13 w 27"/>
                  <a:gd name="T1" fmla="*/ 1 h 25"/>
                  <a:gd name="T2" fmla="*/ 0 w 27"/>
                  <a:gd name="T3" fmla="*/ 8 h 25"/>
                  <a:gd name="T4" fmla="*/ 2 w 27"/>
                  <a:gd name="T5" fmla="*/ 11 h 25"/>
                  <a:gd name="T6" fmla="*/ 9 w 27"/>
                  <a:gd name="T7" fmla="*/ 19 h 25"/>
                  <a:gd name="T8" fmla="*/ 10 w 27"/>
                  <a:gd name="T9" fmla="*/ 25 h 25"/>
                  <a:gd name="T10" fmla="*/ 15 w 27"/>
                  <a:gd name="T11" fmla="*/ 25 h 25"/>
                  <a:gd name="T12" fmla="*/ 26 w 27"/>
                  <a:gd name="T13" fmla="*/ 11 h 25"/>
                  <a:gd name="T14" fmla="*/ 13 w 27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5">
                    <a:moveTo>
                      <a:pt x="13" y="1"/>
                    </a:moveTo>
                    <a:cubicBezTo>
                      <a:pt x="9" y="0"/>
                      <a:pt x="1" y="4"/>
                      <a:pt x="0" y="8"/>
                    </a:cubicBezTo>
                    <a:cubicBezTo>
                      <a:pt x="1" y="9"/>
                      <a:pt x="2" y="10"/>
                      <a:pt x="2" y="11"/>
                    </a:cubicBezTo>
                    <a:cubicBezTo>
                      <a:pt x="3" y="14"/>
                      <a:pt x="6" y="17"/>
                      <a:pt x="9" y="19"/>
                    </a:cubicBezTo>
                    <a:cubicBezTo>
                      <a:pt x="11" y="20"/>
                      <a:pt x="10" y="23"/>
                      <a:pt x="10" y="25"/>
                    </a:cubicBezTo>
                    <a:cubicBezTo>
                      <a:pt x="12" y="25"/>
                      <a:pt x="13" y="25"/>
                      <a:pt x="15" y="25"/>
                    </a:cubicBezTo>
                    <a:cubicBezTo>
                      <a:pt x="18" y="24"/>
                      <a:pt x="25" y="14"/>
                      <a:pt x="26" y="11"/>
                    </a:cubicBezTo>
                    <a:cubicBezTo>
                      <a:pt x="27" y="9"/>
                      <a:pt x="17" y="1"/>
                      <a:pt x="13" y="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7416800" y="2917825"/>
                <a:ext cx="176213" cy="163513"/>
              </a:xfrm>
              <a:custGeom>
                <a:avLst/>
                <a:gdLst>
                  <a:gd name="T0" fmla="*/ 74 w 78"/>
                  <a:gd name="T1" fmla="*/ 3 h 73"/>
                  <a:gd name="T2" fmla="*/ 65 w 78"/>
                  <a:gd name="T3" fmla="*/ 0 h 73"/>
                  <a:gd name="T4" fmla="*/ 58 w 78"/>
                  <a:gd name="T5" fmla="*/ 8 h 73"/>
                  <a:gd name="T6" fmla="*/ 51 w 78"/>
                  <a:gd name="T7" fmla="*/ 14 h 73"/>
                  <a:gd name="T8" fmla="*/ 46 w 78"/>
                  <a:gd name="T9" fmla="*/ 19 h 73"/>
                  <a:gd name="T10" fmla="*/ 39 w 78"/>
                  <a:gd name="T11" fmla="*/ 21 h 73"/>
                  <a:gd name="T12" fmla="*/ 32 w 78"/>
                  <a:gd name="T13" fmla="*/ 18 h 73"/>
                  <a:gd name="T14" fmla="*/ 24 w 78"/>
                  <a:gd name="T15" fmla="*/ 26 h 73"/>
                  <a:gd name="T16" fmla="*/ 3 w 78"/>
                  <a:gd name="T17" fmla="*/ 37 h 73"/>
                  <a:gd name="T18" fmla="*/ 0 w 78"/>
                  <a:gd name="T19" fmla="*/ 42 h 73"/>
                  <a:gd name="T20" fmla="*/ 13 w 78"/>
                  <a:gd name="T21" fmla="*/ 49 h 73"/>
                  <a:gd name="T22" fmla="*/ 6 w 78"/>
                  <a:gd name="T23" fmla="*/ 61 h 73"/>
                  <a:gd name="T24" fmla="*/ 8 w 78"/>
                  <a:gd name="T25" fmla="*/ 68 h 73"/>
                  <a:gd name="T26" fmla="*/ 14 w 78"/>
                  <a:gd name="T27" fmla="*/ 71 h 73"/>
                  <a:gd name="T28" fmla="*/ 23 w 78"/>
                  <a:gd name="T29" fmla="*/ 69 h 73"/>
                  <a:gd name="T30" fmla="*/ 25 w 78"/>
                  <a:gd name="T31" fmla="*/ 70 h 73"/>
                  <a:gd name="T32" fmla="*/ 32 w 78"/>
                  <a:gd name="T33" fmla="*/ 65 h 73"/>
                  <a:gd name="T34" fmla="*/ 42 w 78"/>
                  <a:gd name="T35" fmla="*/ 63 h 73"/>
                  <a:gd name="T36" fmla="*/ 48 w 78"/>
                  <a:gd name="T37" fmla="*/ 61 h 73"/>
                  <a:gd name="T38" fmla="*/ 38 w 78"/>
                  <a:gd name="T39" fmla="*/ 52 h 73"/>
                  <a:gd name="T40" fmla="*/ 41 w 78"/>
                  <a:gd name="T41" fmla="*/ 42 h 73"/>
                  <a:gd name="T42" fmla="*/ 61 w 78"/>
                  <a:gd name="T43" fmla="*/ 30 h 73"/>
                  <a:gd name="T44" fmla="*/ 65 w 78"/>
                  <a:gd name="T45" fmla="*/ 16 h 73"/>
                  <a:gd name="T46" fmla="*/ 78 w 78"/>
                  <a:gd name="T47" fmla="*/ 4 h 73"/>
                  <a:gd name="T48" fmla="*/ 74 w 78"/>
                  <a:gd name="T49" fmla="*/ 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73">
                    <a:moveTo>
                      <a:pt x="74" y="3"/>
                    </a:moveTo>
                    <a:cubicBezTo>
                      <a:pt x="70" y="5"/>
                      <a:pt x="69" y="0"/>
                      <a:pt x="65" y="0"/>
                    </a:cubicBezTo>
                    <a:cubicBezTo>
                      <a:pt x="61" y="0"/>
                      <a:pt x="62" y="8"/>
                      <a:pt x="58" y="8"/>
                    </a:cubicBezTo>
                    <a:cubicBezTo>
                      <a:pt x="55" y="8"/>
                      <a:pt x="56" y="13"/>
                      <a:pt x="51" y="14"/>
                    </a:cubicBezTo>
                    <a:cubicBezTo>
                      <a:pt x="45" y="15"/>
                      <a:pt x="44" y="15"/>
                      <a:pt x="46" y="19"/>
                    </a:cubicBezTo>
                    <a:cubicBezTo>
                      <a:pt x="48" y="22"/>
                      <a:pt x="43" y="21"/>
                      <a:pt x="39" y="21"/>
                    </a:cubicBezTo>
                    <a:cubicBezTo>
                      <a:pt x="35" y="21"/>
                      <a:pt x="35" y="18"/>
                      <a:pt x="32" y="18"/>
                    </a:cubicBezTo>
                    <a:cubicBezTo>
                      <a:pt x="29" y="18"/>
                      <a:pt x="27" y="23"/>
                      <a:pt x="24" y="26"/>
                    </a:cubicBezTo>
                    <a:cubicBezTo>
                      <a:pt x="22" y="29"/>
                      <a:pt x="8" y="35"/>
                      <a:pt x="3" y="37"/>
                    </a:cubicBezTo>
                    <a:cubicBezTo>
                      <a:pt x="2" y="38"/>
                      <a:pt x="1" y="40"/>
                      <a:pt x="0" y="42"/>
                    </a:cubicBezTo>
                    <a:cubicBezTo>
                      <a:pt x="5" y="43"/>
                      <a:pt x="11" y="46"/>
                      <a:pt x="13" y="49"/>
                    </a:cubicBezTo>
                    <a:cubicBezTo>
                      <a:pt x="16" y="53"/>
                      <a:pt x="9" y="57"/>
                      <a:pt x="6" y="61"/>
                    </a:cubicBezTo>
                    <a:cubicBezTo>
                      <a:pt x="3" y="65"/>
                      <a:pt x="8" y="65"/>
                      <a:pt x="8" y="68"/>
                    </a:cubicBezTo>
                    <a:cubicBezTo>
                      <a:pt x="9" y="71"/>
                      <a:pt x="13" y="73"/>
                      <a:pt x="14" y="71"/>
                    </a:cubicBezTo>
                    <a:cubicBezTo>
                      <a:pt x="16" y="68"/>
                      <a:pt x="18" y="69"/>
                      <a:pt x="23" y="69"/>
                    </a:cubicBezTo>
                    <a:cubicBezTo>
                      <a:pt x="24" y="69"/>
                      <a:pt x="25" y="70"/>
                      <a:pt x="25" y="70"/>
                    </a:cubicBezTo>
                    <a:cubicBezTo>
                      <a:pt x="28" y="68"/>
                      <a:pt x="31" y="66"/>
                      <a:pt x="32" y="65"/>
                    </a:cubicBezTo>
                    <a:cubicBezTo>
                      <a:pt x="34" y="64"/>
                      <a:pt x="38" y="63"/>
                      <a:pt x="42" y="63"/>
                    </a:cubicBezTo>
                    <a:cubicBezTo>
                      <a:pt x="45" y="63"/>
                      <a:pt x="46" y="62"/>
                      <a:pt x="48" y="61"/>
                    </a:cubicBezTo>
                    <a:cubicBezTo>
                      <a:pt x="44" y="56"/>
                      <a:pt x="40" y="53"/>
                      <a:pt x="38" y="52"/>
                    </a:cubicBezTo>
                    <a:cubicBezTo>
                      <a:pt x="34" y="49"/>
                      <a:pt x="37" y="43"/>
                      <a:pt x="41" y="42"/>
                    </a:cubicBezTo>
                    <a:cubicBezTo>
                      <a:pt x="46" y="40"/>
                      <a:pt x="58" y="32"/>
                      <a:pt x="61" y="30"/>
                    </a:cubicBezTo>
                    <a:cubicBezTo>
                      <a:pt x="65" y="28"/>
                      <a:pt x="62" y="21"/>
                      <a:pt x="65" y="16"/>
                    </a:cubicBezTo>
                    <a:cubicBezTo>
                      <a:pt x="66" y="13"/>
                      <a:pt x="72" y="8"/>
                      <a:pt x="78" y="4"/>
                    </a:cubicBezTo>
                    <a:cubicBezTo>
                      <a:pt x="76" y="3"/>
                      <a:pt x="75" y="3"/>
                      <a:pt x="74" y="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6326187" y="3287713"/>
                <a:ext cx="193675" cy="112713"/>
              </a:xfrm>
              <a:custGeom>
                <a:avLst/>
                <a:gdLst>
                  <a:gd name="T0" fmla="*/ 85 w 86"/>
                  <a:gd name="T1" fmla="*/ 32 h 50"/>
                  <a:gd name="T2" fmla="*/ 82 w 86"/>
                  <a:gd name="T3" fmla="*/ 32 h 50"/>
                  <a:gd name="T4" fmla="*/ 67 w 86"/>
                  <a:gd name="T5" fmla="*/ 29 h 50"/>
                  <a:gd name="T6" fmla="*/ 46 w 86"/>
                  <a:gd name="T7" fmla="*/ 20 h 50"/>
                  <a:gd name="T8" fmla="*/ 23 w 86"/>
                  <a:gd name="T9" fmla="*/ 4 h 50"/>
                  <a:gd name="T10" fmla="*/ 14 w 86"/>
                  <a:gd name="T11" fmla="*/ 2 h 50"/>
                  <a:gd name="T12" fmla="*/ 7 w 86"/>
                  <a:gd name="T13" fmla="*/ 4 h 50"/>
                  <a:gd name="T14" fmla="*/ 2 w 86"/>
                  <a:gd name="T15" fmla="*/ 10 h 50"/>
                  <a:gd name="T16" fmla="*/ 0 w 86"/>
                  <a:gd name="T17" fmla="*/ 19 h 50"/>
                  <a:gd name="T18" fmla="*/ 6 w 86"/>
                  <a:gd name="T19" fmla="*/ 23 h 50"/>
                  <a:gd name="T20" fmla="*/ 14 w 86"/>
                  <a:gd name="T21" fmla="*/ 28 h 50"/>
                  <a:gd name="T22" fmla="*/ 23 w 86"/>
                  <a:gd name="T23" fmla="*/ 32 h 50"/>
                  <a:gd name="T24" fmla="*/ 32 w 86"/>
                  <a:gd name="T25" fmla="*/ 38 h 50"/>
                  <a:gd name="T26" fmla="*/ 43 w 86"/>
                  <a:gd name="T27" fmla="*/ 36 h 50"/>
                  <a:gd name="T28" fmla="*/ 49 w 86"/>
                  <a:gd name="T29" fmla="*/ 42 h 50"/>
                  <a:gd name="T30" fmla="*/ 64 w 86"/>
                  <a:gd name="T31" fmla="*/ 48 h 50"/>
                  <a:gd name="T32" fmla="*/ 83 w 86"/>
                  <a:gd name="T33" fmla="*/ 46 h 50"/>
                  <a:gd name="T34" fmla="*/ 84 w 86"/>
                  <a:gd name="T35" fmla="*/ 35 h 50"/>
                  <a:gd name="T36" fmla="*/ 85 w 86"/>
                  <a:gd name="T37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50">
                    <a:moveTo>
                      <a:pt x="85" y="32"/>
                    </a:moveTo>
                    <a:cubicBezTo>
                      <a:pt x="84" y="32"/>
                      <a:pt x="83" y="32"/>
                      <a:pt x="82" y="32"/>
                    </a:cubicBezTo>
                    <a:cubicBezTo>
                      <a:pt x="76" y="32"/>
                      <a:pt x="72" y="29"/>
                      <a:pt x="67" y="29"/>
                    </a:cubicBezTo>
                    <a:cubicBezTo>
                      <a:pt x="63" y="29"/>
                      <a:pt x="51" y="25"/>
                      <a:pt x="46" y="20"/>
                    </a:cubicBezTo>
                    <a:cubicBezTo>
                      <a:pt x="40" y="16"/>
                      <a:pt x="26" y="7"/>
                      <a:pt x="23" y="4"/>
                    </a:cubicBezTo>
                    <a:cubicBezTo>
                      <a:pt x="19" y="0"/>
                      <a:pt x="14" y="0"/>
                      <a:pt x="14" y="2"/>
                    </a:cubicBezTo>
                    <a:cubicBezTo>
                      <a:pt x="13" y="4"/>
                      <a:pt x="11" y="4"/>
                      <a:pt x="7" y="4"/>
                    </a:cubicBezTo>
                    <a:cubicBezTo>
                      <a:pt x="6" y="6"/>
                      <a:pt x="2" y="8"/>
                      <a:pt x="2" y="10"/>
                    </a:cubicBezTo>
                    <a:cubicBezTo>
                      <a:pt x="2" y="13"/>
                      <a:pt x="0" y="17"/>
                      <a:pt x="0" y="19"/>
                    </a:cubicBezTo>
                    <a:cubicBezTo>
                      <a:pt x="0" y="21"/>
                      <a:pt x="4" y="22"/>
                      <a:pt x="6" y="23"/>
                    </a:cubicBezTo>
                    <a:cubicBezTo>
                      <a:pt x="7" y="25"/>
                      <a:pt x="14" y="26"/>
                      <a:pt x="14" y="28"/>
                    </a:cubicBezTo>
                    <a:cubicBezTo>
                      <a:pt x="15" y="30"/>
                      <a:pt x="20" y="32"/>
                      <a:pt x="23" y="32"/>
                    </a:cubicBezTo>
                    <a:cubicBezTo>
                      <a:pt x="26" y="33"/>
                      <a:pt x="30" y="36"/>
                      <a:pt x="32" y="38"/>
                    </a:cubicBezTo>
                    <a:cubicBezTo>
                      <a:pt x="34" y="39"/>
                      <a:pt x="41" y="36"/>
                      <a:pt x="43" y="36"/>
                    </a:cubicBezTo>
                    <a:cubicBezTo>
                      <a:pt x="45" y="36"/>
                      <a:pt x="49" y="40"/>
                      <a:pt x="49" y="42"/>
                    </a:cubicBezTo>
                    <a:cubicBezTo>
                      <a:pt x="50" y="44"/>
                      <a:pt x="61" y="46"/>
                      <a:pt x="64" y="48"/>
                    </a:cubicBezTo>
                    <a:cubicBezTo>
                      <a:pt x="67" y="50"/>
                      <a:pt x="81" y="49"/>
                      <a:pt x="83" y="46"/>
                    </a:cubicBezTo>
                    <a:cubicBezTo>
                      <a:pt x="86" y="43"/>
                      <a:pt x="84" y="39"/>
                      <a:pt x="84" y="35"/>
                    </a:cubicBezTo>
                    <a:cubicBezTo>
                      <a:pt x="84" y="33"/>
                      <a:pt x="84" y="32"/>
                      <a:pt x="85" y="3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6607175" y="3338513"/>
                <a:ext cx="217488" cy="481013"/>
              </a:xfrm>
              <a:custGeom>
                <a:avLst/>
                <a:gdLst>
                  <a:gd name="T0" fmla="*/ 78 w 97"/>
                  <a:gd name="T1" fmla="*/ 194 h 213"/>
                  <a:gd name="T2" fmla="*/ 75 w 97"/>
                  <a:gd name="T3" fmla="*/ 185 h 213"/>
                  <a:gd name="T4" fmla="*/ 70 w 97"/>
                  <a:gd name="T5" fmla="*/ 171 h 213"/>
                  <a:gd name="T6" fmla="*/ 66 w 97"/>
                  <a:gd name="T7" fmla="*/ 159 h 213"/>
                  <a:gd name="T8" fmla="*/ 68 w 97"/>
                  <a:gd name="T9" fmla="*/ 151 h 213"/>
                  <a:gd name="T10" fmla="*/ 68 w 97"/>
                  <a:gd name="T11" fmla="*/ 146 h 213"/>
                  <a:gd name="T12" fmla="*/ 66 w 97"/>
                  <a:gd name="T13" fmla="*/ 138 h 213"/>
                  <a:gd name="T14" fmla="*/ 58 w 97"/>
                  <a:gd name="T15" fmla="*/ 128 h 213"/>
                  <a:gd name="T16" fmla="*/ 60 w 97"/>
                  <a:gd name="T17" fmla="*/ 110 h 213"/>
                  <a:gd name="T18" fmla="*/ 66 w 97"/>
                  <a:gd name="T19" fmla="*/ 107 h 213"/>
                  <a:gd name="T20" fmla="*/ 75 w 97"/>
                  <a:gd name="T21" fmla="*/ 104 h 213"/>
                  <a:gd name="T22" fmla="*/ 85 w 97"/>
                  <a:gd name="T23" fmla="*/ 98 h 213"/>
                  <a:gd name="T24" fmla="*/ 91 w 97"/>
                  <a:gd name="T25" fmla="*/ 93 h 213"/>
                  <a:gd name="T26" fmla="*/ 96 w 97"/>
                  <a:gd name="T27" fmla="*/ 84 h 213"/>
                  <a:gd name="T28" fmla="*/ 97 w 97"/>
                  <a:gd name="T29" fmla="*/ 84 h 213"/>
                  <a:gd name="T30" fmla="*/ 92 w 97"/>
                  <a:gd name="T31" fmla="*/ 85 h 213"/>
                  <a:gd name="T32" fmla="*/ 85 w 97"/>
                  <a:gd name="T33" fmla="*/ 81 h 213"/>
                  <a:gd name="T34" fmla="*/ 78 w 97"/>
                  <a:gd name="T35" fmla="*/ 78 h 213"/>
                  <a:gd name="T36" fmla="*/ 78 w 97"/>
                  <a:gd name="T37" fmla="*/ 71 h 213"/>
                  <a:gd name="T38" fmla="*/ 74 w 97"/>
                  <a:gd name="T39" fmla="*/ 66 h 213"/>
                  <a:gd name="T40" fmla="*/ 71 w 97"/>
                  <a:gd name="T41" fmla="*/ 57 h 213"/>
                  <a:gd name="T42" fmla="*/ 60 w 97"/>
                  <a:gd name="T43" fmla="*/ 55 h 213"/>
                  <a:gd name="T44" fmla="*/ 58 w 97"/>
                  <a:gd name="T45" fmla="*/ 49 h 213"/>
                  <a:gd name="T46" fmla="*/ 68 w 97"/>
                  <a:gd name="T47" fmla="*/ 33 h 213"/>
                  <a:gd name="T48" fmla="*/ 70 w 97"/>
                  <a:gd name="T49" fmla="*/ 17 h 213"/>
                  <a:gd name="T50" fmla="*/ 66 w 97"/>
                  <a:gd name="T51" fmla="*/ 11 h 213"/>
                  <a:gd name="T52" fmla="*/ 63 w 97"/>
                  <a:gd name="T53" fmla="*/ 5 h 213"/>
                  <a:gd name="T54" fmla="*/ 56 w 97"/>
                  <a:gd name="T55" fmla="*/ 2 h 213"/>
                  <a:gd name="T56" fmla="*/ 54 w 97"/>
                  <a:gd name="T57" fmla="*/ 3 h 213"/>
                  <a:gd name="T58" fmla="*/ 54 w 97"/>
                  <a:gd name="T59" fmla="*/ 3 h 213"/>
                  <a:gd name="T60" fmla="*/ 51 w 97"/>
                  <a:gd name="T61" fmla="*/ 8 h 213"/>
                  <a:gd name="T62" fmla="*/ 52 w 97"/>
                  <a:gd name="T63" fmla="*/ 16 h 213"/>
                  <a:gd name="T64" fmla="*/ 47 w 97"/>
                  <a:gd name="T65" fmla="*/ 16 h 213"/>
                  <a:gd name="T66" fmla="*/ 38 w 97"/>
                  <a:gd name="T67" fmla="*/ 20 h 213"/>
                  <a:gd name="T68" fmla="*/ 31 w 97"/>
                  <a:gd name="T69" fmla="*/ 29 h 213"/>
                  <a:gd name="T70" fmla="*/ 27 w 97"/>
                  <a:gd name="T71" fmla="*/ 43 h 213"/>
                  <a:gd name="T72" fmla="*/ 23 w 97"/>
                  <a:gd name="T73" fmla="*/ 56 h 213"/>
                  <a:gd name="T74" fmla="*/ 15 w 97"/>
                  <a:gd name="T75" fmla="*/ 56 h 213"/>
                  <a:gd name="T76" fmla="*/ 12 w 97"/>
                  <a:gd name="T77" fmla="*/ 67 h 213"/>
                  <a:gd name="T78" fmla="*/ 9 w 97"/>
                  <a:gd name="T79" fmla="*/ 79 h 213"/>
                  <a:gd name="T80" fmla="*/ 4 w 97"/>
                  <a:gd name="T81" fmla="*/ 88 h 213"/>
                  <a:gd name="T82" fmla="*/ 0 w 97"/>
                  <a:gd name="T83" fmla="*/ 91 h 213"/>
                  <a:gd name="T84" fmla="*/ 11 w 97"/>
                  <a:gd name="T85" fmla="*/ 102 h 213"/>
                  <a:gd name="T86" fmla="*/ 24 w 97"/>
                  <a:gd name="T87" fmla="*/ 125 h 213"/>
                  <a:gd name="T88" fmla="*/ 22 w 97"/>
                  <a:gd name="T89" fmla="*/ 143 h 213"/>
                  <a:gd name="T90" fmla="*/ 27 w 97"/>
                  <a:gd name="T91" fmla="*/ 149 h 213"/>
                  <a:gd name="T92" fmla="*/ 38 w 97"/>
                  <a:gd name="T93" fmla="*/ 148 h 213"/>
                  <a:gd name="T94" fmla="*/ 47 w 97"/>
                  <a:gd name="T95" fmla="*/ 137 h 213"/>
                  <a:gd name="T96" fmla="*/ 53 w 97"/>
                  <a:gd name="T97" fmla="*/ 141 h 213"/>
                  <a:gd name="T98" fmla="*/ 58 w 97"/>
                  <a:gd name="T99" fmla="*/ 154 h 213"/>
                  <a:gd name="T100" fmla="*/ 63 w 97"/>
                  <a:gd name="T101" fmla="*/ 178 h 213"/>
                  <a:gd name="T102" fmla="*/ 68 w 97"/>
                  <a:gd name="T103" fmla="*/ 196 h 213"/>
                  <a:gd name="T104" fmla="*/ 69 w 97"/>
                  <a:gd name="T105" fmla="*/ 209 h 213"/>
                  <a:gd name="T106" fmla="*/ 69 w 97"/>
                  <a:gd name="T107" fmla="*/ 212 h 213"/>
                  <a:gd name="T108" fmla="*/ 78 w 97"/>
                  <a:gd name="T109" fmla="*/ 19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7" h="213">
                    <a:moveTo>
                      <a:pt x="78" y="194"/>
                    </a:moveTo>
                    <a:cubicBezTo>
                      <a:pt x="78" y="189"/>
                      <a:pt x="75" y="189"/>
                      <a:pt x="75" y="185"/>
                    </a:cubicBezTo>
                    <a:cubicBezTo>
                      <a:pt x="75" y="182"/>
                      <a:pt x="75" y="175"/>
                      <a:pt x="70" y="171"/>
                    </a:cubicBezTo>
                    <a:cubicBezTo>
                      <a:pt x="66" y="167"/>
                      <a:pt x="64" y="162"/>
                      <a:pt x="66" y="159"/>
                    </a:cubicBezTo>
                    <a:cubicBezTo>
                      <a:pt x="69" y="157"/>
                      <a:pt x="67" y="151"/>
                      <a:pt x="68" y="151"/>
                    </a:cubicBezTo>
                    <a:cubicBezTo>
                      <a:pt x="69" y="152"/>
                      <a:pt x="71" y="147"/>
                      <a:pt x="68" y="146"/>
                    </a:cubicBezTo>
                    <a:cubicBezTo>
                      <a:pt x="66" y="145"/>
                      <a:pt x="68" y="139"/>
                      <a:pt x="66" y="138"/>
                    </a:cubicBezTo>
                    <a:cubicBezTo>
                      <a:pt x="64" y="137"/>
                      <a:pt x="58" y="130"/>
                      <a:pt x="58" y="128"/>
                    </a:cubicBezTo>
                    <a:cubicBezTo>
                      <a:pt x="58" y="126"/>
                      <a:pt x="60" y="113"/>
                      <a:pt x="60" y="110"/>
                    </a:cubicBezTo>
                    <a:cubicBezTo>
                      <a:pt x="60" y="107"/>
                      <a:pt x="65" y="107"/>
                      <a:pt x="66" y="107"/>
                    </a:cubicBezTo>
                    <a:cubicBezTo>
                      <a:pt x="68" y="107"/>
                      <a:pt x="73" y="107"/>
                      <a:pt x="75" y="104"/>
                    </a:cubicBezTo>
                    <a:cubicBezTo>
                      <a:pt x="76" y="101"/>
                      <a:pt x="84" y="101"/>
                      <a:pt x="85" y="98"/>
                    </a:cubicBezTo>
                    <a:cubicBezTo>
                      <a:pt x="86" y="96"/>
                      <a:pt x="91" y="96"/>
                      <a:pt x="91" y="93"/>
                    </a:cubicBezTo>
                    <a:cubicBezTo>
                      <a:pt x="91" y="91"/>
                      <a:pt x="96" y="84"/>
                      <a:pt x="96" y="84"/>
                    </a:cubicBezTo>
                    <a:cubicBezTo>
                      <a:pt x="97" y="84"/>
                      <a:pt x="97" y="84"/>
                      <a:pt x="97" y="84"/>
                    </a:cubicBezTo>
                    <a:cubicBezTo>
                      <a:pt x="96" y="83"/>
                      <a:pt x="95" y="84"/>
                      <a:pt x="92" y="85"/>
                    </a:cubicBezTo>
                    <a:cubicBezTo>
                      <a:pt x="87" y="87"/>
                      <a:pt x="84" y="84"/>
                      <a:pt x="85" y="81"/>
                    </a:cubicBezTo>
                    <a:cubicBezTo>
                      <a:pt x="85" y="78"/>
                      <a:pt x="81" y="78"/>
                      <a:pt x="78" y="78"/>
                    </a:cubicBezTo>
                    <a:cubicBezTo>
                      <a:pt x="76" y="78"/>
                      <a:pt x="77" y="74"/>
                      <a:pt x="78" y="71"/>
                    </a:cubicBezTo>
                    <a:cubicBezTo>
                      <a:pt x="79" y="68"/>
                      <a:pt x="77" y="66"/>
                      <a:pt x="74" y="66"/>
                    </a:cubicBezTo>
                    <a:cubicBezTo>
                      <a:pt x="71" y="66"/>
                      <a:pt x="69" y="59"/>
                      <a:pt x="71" y="57"/>
                    </a:cubicBezTo>
                    <a:cubicBezTo>
                      <a:pt x="72" y="55"/>
                      <a:pt x="64" y="53"/>
                      <a:pt x="60" y="55"/>
                    </a:cubicBezTo>
                    <a:cubicBezTo>
                      <a:pt x="57" y="56"/>
                      <a:pt x="59" y="52"/>
                      <a:pt x="58" y="49"/>
                    </a:cubicBezTo>
                    <a:cubicBezTo>
                      <a:pt x="57" y="47"/>
                      <a:pt x="63" y="38"/>
                      <a:pt x="68" y="33"/>
                    </a:cubicBezTo>
                    <a:cubicBezTo>
                      <a:pt x="72" y="29"/>
                      <a:pt x="70" y="22"/>
                      <a:pt x="70" y="17"/>
                    </a:cubicBezTo>
                    <a:cubicBezTo>
                      <a:pt x="70" y="11"/>
                      <a:pt x="68" y="11"/>
                      <a:pt x="66" y="11"/>
                    </a:cubicBezTo>
                    <a:cubicBezTo>
                      <a:pt x="64" y="11"/>
                      <a:pt x="63" y="8"/>
                      <a:pt x="63" y="5"/>
                    </a:cubicBezTo>
                    <a:cubicBezTo>
                      <a:pt x="63" y="2"/>
                      <a:pt x="59" y="0"/>
                      <a:pt x="56" y="2"/>
                    </a:cubicBezTo>
                    <a:cubicBezTo>
                      <a:pt x="55" y="2"/>
                      <a:pt x="55" y="3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8"/>
                      <a:pt x="51" y="8"/>
                    </a:cubicBezTo>
                    <a:cubicBezTo>
                      <a:pt x="50" y="9"/>
                      <a:pt x="50" y="12"/>
                      <a:pt x="52" y="16"/>
                    </a:cubicBezTo>
                    <a:cubicBezTo>
                      <a:pt x="55" y="20"/>
                      <a:pt x="48" y="18"/>
                      <a:pt x="47" y="16"/>
                    </a:cubicBezTo>
                    <a:cubicBezTo>
                      <a:pt x="47" y="14"/>
                      <a:pt x="41" y="17"/>
                      <a:pt x="38" y="20"/>
                    </a:cubicBezTo>
                    <a:cubicBezTo>
                      <a:pt x="35" y="23"/>
                      <a:pt x="31" y="24"/>
                      <a:pt x="31" y="29"/>
                    </a:cubicBezTo>
                    <a:cubicBezTo>
                      <a:pt x="31" y="34"/>
                      <a:pt x="27" y="39"/>
                      <a:pt x="27" y="43"/>
                    </a:cubicBezTo>
                    <a:cubicBezTo>
                      <a:pt x="28" y="47"/>
                      <a:pt x="23" y="54"/>
                      <a:pt x="23" y="56"/>
                    </a:cubicBezTo>
                    <a:cubicBezTo>
                      <a:pt x="24" y="59"/>
                      <a:pt x="16" y="56"/>
                      <a:pt x="15" y="56"/>
                    </a:cubicBezTo>
                    <a:cubicBezTo>
                      <a:pt x="13" y="56"/>
                      <a:pt x="14" y="64"/>
                      <a:pt x="12" y="67"/>
                    </a:cubicBezTo>
                    <a:cubicBezTo>
                      <a:pt x="11" y="70"/>
                      <a:pt x="12" y="79"/>
                      <a:pt x="9" y="79"/>
                    </a:cubicBezTo>
                    <a:cubicBezTo>
                      <a:pt x="7" y="79"/>
                      <a:pt x="4" y="88"/>
                      <a:pt x="4" y="88"/>
                    </a:cubicBezTo>
                    <a:cubicBezTo>
                      <a:pt x="4" y="88"/>
                      <a:pt x="2" y="89"/>
                      <a:pt x="0" y="91"/>
                    </a:cubicBezTo>
                    <a:cubicBezTo>
                      <a:pt x="2" y="95"/>
                      <a:pt x="6" y="100"/>
                      <a:pt x="11" y="102"/>
                    </a:cubicBezTo>
                    <a:cubicBezTo>
                      <a:pt x="17" y="105"/>
                      <a:pt x="22" y="118"/>
                      <a:pt x="24" y="125"/>
                    </a:cubicBezTo>
                    <a:cubicBezTo>
                      <a:pt x="26" y="132"/>
                      <a:pt x="24" y="139"/>
                      <a:pt x="22" y="143"/>
                    </a:cubicBezTo>
                    <a:cubicBezTo>
                      <a:pt x="20" y="147"/>
                      <a:pt x="23" y="147"/>
                      <a:pt x="27" y="149"/>
                    </a:cubicBezTo>
                    <a:cubicBezTo>
                      <a:pt x="31" y="151"/>
                      <a:pt x="35" y="152"/>
                      <a:pt x="38" y="148"/>
                    </a:cubicBezTo>
                    <a:cubicBezTo>
                      <a:pt x="41" y="144"/>
                      <a:pt x="46" y="141"/>
                      <a:pt x="47" y="137"/>
                    </a:cubicBezTo>
                    <a:cubicBezTo>
                      <a:pt x="48" y="132"/>
                      <a:pt x="51" y="139"/>
                      <a:pt x="53" y="141"/>
                    </a:cubicBezTo>
                    <a:cubicBezTo>
                      <a:pt x="55" y="143"/>
                      <a:pt x="57" y="148"/>
                      <a:pt x="58" y="154"/>
                    </a:cubicBezTo>
                    <a:cubicBezTo>
                      <a:pt x="58" y="159"/>
                      <a:pt x="59" y="173"/>
                      <a:pt x="63" y="178"/>
                    </a:cubicBezTo>
                    <a:cubicBezTo>
                      <a:pt x="68" y="182"/>
                      <a:pt x="69" y="192"/>
                      <a:pt x="68" y="196"/>
                    </a:cubicBezTo>
                    <a:cubicBezTo>
                      <a:pt x="66" y="199"/>
                      <a:pt x="70" y="205"/>
                      <a:pt x="69" y="209"/>
                    </a:cubicBezTo>
                    <a:cubicBezTo>
                      <a:pt x="69" y="210"/>
                      <a:pt x="69" y="211"/>
                      <a:pt x="69" y="212"/>
                    </a:cubicBezTo>
                    <a:cubicBezTo>
                      <a:pt x="73" y="213"/>
                      <a:pt x="78" y="194"/>
                      <a:pt x="78" y="1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62"/>
              <p:cNvSpPr>
                <a:spLocks/>
              </p:cNvSpPr>
              <p:nvPr/>
            </p:nvSpPr>
            <p:spPr bwMode="auto">
              <a:xfrm>
                <a:off x="6535737" y="3346450"/>
                <a:ext cx="76200" cy="46038"/>
              </a:xfrm>
              <a:custGeom>
                <a:avLst/>
                <a:gdLst>
                  <a:gd name="T0" fmla="*/ 32 w 34"/>
                  <a:gd name="T1" fmla="*/ 7 h 21"/>
                  <a:gd name="T2" fmla="*/ 19 w 34"/>
                  <a:gd name="T3" fmla="*/ 4 h 21"/>
                  <a:gd name="T4" fmla="*/ 10 w 34"/>
                  <a:gd name="T5" fmla="*/ 2 h 21"/>
                  <a:gd name="T6" fmla="*/ 2 w 34"/>
                  <a:gd name="T7" fmla="*/ 9 h 21"/>
                  <a:gd name="T8" fmla="*/ 0 w 34"/>
                  <a:gd name="T9" fmla="*/ 14 h 21"/>
                  <a:gd name="T10" fmla="*/ 2 w 34"/>
                  <a:gd name="T11" fmla="*/ 17 h 21"/>
                  <a:gd name="T12" fmla="*/ 10 w 34"/>
                  <a:gd name="T13" fmla="*/ 18 h 21"/>
                  <a:gd name="T14" fmla="*/ 21 w 34"/>
                  <a:gd name="T15" fmla="*/ 19 h 21"/>
                  <a:gd name="T16" fmla="*/ 32 w 34"/>
                  <a:gd name="T17" fmla="*/ 18 h 21"/>
                  <a:gd name="T18" fmla="*/ 31 w 34"/>
                  <a:gd name="T19" fmla="*/ 8 h 21"/>
                  <a:gd name="T20" fmla="*/ 32 w 34"/>
                  <a:gd name="T2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1">
                    <a:moveTo>
                      <a:pt x="32" y="7"/>
                    </a:moveTo>
                    <a:cubicBezTo>
                      <a:pt x="26" y="1"/>
                      <a:pt x="24" y="6"/>
                      <a:pt x="19" y="4"/>
                    </a:cubicBezTo>
                    <a:cubicBezTo>
                      <a:pt x="15" y="1"/>
                      <a:pt x="12" y="0"/>
                      <a:pt x="10" y="2"/>
                    </a:cubicBezTo>
                    <a:cubicBezTo>
                      <a:pt x="8" y="4"/>
                      <a:pt x="4" y="4"/>
                      <a:pt x="2" y="9"/>
                    </a:cubicBezTo>
                    <a:cubicBezTo>
                      <a:pt x="1" y="11"/>
                      <a:pt x="0" y="13"/>
                      <a:pt x="0" y="14"/>
                    </a:cubicBezTo>
                    <a:cubicBezTo>
                      <a:pt x="0" y="16"/>
                      <a:pt x="2" y="17"/>
                      <a:pt x="2" y="17"/>
                    </a:cubicBezTo>
                    <a:cubicBezTo>
                      <a:pt x="4" y="16"/>
                      <a:pt x="6" y="19"/>
                      <a:pt x="10" y="18"/>
                    </a:cubicBezTo>
                    <a:cubicBezTo>
                      <a:pt x="14" y="17"/>
                      <a:pt x="16" y="21"/>
                      <a:pt x="21" y="19"/>
                    </a:cubicBezTo>
                    <a:cubicBezTo>
                      <a:pt x="26" y="18"/>
                      <a:pt x="30" y="21"/>
                      <a:pt x="32" y="18"/>
                    </a:cubicBezTo>
                    <a:cubicBezTo>
                      <a:pt x="34" y="15"/>
                      <a:pt x="31" y="8"/>
                      <a:pt x="31" y="8"/>
                    </a:cubicBezTo>
                    <a:cubicBezTo>
                      <a:pt x="31" y="8"/>
                      <a:pt x="31" y="8"/>
                      <a:pt x="32" y="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6851650" y="3481388"/>
                <a:ext cx="187325" cy="388938"/>
              </a:xfrm>
              <a:custGeom>
                <a:avLst/>
                <a:gdLst>
                  <a:gd name="T0" fmla="*/ 61 w 83"/>
                  <a:gd name="T1" fmla="*/ 21 h 173"/>
                  <a:gd name="T2" fmla="*/ 50 w 83"/>
                  <a:gd name="T3" fmla="*/ 13 h 173"/>
                  <a:gd name="T4" fmla="*/ 47 w 83"/>
                  <a:gd name="T5" fmla="*/ 6 h 173"/>
                  <a:gd name="T6" fmla="*/ 38 w 83"/>
                  <a:gd name="T7" fmla="*/ 1 h 173"/>
                  <a:gd name="T8" fmla="*/ 29 w 83"/>
                  <a:gd name="T9" fmla="*/ 7 h 173"/>
                  <a:gd name="T10" fmla="*/ 21 w 83"/>
                  <a:gd name="T11" fmla="*/ 8 h 173"/>
                  <a:gd name="T12" fmla="*/ 11 w 83"/>
                  <a:gd name="T13" fmla="*/ 8 h 173"/>
                  <a:gd name="T14" fmla="*/ 3 w 83"/>
                  <a:gd name="T15" fmla="*/ 9 h 173"/>
                  <a:gd name="T16" fmla="*/ 0 w 83"/>
                  <a:gd name="T17" fmla="*/ 11 h 173"/>
                  <a:gd name="T18" fmla="*/ 4 w 83"/>
                  <a:gd name="T19" fmla="*/ 17 h 173"/>
                  <a:gd name="T20" fmla="*/ 10 w 83"/>
                  <a:gd name="T21" fmla="*/ 26 h 173"/>
                  <a:gd name="T22" fmla="*/ 19 w 83"/>
                  <a:gd name="T23" fmla="*/ 31 h 173"/>
                  <a:gd name="T24" fmla="*/ 27 w 83"/>
                  <a:gd name="T25" fmla="*/ 33 h 173"/>
                  <a:gd name="T26" fmla="*/ 30 w 83"/>
                  <a:gd name="T27" fmla="*/ 42 h 173"/>
                  <a:gd name="T28" fmla="*/ 22 w 83"/>
                  <a:gd name="T29" fmla="*/ 47 h 173"/>
                  <a:gd name="T30" fmla="*/ 34 w 83"/>
                  <a:gd name="T31" fmla="*/ 57 h 173"/>
                  <a:gd name="T32" fmla="*/ 40 w 83"/>
                  <a:gd name="T33" fmla="*/ 67 h 173"/>
                  <a:gd name="T34" fmla="*/ 49 w 83"/>
                  <a:gd name="T35" fmla="*/ 80 h 173"/>
                  <a:gd name="T36" fmla="*/ 58 w 83"/>
                  <a:gd name="T37" fmla="*/ 88 h 173"/>
                  <a:gd name="T38" fmla="*/ 60 w 83"/>
                  <a:gd name="T39" fmla="*/ 100 h 173"/>
                  <a:gd name="T40" fmla="*/ 64 w 83"/>
                  <a:gd name="T41" fmla="*/ 118 h 173"/>
                  <a:gd name="T42" fmla="*/ 56 w 83"/>
                  <a:gd name="T43" fmla="*/ 131 h 173"/>
                  <a:gd name="T44" fmla="*/ 46 w 83"/>
                  <a:gd name="T45" fmla="*/ 137 h 173"/>
                  <a:gd name="T46" fmla="*/ 46 w 83"/>
                  <a:gd name="T47" fmla="*/ 147 h 173"/>
                  <a:gd name="T48" fmla="*/ 33 w 83"/>
                  <a:gd name="T49" fmla="*/ 147 h 173"/>
                  <a:gd name="T50" fmla="*/ 26 w 83"/>
                  <a:gd name="T51" fmla="*/ 153 h 173"/>
                  <a:gd name="T52" fmla="*/ 31 w 83"/>
                  <a:gd name="T53" fmla="*/ 157 h 173"/>
                  <a:gd name="T54" fmla="*/ 28 w 83"/>
                  <a:gd name="T55" fmla="*/ 166 h 173"/>
                  <a:gd name="T56" fmla="*/ 34 w 83"/>
                  <a:gd name="T57" fmla="*/ 171 h 173"/>
                  <a:gd name="T58" fmla="*/ 44 w 83"/>
                  <a:gd name="T59" fmla="*/ 163 h 173"/>
                  <a:gd name="T60" fmla="*/ 47 w 83"/>
                  <a:gd name="T61" fmla="*/ 159 h 173"/>
                  <a:gd name="T62" fmla="*/ 50 w 83"/>
                  <a:gd name="T63" fmla="*/ 153 h 173"/>
                  <a:gd name="T64" fmla="*/ 57 w 83"/>
                  <a:gd name="T65" fmla="*/ 152 h 173"/>
                  <a:gd name="T66" fmla="*/ 72 w 83"/>
                  <a:gd name="T67" fmla="*/ 144 h 173"/>
                  <a:gd name="T68" fmla="*/ 81 w 83"/>
                  <a:gd name="T69" fmla="*/ 129 h 173"/>
                  <a:gd name="T70" fmla="*/ 78 w 83"/>
                  <a:gd name="T71" fmla="*/ 103 h 173"/>
                  <a:gd name="T72" fmla="*/ 68 w 83"/>
                  <a:gd name="T73" fmla="*/ 85 h 173"/>
                  <a:gd name="T74" fmla="*/ 49 w 83"/>
                  <a:gd name="T75" fmla="*/ 70 h 173"/>
                  <a:gd name="T76" fmla="*/ 44 w 83"/>
                  <a:gd name="T77" fmla="*/ 61 h 173"/>
                  <a:gd name="T78" fmla="*/ 42 w 83"/>
                  <a:gd name="T79" fmla="*/ 46 h 173"/>
                  <a:gd name="T80" fmla="*/ 50 w 83"/>
                  <a:gd name="T81" fmla="*/ 36 h 173"/>
                  <a:gd name="T82" fmla="*/ 54 w 83"/>
                  <a:gd name="T83" fmla="*/ 30 h 173"/>
                  <a:gd name="T84" fmla="*/ 63 w 83"/>
                  <a:gd name="T85" fmla="*/ 24 h 173"/>
                  <a:gd name="T86" fmla="*/ 64 w 83"/>
                  <a:gd name="T87" fmla="*/ 23 h 173"/>
                  <a:gd name="T88" fmla="*/ 61 w 83"/>
                  <a:gd name="T89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3" h="173">
                    <a:moveTo>
                      <a:pt x="61" y="21"/>
                    </a:moveTo>
                    <a:cubicBezTo>
                      <a:pt x="58" y="21"/>
                      <a:pt x="50" y="15"/>
                      <a:pt x="50" y="13"/>
                    </a:cubicBezTo>
                    <a:cubicBezTo>
                      <a:pt x="50" y="10"/>
                      <a:pt x="54" y="7"/>
                      <a:pt x="47" y="6"/>
                    </a:cubicBezTo>
                    <a:cubicBezTo>
                      <a:pt x="40" y="5"/>
                      <a:pt x="39" y="2"/>
                      <a:pt x="38" y="1"/>
                    </a:cubicBezTo>
                    <a:cubicBezTo>
                      <a:pt x="36" y="0"/>
                      <a:pt x="31" y="4"/>
                      <a:pt x="29" y="7"/>
                    </a:cubicBezTo>
                    <a:cubicBezTo>
                      <a:pt x="27" y="10"/>
                      <a:pt x="25" y="6"/>
                      <a:pt x="21" y="8"/>
                    </a:cubicBezTo>
                    <a:cubicBezTo>
                      <a:pt x="17" y="10"/>
                      <a:pt x="13" y="5"/>
                      <a:pt x="11" y="8"/>
                    </a:cubicBezTo>
                    <a:cubicBezTo>
                      <a:pt x="10" y="11"/>
                      <a:pt x="5" y="6"/>
                      <a:pt x="3" y="9"/>
                    </a:cubicBezTo>
                    <a:cubicBezTo>
                      <a:pt x="2" y="10"/>
                      <a:pt x="1" y="11"/>
                      <a:pt x="0" y="11"/>
                    </a:cubicBezTo>
                    <a:cubicBezTo>
                      <a:pt x="2" y="14"/>
                      <a:pt x="4" y="16"/>
                      <a:pt x="4" y="17"/>
                    </a:cubicBezTo>
                    <a:cubicBezTo>
                      <a:pt x="4" y="20"/>
                      <a:pt x="10" y="22"/>
                      <a:pt x="10" y="26"/>
                    </a:cubicBezTo>
                    <a:cubicBezTo>
                      <a:pt x="10" y="30"/>
                      <a:pt x="17" y="32"/>
                      <a:pt x="19" y="31"/>
                    </a:cubicBezTo>
                    <a:cubicBezTo>
                      <a:pt x="21" y="30"/>
                      <a:pt x="26" y="28"/>
                      <a:pt x="27" y="33"/>
                    </a:cubicBezTo>
                    <a:cubicBezTo>
                      <a:pt x="28" y="38"/>
                      <a:pt x="30" y="38"/>
                      <a:pt x="30" y="42"/>
                    </a:cubicBezTo>
                    <a:cubicBezTo>
                      <a:pt x="30" y="45"/>
                      <a:pt x="23" y="43"/>
                      <a:pt x="22" y="47"/>
                    </a:cubicBezTo>
                    <a:cubicBezTo>
                      <a:pt x="20" y="50"/>
                      <a:pt x="34" y="55"/>
                      <a:pt x="34" y="57"/>
                    </a:cubicBezTo>
                    <a:cubicBezTo>
                      <a:pt x="34" y="60"/>
                      <a:pt x="38" y="64"/>
                      <a:pt x="40" y="67"/>
                    </a:cubicBezTo>
                    <a:cubicBezTo>
                      <a:pt x="41" y="71"/>
                      <a:pt x="48" y="75"/>
                      <a:pt x="49" y="80"/>
                    </a:cubicBezTo>
                    <a:cubicBezTo>
                      <a:pt x="50" y="84"/>
                      <a:pt x="56" y="86"/>
                      <a:pt x="58" y="88"/>
                    </a:cubicBezTo>
                    <a:cubicBezTo>
                      <a:pt x="60" y="90"/>
                      <a:pt x="61" y="95"/>
                      <a:pt x="60" y="100"/>
                    </a:cubicBezTo>
                    <a:cubicBezTo>
                      <a:pt x="60" y="104"/>
                      <a:pt x="60" y="112"/>
                      <a:pt x="64" y="118"/>
                    </a:cubicBezTo>
                    <a:cubicBezTo>
                      <a:pt x="68" y="125"/>
                      <a:pt x="59" y="127"/>
                      <a:pt x="56" y="131"/>
                    </a:cubicBezTo>
                    <a:cubicBezTo>
                      <a:pt x="53" y="135"/>
                      <a:pt x="55" y="140"/>
                      <a:pt x="46" y="137"/>
                    </a:cubicBezTo>
                    <a:cubicBezTo>
                      <a:pt x="38" y="135"/>
                      <a:pt x="48" y="145"/>
                      <a:pt x="46" y="147"/>
                    </a:cubicBezTo>
                    <a:cubicBezTo>
                      <a:pt x="45" y="150"/>
                      <a:pt x="33" y="145"/>
                      <a:pt x="33" y="147"/>
                    </a:cubicBezTo>
                    <a:cubicBezTo>
                      <a:pt x="33" y="149"/>
                      <a:pt x="29" y="151"/>
                      <a:pt x="26" y="153"/>
                    </a:cubicBezTo>
                    <a:cubicBezTo>
                      <a:pt x="28" y="154"/>
                      <a:pt x="29" y="155"/>
                      <a:pt x="31" y="157"/>
                    </a:cubicBezTo>
                    <a:cubicBezTo>
                      <a:pt x="34" y="158"/>
                      <a:pt x="28" y="161"/>
                      <a:pt x="28" y="166"/>
                    </a:cubicBezTo>
                    <a:cubicBezTo>
                      <a:pt x="28" y="172"/>
                      <a:pt x="32" y="173"/>
                      <a:pt x="34" y="171"/>
                    </a:cubicBezTo>
                    <a:cubicBezTo>
                      <a:pt x="35" y="169"/>
                      <a:pt x="42" y="164"/>
                      <a:pt x="44" y="163"/>
                    </a:cubicBezTo>
                    <a:cubicBezTo>
                      <a:pt x="47" y="162"/>
                      <a:pt x="44" y="159"/>
                      <a:pt x="47" y="159"/>
                    </a:cubicBezTo>
                    <a:cubicBezTo>
                      <a:pt x="49" y="159"/>
                      <a:pt x="49" y="155"/>
                      <a:pt x="50" y="153"/>
                    </a:cubicBezTo>
                    <a:cubicBezTo>
                      <a:pt x="51" y="151"/>
                      <a:pt x="53" y="151"/>
                      <a:pt x="57" y="152"/>
                    </a:cubicBezTo>
                    <a:cubicBezTo>
                      <a:pt x="61" y="152"/>
                      <a:pt x="66" y="148"/>
                      <a:pt x="72" y="144"/>
                    </a:cubicBezTo>
                    <a:cubicBezTo>
                      <a:pt x="78" y="141"/>
                      <a:pt x="79" y="140"/>
                      <a:pt x="81" y="129"/>
                    </a:cubicBezTo>
                    <a:cubicBezTo>
                      <a:pt x="83" y="119"/>
                      <a:pt x="78" y="106"/>
                      <a:pt x="78" y="103"/>
                    </a:cubicBezTo>
                    <a:cubicBezTo>
                      <a:pt x="78" y="100"/>
                      <a:pt x="70" y="85"/>
                      <a:pt x="68" y="85"/>
                    </a:cubicBezTo>
                    <a:cubicBezTo>
                      <a:pt x="65" y="86"/>
                      <a:pt x="52" y="72"/>
                      <a:pt x="49" y="70"/>
                    </a:cubicBezTo>
                    <a:cubicBezTo>
                      <a:pt x="47" y="68"/>
                      <a:pt x="48" y="64"/>
                      <a:pt x="44" y="61"/>
                    </a:cubicBezTo>
                    <a:cubicBezTo>
                      <a:pt x="41" y="59"/>
                      <a:pt x="41" y="51"/>
                      <a:pt x="42" y="46"/>
                    </a:cubicBezTo>
                    <a:cubicBezTo>
                      <a:pt x="42" y="41"/>
                      <a:pt x="50" y="40"/>
                      <a:pt x="50" y="36"/>
                    </a:cubicBezTo>
                    <a:cubicBezTo>
                      <a:pt x="49" y="33"/>
                      <a:pt x="50" y="30"/>
                      <a:pt x="54" y="30"/>
                    </a:cubicBezTo>
                    <a:cubicBezTo>
                      <a:pt x="58" y="29"/>
                      <a:pt x="61" y="26"/>
                      <a:pt x="63" y="24"/>
                    </a:cubicBezTo>
                    <a:cubicBezTo>
                      <a:pt x="63" y="23"/>
                      <a:pt x="63" y="23"/>
                      <a:pt x="64" y="23"/>
                    </a:cubicBezTo>
                    <a:cubicBezTo>
                      <a:pt x="63" y="22"/>
                      <a:pt x="62" y="21"/>
                      <a:pt x="61" y="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6851650" y="3714750"/>
                <a:ext cx="153988" cy="111125"/>
              </a:xfrm>
              <a:custGeom>
                <a:avLst/>
                <a:gdLst>
                  <a:gd name="T0" fmla="*/ 33 w 68"/>
                  <a:gd name="T1" fmla="*/ 43 h 49"/>
                  <a:gd name="T2" fmla="*/ 46 w 68"/>
                  <a:gd name="T3" fmla="*/ 43 h 49"/>
                  <a:gd name="T4" fmla="*/ 46 w 68"/>
                  <a:gd name="T5" fmla="*/ 33 h 49"/>
                  <a:gd name="T6" fmla="*/ 56 w 68"/>
                  <a:gd name="T7" fmla="*/ 27 h 49"/>
                  <a:gd name="T8" fmla="*/ 64 w 68"/>
                  <a:gd name="T9" fmla="*/ 14 h 49"/>
                  <a:gd name="T10" fmla="*/ 60 w 68"/>
                  <a:gd name="T11" fmla="*/ 0 h 49"/>
                  <a:gd name="T12" fmla="*/ 52 w 68"/>
                  <a:gd name="T13" fmla="*/ 2 h 49"/>
                  <a:gd name="T14" fmla="*/ 44 w 68"/>
                  <a:gd name="T15" fmla="*/ 4 h 49"/>
                  <a:gd name="T16" fmla="*/ 41 w 68"/>
                  <a:gd name="T17" fmla="*/ 7 h 49"/>
                  <a:gd name="T18" fmla="*/ 35 w 68"/>
                  <a:gd name="T19" fmla="*/ 3 h 49"/>
                  <a:gd name="T20" fmla="*/ 19 w 68"/>
                  <a:gd name="T21" fmla="*/ 2 h 49"/>
                  <a:gd name="T22" fmla="*/ 4 w 68"/>
                  <a:gd name="T23" fmla="*/ 10 h 49"/>
                  <a:gd name="T24" fmla="*/ 4 w 68"/>
                  <a:gd name="T25" fmla="*/ 20 h 49"/>
                  <a:gd name="T26" fmla="*/ 6 w 68"/>
                  <a:gd name="T27" fmla="*/ 29 h 49"/>
                  <a:gd name="T28" fmla="*/ 6 w 68"/>
                  <a:gd name="T29" fmla="*/ 29 h 49"/>
                  <a:gd name="T30" fmla="*/ 9 w 68"/>
                  <a:gd name="T31" fmla="*/ 39 h 49"/>
                  <a:gd name="T32" fmla="*/ 16 w 68"/>
                  <a:gd name="T33" fmla="*/ 40 h 49"/>
                  <a:gd name="T34" fmla="*/ 16 w 68"/>
                  <a:gd name="T35" fmla="*/ 46 h 49"/>
                  <a:gd name="T36" fmla="*/ 25 w 68"/>
                  <a:gd name="T37" fmla="*/ 47 h 49"/>
                  <a:gd name="T38" fmla="*/ 26 w 68"/>
                  <a:gd name="T39" fmla="*/ 49 h 49"/>
                  <a:gd name="T40" fmla="*/ 33 w 68"/>
                  <a:gd name="T41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49">
                    <a:moveTo>
                      <a:pt x="33" y="43"/>
                    </a:moveTo>
                    <a:cubicBezTo>
                      <a:pt x="33" y="41"/>
                      <a:pt x="45" y="46"/>
                      <a:pt x="46" y="43"/>
                    </a:cubicBezTo>
                    <a:cubicBezTo>
                      <a:pt x="48" y="41"/>
                      <a:pt x="38" y="31"/>
                      <a:pt x="46" y="33"/>
                    </a:cubicBezTo>
                    <a:cubicBezTo>
                      <a:pt x="55" y="36"/>
                      <a:pt x="53" y="31"/>
                      <a:pt x="56" y="27"/>
                    </a:cubicBezTo>
                    <a:cubicBezTo>
                      <a:pt x="59" y="23"/>
                      <a:pt x="68" y="21"/>
                      <a:pt x="64" y="14"/>
                    </a:cubicBezTo>
                    <a:cubicBezTo>
                      <a:pt x="61" y="10"/>
                      <a:pt x="60" y="4"/>
                      <a:pt x="60" y="0"/>
                    </a:cubicBezTo>
                    <a:cubicBezTo>
                      <a:pt x="57" y="2"/>
                      <a:pt x="54" y="2"/>
                      <a:pt x="52" y="2"/>
                    </a:cubicBezTo>
                    <a:cubicBezTo>
                      <a:pt x="50" y="1"/>
                      <a:pt x="44" y="0"/>
                      <a:pt x="44" y="4"/>
                    </a:cubicBezTo>
                    <a:cubicBezTo>
                      <a:pt x="44" y="8"/>
                      <a:pt x="41" y="9"/>
                      <a:pt x="41" y="7"/>
                    </a:cubicBezTo>
                    <a:cubicBezTo>
                      <a:pt x="42" y="5"/>
                      <a:pt x="37" y="5"/>
                      <a:pt x="35" y="3"/>
                    </a:cubicBezTo>
                    <a:cubicBezTo>
                      <a:pt x="32" y="0"/>
                      <a:pt x="24" y="4"/>
                      <a:pt x="19" y="2"/>
                    </a:cubicBezTo>
                    <a:cubicBezTo>
                      <a:pt x="15" y="1"/>
                      <a:pt x="8" y="5"/>
                      <a:pt x="4" y="10"/>
                    </a:cubicBezTo>
                    <a:cubicBezTo>
                      <a:pt x="0" y="15"/>
                      <a:pt x="4" y="15"/>
                      <a:pt x="4" y="20"/>
                    </a:cubicBezTo>
                    <a:cubicBezTo>
                      <a:pt x="4" y="25"/>
                      <a:pt x="7" y="25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10" y="31"/>
                      <a:pt x="8" y="36"/>
                      <a:pt x="9" y="39"/>
                    </a:cubicBezTo>
                    <a:cubicBezTo>
                      <a:pt x="9" y="42"/>
                      <a:pt x="14" y="40"/>
                      <a:pt x="16" y="40"/>
                    </a:cubicBezTo>
                    <a:cubicBezTo>
                      <a:pt x="18" y="40"/>
                      <a:pt x="14" y="44"/>
                      <a:pt x="16" y="46"/>
                    </a:cubicBezTo>
                    <a:cubicBezTo>
                      <a:pt x="18" y="49"/>
                      <a:pt x="24" y="44"/>
                      <a:pt x="25" y="47"/>
                    </a:cubicBezTo>
                    <a:cubicBezTo>
                      <a:pt x="26" y="48"/>
                      <a:pt x="26" y="48"/>
                      <a:pt x="26" y="49"/>
                    </a:cubicBezTo>
                    <a:cubicBezTo>
                      <a:pt x="29" y="47"/>
                      <a:pt x="33" y="45"/>
                      <a:pt x="33" y="4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6802437" y="3503613"/>
                <a:ext cx="187325" cy="231775"/>
              </a:xfrm>
              <a:custGeom>
                <a:avLst/>
                <a:gdLst>
                  <a:gd name="T0" fmla="*/ 56 w 83"/>
                  <a:gd name="T1" fmla="*/ 47 h 103"/>
                  <a:gd name="T2" fmla="*/ 44 w 83"/>
                  <a:gd name="T3" fmla="*/ 37 h 103"/>
                  <a:gd name="T4" fmla="*/ 52 w 83"/>
                  <a:gd name="T5" fmla="*/ 32 h 103"/>
                  <a:gd name="T6" fmla="*/ 49 w 83"/>
                  <a:gd name="T7" fmla="*/ 23 h 103"/>
                  <a:gd name="T8" fmla="*/ 41 w 83"/>
                  <a:gd name="T9" fmla="*/ 21 h 103"/>
                  <a:gd name="T10" fmla="*/ 32 w 83"/>
                  <a:gd name="T11" fmla="*/ 16 h 103"/>
                  <a:gd name="T12" fmla="*/ 26 w 83"/>
                  <a:gd name="T13" fmla="*/ 7 h 103"/>
                  <a:gd name="T14" fmla="*/ 22 w 83"/>
                  <a:gd name="T15" fmla="*/ 1 h 103"/>
                  <a:gd name="T16" fmla="*/ 17 w 83"/>
                  <a:gd name="T17" fmla="*/ 2 h 103"/>
                  <a:gd name="T18" fmla="*/ 16 w 83"/>
                  <a:gd name="T19" fmla="*/ 8 h 103"/>
                  <a:gd name="T20" fmla="*/ 15 w 83"/>
                  <a:gd name="T21" fmla="*/ 16 h 103"/>
                  <a:gd name="T22" fmla="*/ 9 w 83"/>
                  <a:gd name="T23" fmla="*/ 11 h 103"/>
                  <a:gd name="T24" fmla="*/ 4 w 83"/>
                  <a:gd name="T25" fmla="*/ 20 h 103"/>
                  <a:gd name="T26" fmla="*/ 0 w 83"/>
                  <a:gd name="T27" fmla="*/ 24 h 103"/>
                  <a:gd name="T28" fmla="*/ 2 w 83"/>
                  <a:gd name="T29" fmla="*/ 26 h 103"/>
                  <a:gd name="T30" fmla="*/ 3 w 83"/>
                  <a:gd name="T31" fmla="*/ 35 h 103"/>
                  <a:gd name="T32" fmla="*/ 11 w 83"/>
                  <a:gd name="T33" fmla="*/ 37 h 103"/>
                  <a:gd name="T34" fmla="*/ 10 w 83"/>
                  <a:gd name="T35" fmla="*/ 49 h 103"/>
                  <a:gd name="T36" fmla="*/ 7 w 83"/>
                  <a:gd name="T37" fmla="*/ 58 h 103"/>
                  <a:gd name="T38" fmla="*/ 17 w 83"/>
                  <a:gd name="T39" fmla="*/ 54 h 103"/>
                  <a:gd name="T40" fmla="*/ 25 w 83"/>
                  <a:gd name="T41" fmla="*/ 54 h 103"/>
                  <a:gd name="T42" fmla="*/ 32 w 83"/>
                  <a:gd name="T43" fmla="*/ 52 h 103"/>
                  <a:gd name="T44" fmla="*/ 43 w 83"/>
                  <a:gd name="T45" fmla="*/ 51 h 103"/>
                  <a:gd name="T46" fmla="*/ 51 w 83"/>
                  <a:gd name="T47" fmla="*/ 60 h 103"/>
                  <a:gd name="T48" fmla="*/ 52 w 83"/>
                  <a:gd name="T49" fmla="*/ 73 h 103"/>
                  <a:gd name="T50" fmla="*/ 60 w 83"/>
                  <a:gd name="T51" fmla="*/ 85 h 103"/>
                  <a:gd name="T52" fmla="*/ 58 w 83"/>
                  <a:gd name="T53" fmla="*/ 98 h 103"/>
                  <a:gd name="T54" fmla="*/ 63 w 83"/>
                  <a:gd name="T55" fmla="*/ 101 h 103"/>
                  <a:gd name="T56" fmla="*/ 66 w 83"/>
                  <a:gd name="T57" fmla="*/ 98 h 103"/>
                  <a:gd name="T58" fmla="*/ 74 w 83"/>
                  <a:gd name="T59" fmla="*/ 96 h 103"/>
                  <a:gd name="T60" fmla="*/ 82 w 83"/>
                  <a:gd name="T61" fmla="*/ 94 h 103"/>
                  <a:gd name="T62" fmla="*/ 82 w 83"/>
                  <a:gd name="T63" fmla="*/ 90 h 103"/>
                  <a:gd name="T64" fmla="*/ 80 w 83"/>
                  <a:gd name="T65" fmla="*/ 78 h 103"/>
                  <a:gd name="T66" fmla="*/ 71 w 83"/>
                  <a:gd name="T67" fmla="*/ 70 h 103"/>
                  <a:gd name="T68" fmla="*/ 62 w 83"/>
                  <a:gd name="T69" fmla="*/ 57 h 103"/>
                  <a:gd name="T70" fmla="*/ 56 w 83"/>
                  <a:gd name="T71" fmla="*/ 4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" h="103">
                    <a:moveTo>
                      <a:pt x="56" y="47"/>
                    </a:moveTo>
                    <a:cubicBezTo>
                      <a:pt x="56" y="45"/>
                      <a:pt x="42" y="40"/>
                      <a:pt x="44" y="37"/>
                    </a:cubicBezTo>
                    <a:cubicBezTo>
                      <a:pt x="45" y="33"/>
                      <a:pt x="52" y="35"/>
                      <a:pt x="52" y="32"/>
                    </a:cubicBezTo>
                    <a:cubicBezTo>
                      <a:pt x="52" y="28"/>
                      <a:pt x="50" y="28"/>
                      <a:pt x="49" y="23"/>
                    </a:cubicBezTo>
                    <a:cubicBezTo>
                      <a:pt x="48" y="18"/>
                      <a:pt x="43" y="20"/>
                      <a:pt x="41" y="21"/>
                    </a:cubicBezTo>
                    <a:cubicBezTo>
                      <a:pt x="39" y="22"/>
                      <a:pt x="32" y="20"/>
                      <a:pt x="32" y="16"/>
                    </a:cubicBezTo>
                    <a:cubicBezTo>
                      <a:pt x="32" y="12"/>
                      <a:pt x="26" y="10"/>
                      <a:pt x="26" y="7"/>
                    </a:cubicBezTo>
                    <a:cubicBezTo>
                      <a:pt x="26" y="6"/>
                      <a:pt x="24" y="4"/>
                      <a:pt x="22" y="1"/>
                    </a:cubicBezTo>
                    <a:cubicBezTo>
                      <a:pt x="20" y="2"/>
                      <a:pt x="18" y="3"/>
                      <a:pt x="17" y="2"/>
                    </a:cubicBezTo>
                    <a:cubicBezTo>
                      <a:pt x="16" y="0"/>
                      <a:pt x="14" y="6"/>
                      <a:pt x="16" y="8"/>
                    </a:cubicBezTo>
                    <a:cubicBezTo>
                      <a:pt x="17" y="9"/>
                      <a:pt x="19" y="17"/>
                      <a:pt x="15" y="16"/>
                    </a:cubicBezTo>
                    <a:cubicBezTo>
                      <a:pt x="12" y="16"/>
                      <a:pt x="12" y="11"/>
                      <a:pt x="9" y="11"/>
                    </a:cubicBezTo>
                    <a:cubicBezTo>
                      <a:pt x="9" y="11"/>
                      <a:pt x="4" y="18"/>
                      <a:pt x="4" y="20"/>
                    </a:cubicBezTo>
                    <a:cubicBezTo>
                      <a:pt x="4" y="22"/>
                      <a:pt x="1" y="23"/>
                      <a:pt x="0" y="24"/>
                    </a:cubicBezTo>
                    <a:cubicBezTo>
                      <a:pt x="1" y="25"/>
                      <a:pt x="2" y="25"/>
                      <a:pt x="2" y="26"/>
                    </a:cubicBezTo>
                    <a:cubicBezTo>
                      <a:pt x="3" y="27"/>
                      <a:pt x="1" y="31"/>
                      <a:pt x="3" y="35"/>
                    </a:cubicBezTo>
                    <a:cubicBezTo>
                      <a:pt x="4" y="38"/>
                      <a:pt x="9" y="33"/>
                      <a:pt x="11" y="37"/>
                    </a:cubicBezTo>
                    <a:cubicBezTo>
                      <a:pt x="12" y="42"/>
                      <a:pt x="10" y="45"/>
                      <a:pt x="10" y="49"/>
                    </a:cubicBezTo>
                    <a:cubicBezTo>
                      <a:pt x="10" y="54"/>
                      <a:pt x="6" y="54"/>
                      <a:pt x="7" y="58"/>
                    </a:cubicBezTo>
                    <a:cubicBezTo>
                      <a:pt x="8" y="62"/>
                      <a:pt x="13" y="57"/>
                      <a:pt x="17" y="54"/>
                    </a:cubicBezTo>
                    <a:cubicBezTo>
                      <a:pt x="21" y="51"/>
                      <a:pt x="24" y="52"/>
                      <a:pt x="25" y="54"/>
                    </a:cubicBezTo>
                    <a:cubicBezTo>
                      <a:pt x="26" y="56"/>
                      <a:pt x="31" y="54"/>
                      <a:pt x="32" y="52"/>
                    </a:cubicBezTo>
                    <a:cubicBezTo>
                      <a:pt x="33" y="49"/>
                      <a:pt x="40" y="48"/>
                      <a:pt x="43" y="51"/>
                    </a:cubicBezTo>
                    <a:cubicBezTo>
                      <a:pt x="45" y="54"/>
                      <a:pt x="48" y="58"/>
                      <a:pt x="51" y="60"/>
                    </a:cubicBezTo>
                    <a:cubicBezTo>
                      <a:pt x="54" y="61"/>
                      <a:pt x="49" y="72"/>
                      <a:pt x="52" y="73"/>
                    </a:cubicBezTo>
                    <a:cubicBezTo>
                      <a:pt x="55" y="74"/>
                      <a:pt x="60" y="79"/>
                      <a:pt x="60" y="85"/>
                    </a:cubicBezTo>
                    <a:cubicBezTo>
                      <a:pt x="59" y="90"/>
                      <a:pt x="62" y="94"/>
                      <a:pt x="58" y="98"/>
                    </a:cubicBezTo>
                    <a:cubicBezTo>
                      <a:pt x="61" y="99"/>
                      <a:pt x="63" y="99"/>
                      <a:pt x="63" y="101"/>
                    </a:cubicBezTo>
                    <a:cubicBezTo>
                      <a:pt x="63" y="103"/>
                      <a:pt x="66" y="102"/>
                      <a:pt x="66" y="98"/>
                    </a:cubicBezTo>
                    <a:cubicBezTo>
                      <a:pt x="66" y="94"/>
                      <a:pt x="72" y="95"/>
                      <a:pt x="74" y="96"/>
                    </a:cubicBezTo>
                    <a:cubicBezTo>
                      <a:pt x="76" y="96"/>
                      <a:pt x="79" y="96"/>
                      <a:pt x="82" y="94"/>
                    </a:cubicBezTo>
                    <a:cubicBezTo>
                      <a:pt x="82" y="92"/>
                      <a:pt x="82" y="91"/>
                      <a:pt x="82" y="90"/>
                    </a:cubicBezTo>
                    <a:cubicBezTo>
                      <a:pt x="83" y="85"/>
                      <a:pt x="82" y="80"/>
                      <a:pt x="80" y="78"/>
                    </a:cubicBezTo>
                    <a:cubicBezTo>
                      <a:pt x="78" y="76"/>
                      <a:pt x="72" y="74"/>
                      <a:pt x="71" y="70"/>
                    </a:cubicBezTo>
                    <a:cubicBezTo>
                      <a:pt x="70" y="65"/>
                      <a:pt x="63" y="61"/>
                      <a:pt x="62" y="57"/>
                    </a:cubicBezTo>
                    <a:cubicBezTo>
                      <a:pt x="60" y="54"/>
                      <a:pt x="56" y="50"/>
                      <a:pt x="56" y="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6737350" y="3557588"/>
                <a:ext cx="204788" cy="385763"/>
              </a:xfrm>
              <a:custGeom>
                <a:avLst/>
                <a:gdLst>
                  <a:gd name="T0" fmla="*/ 55 w 91"/>
                  <a:gd name="T1" fmla="*/ 90 h 171"/>
                  <a:gd name="T2" fmla="*/ 55 w 91"/>
                  <a:gd name="T3" fmla="*/ 80 h 171"/>
                  <a:gd name="T4" fmla="*/ 70 w 91"/>
                  <a:gd name="T5" fmla="*/ 72 h 171"/>
                  <a:gd name="T6" fmla="*/ 86 w 91"/>
                  <a:gd name="T7" fmla="*/ 73 h 171"/>
                  <a:gd name="T8" fmla="*/ 87 w 91"/>
                  <a:gd name="T9" fmla="*/ 74 h 171"/>
                  <a:gd name="T10" fmla="*/ 89 w 91"/>
                  <a:gd name="T11" fmla="*/ 61 h 171"/>
                  <a:gd name="T12" fmla="*/ 81 w 91"/>
                  <a:gd name="T13" fmla="*/ 49 h 171"/>
                  <a:gd name="T14" fmla="*/ 80 w 91"/>
                  <a:gd name="T15" fmla="*/ 36 h 171"/>
                  <a:gd name="T16" fmla="*/ 72 w 91"/>
                  <a:gd name="T17" fmla="*/ 27 h 171"/>
                  <a:gd name="T18" fmla="*/ 61 w 91"/>
                  <a:gd name="T19" fmla="*/ 28 h 171"/>
                  <a:gd name="T20" fmla="*/ 54 w 91"/>
                  <a:gd name="T21" fmla="*/ 30 h 171"/>
                  <a:gd name="T22" fmla="*/ 46 w 91"/>
                  <a:gd name="T23" fmla="*/ 30 h 171"/>
                  <a:gd name="T24" fmla="*/ 36 w 91"/>
                  <a:gd name="T25" fmla="*/ 34 h 171"/>
                  <a:gd name="T26" fmla="*/ 39 w 91"/>
                  <a:gd name="T27" fmla="*/ 25 h 171"/>
                  <a:gd name="T28" fmla="*/ 40 w 91"/>
                  <a:gd name="T29" fmla="*/ 13 h 171"/>
                  <a:gd name="T30" fmla="*/ 32 w 91"/>
                  <a:gd name="T31" fmla="*/ 11 h 171"/>
                  <a:gd name="T32" fmla="*/ 31 w 91"/>
                  <a:gd name="T33" fmla="*/ 2 h 171"/>
                  <a:gd name="T34" fmla="*/ 29 w 91"/>
                  <a:gd name="T35" fmla="*/ 0 h 171"/>
                  <a:gd name="T36" fmla="*/ 27 w 91"/>
                  <a:gd name="T37" fmla="*/ 1 h 171"/>
                  <a:gd name="T38" fmla="*/ 17 w 91"/>
                  <a:gd name="T39" fmla="*/ 7 h 171"/>
                  <a:gd name="T40" fmla="*/ 8 w 91"/>
                  <a:gd name="T41" fmla="*/ 10 h 171"/>
                  <a:gd name="T42" fmla="*/ 2 w 91"/>
                  <a:gd name="T43" fmla="*/ 13 h 171"/>
                  <a:gd name="T44" fmla="*/ 0 w 91"/>
                  <a:gd name="T45" fmla="*/ 31 h 171"/>
                  <a:gd name="T46" fmla="*/ 8 w 91"/>
                  <a:gd name="T47" fmla="*/ 41 h 171"/>
                  <a:gd name="T48" fmla="*/ 10 w 91"/>
                  <a:gd name="T49" fmla="*/ 49 h 171"/>
                  <a:gd name="T50" fmla="*/ 10 w 91"/>
                  <a:gd name="T51" fmla="*/ 54 h 171"/>
                  <a:gd name="T52" fmla="*/ 8 w 91"/>
                  <a:gd name="T53" fmla="*/ 62 h 171"/>
                  <a:gd name="T54" fmla="*/ 12 w 91"/>
                  <a:gd name="T55" fmla="*/ 74 h 171"/>
                  <a:gd name="T56" fmla="*/ 17 w 91"/>
                  <a:gd name="T57" fmla="*/ 88 h 171"/>
                  <a:gd name="T58" fmla="*/ 20 w 91"/>
                  <a:gd name="T59" fmla="*/ 97 h 171"/>
                  <a:gd name="T60" fmla="*/ 11 w 91"/>
                  <a:gd name="T61" fmla="*/ 115 h 171"/>
                  <a:gd name="T62" fmla="*/ 7 w 91"/>
                  <a:gd name="T63" fmla="*/ 132 h 171"/>
                  <a:gd name="T64" fmla="*/ 8 w 91"/>
                  <a:gd name="T65" fmla="*/ 142 h 171"/>
                  <a:gd name="T66" fmla="*/ 23 w 91"/>
                  <a:gd name="T67" fmla="*/ 156 h 171"/>
                  <a:gd name="T68" fmla="*/ 26 w 91"/>
                  <a:gd name="T69" fmla="*/ 162 h 171"/>
                  <a:gd name="T70" fmla="*/ 33 w 91"/>
                  <a:gd name="T71" fmla="*/ 162 h 171"/>
                  <a:gd name="T72" fmla="*/ 38 w 91"/>
                  <a:gd name="T73" fmla="*/ 169 h 171"/>
                  <a:gd name="T74" fmla="*/ 47 w 91"/>
                  <a:gd name="T75" fmla="*/ 170 h 171"/>
                  <a:gd name="T76" fmla="*/ 51 w 91"/>
                  <a:gd name="T77" fmla="*/ 165 h 171"/>
                  <a:gd name="T78" fmla="*/ 38 w 91"/>
                  <a:gd name="T79" fmla="*/ 158 h 171"/>
                  <a:gd name="T80" fmla="*/ 30 w 91"/>
                  <a:gd name="T81" fmla="*/ 145 h 171"/>
                  <a:gd name="T82" fmla="*/ 26 w 91"/>
                  <a:gd name="T83" fmla="*/ 135 h 171"/>
                  <a:gd name="T84" fmla="*/ 19 w 91"/>
                  <a:gd name="T85" fmla="*/ 129 h 171"/>
                  <a:gd name="T86" fmla="*/ 20 w 91"/>
                  <a:gd name="T87" fmla="*/ 111 h 171"/>
                  <a:gd name="T88" fmla="*/ 26 w 91"/>
                  <a:gd name="T89" fmla="*/ 88 h 171"/>
                  <a:gd name="T90" fmla="*/ 36 w 91"/>
                  <a:gd name="T91" fmla="*/ 85 h 171"/>
                  <a:gd name="T92" fmla="*/ 44 w 91"/>
                  <a:gd name="T93" fmla="*/ 92 h 171"/>
                  <a:gd name="T94" fmla="*/ 56 w 91"/>
                  <a:gd name="T95" fmla="*/ 99 h 171"/>
                  <a:gd name="T96" fmla="*/ 57 w 91"/>
                  <a:gd name="T97" fmla="*/ 99 h 171"/>
                  <a:gd name="T98" fmla="*/ 57 w 91"/>
                  <a:gd name="T99" fmla="*/ 99 h 171"/>
                  <a:gd name="T100" fmla="*/ 55 w 91"/>
                  <a:gd name="T101" fmla="*/ 9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1" h="171">
                    <a:moveTo>
                      <a:pt x="55" y="90"/>
                    </a:moveTo>
                    <a:cubicBezTo>
                      <a:pt x="55" y="85"/>
                      <a:pt x="51" y="85"/>
                      <a:pt x="55" y="80"/>
                    </a:cubicBezTo>
                    <a:cubicBezTo>
                      <a:pt x="59" y="75"/>
                      <a:pt x="66" y="71"/>
                      <a:pt x="70" y="72"/>
                    </a:cubicBezTo>
                    <a:cubicBezTo>
                      <a:pt x="75" y="74"/>
                      <a:pt x="83" y="70"/>
                      <a:pt x="86" y="73"/>
                    </a:cubicBezTo>
                    <a:cubicBezTo>
                      <a:pt x="86" y="73"/>
                      <a:pt x="87" y="74"/>
                      <a:pt x="87" y="74"/>
                    </a:cubicBezTo>
                    <a:cubicBezTo>
                      <a:pt x="91" y="70"/>
                      <a:pt x="88" y="66"/>
                      <a:pt x="89" y="61"/>
                    </a:cubicBezTo>
                    <a:cubicBezTo>
                      <a:pt x="89" y="55"/>
                      <a:pt x="84" y="50"/>
                      <a:pt x="81" y="49"/>
                    </a:cubicBezTo>
                    <a:cubicBezTo>
                      <a:pt x="78" y="48"/>
                      <a:pt x="83" y="37"/>
                      <a:pt x="80" y="36"/>
                    </a:cubicBezTo>
                    <a:cubicBezTo>
                      <a:pt x="77" y="34"/>
                      <a:pt x="74" y="30"/>
                      <a:pt x="72" y="27"/>
                    </a:cubicBezTo>
                    <a:cubicBezTo>
                      <a:pt x="69" y="24"/>
                      <a:pt x="62" y="25"/>
                      <a:pt x="61" y="28"/>
                    </a:cubicBezTo>
                    <a:cubicBezTo>
                      <a:pt x="60" y="30"/>
                      <a:pt x="55" y="32"/>
                      <a:pt x="54" y="30"/>
                    </a:cubicBezTo>
                    <a:cubicBezTo>
                      <a:pt x="53" y="28"/>
                      <a:pt x="50" y="27"/>
                      <a:pt x="46" y="30"/>
                    </a:cubicBezTo>
                    <a:cubicBezTo>
                      <a:pt x="42" y="33"/>
                      <a:pt x="37" y="38"/>
                      <a:pt x="36" y="34"/>
                    </a:cubicBezTo>
                    <a:cubicBezTo>
                      <a:pt x="35" y="30"/>
                      <a:pt x="39" y="30"/>
                      <a:pt x="39" y="25"/>
                    </a:cubicBezTo>
                    <a:cubicBezTo>
                      <a:pt x="39" y="21"/>
                      <a:pt x="41" y="18"/>
                      <a:pt x="40" y="13"/>
                    </a:cubicBezTo>
                    <a:cubicBezTo>
                      <a:pt x="38" y="9"/>
                      <a:pt x="33" y="14"/>
                      <a:pt x="32" y="11"/>
                    </a:cubicBezTo>
                    <a:cubicBezTo>
                      <a:pt x="30" y="7"/>
                      <a:pt x="32" y="3"/>
                      <a:pt x="31" y="2"/>
                    </a:cubicBezTo>
                    <a:cubicBezTo>
                      <a:pt x="31" y="1"/>
                      <a:pt x="30" y="1"/>
                      <a:pt x="29" y="0"/>
                    </a:cubicBezTo>
                    <a:cubicBezTo>
                      <a:pt x="28" y="0"/>
                      <a:pt x="27" y="1"/>
                      <a:pt x="27" y="1"/>
                    </a:cubicBezTo>
                    <a:cubicBezTo>
                      <a:pt x="26" y="4"/>
                      <a:pt x="18" y="4"/>
                      <a:pt x="17" y="7"/>
                    </a:cubicBezTo>
                    <a:cubicBezTo>
                      <a:pt x="15" y="10"/>
                      <a:pt x="10" y="10"/>
                      <a:pt x="8" y="10"/>
                    </a:cubicBezTo>
                    <a:cubicBezTo>
                      <a:pt x="7" y="10"/>
                      <a:pt x="2" y="10"/>
                      <a:pt x="2" y="13"/>
                    </a:cubicBezTo>
                    <a:cubicBezTo>
                      <a:pt x="2" y="16"/>
                      <a:pt x="0" y="29"/>
                      <a:pt x="0" y="31"/>
                    </a:cubicBezTo>
                    <a:cubicBezTo>
                      <a:pt x="0" y="33"/>
                      <a:pt x="6" y="40"/>
                      <a:pt x="8" y="41"/>
                    </a:cubicBezTo>
                    <a:cubicBezTo>
                      <a:pt x="10" y="42"/>
                      <a:pt x="8" y="48"/>
                      <a:pt x="10" y="49"/>
                    </a:cubicBezTo>
                    <a:cubicBezTo>
                      <a:pt x="13" y="50"/>
                      <a:pt x="11" y="55"/>
                      <a:pt x="10" y="54"/>
                    </a:cubicBezTo>
                    <a:cubicBezTo>
                      <a:pt x="9" y="54"/>
                      <a:pt x="11" y="60"/>
                      <a:pt x="8" y="62"/>
                    </a:cubicBezTo>
                    <a:cubicBezTo>
                      <a:pt x="6" y="65"/>
                      <a:pt x="8" y="70"/>
                      <a:pt x="12" y="74"/>
                    </a:cubicBezTo>
                    <a:cubicBezTo>
                      <a:pt x="17" y="78"/>
                      <a:pt x="17" y="85"/>
                      <a:pt x="17" y="88"/>
                    </a:cubicBezTo>
                    <a:cubicBezTo>
                      <a:pt x="17" y="92"/>
                      <a:pt x="20" y="92"/>
                      <a:pt x="20" y="97"/>
                    </a:cubicBezTo>
                    <a:cubicBezTo>
                      <a:pt x="20" y="97"/>
                      <a:pt x="15" y="116"/>
                      <a:pt x="11" y="115"/>
                    </a:cubicBezTo>
                    <a:cubicBezTo>
                      <a:pt x="10" y="120"/>
                      <a:pt x="8" y="128"/>
                      <a:pt x="7" y="132"/>
                    </a:cubicBezTo>
                    <a:cubicBezTo>
                      <a:pt x="6" y="137"/>
                      <a:pt x="5" y="141"/>
                      <a:pt x="8" y="142"/>
                    </a:cubicBezTo>
                    <a:cubicBezTo>
                      <a:pt x="11" y="142"/>
                      <a:pt x="17" y="149"/>
                      <a:pt x="23" y="156"/>
                    </a:cubicBezTo>
                    <a:cubicBezTo>
                      <a:pt x="24" y="158"/>
                      <a:pt x="25" y="160"/>
                      <a:pt x="26" y="162"/>
                    </a:cubicBezTo>
                    <a:cubicBezTo>
                      <a:pt x="28" y="162"/>
                      <a:pt x="30" y="162"/>
                      <a:pt x="33" y="162"/>
                    </a:cubicBezTo>
                    <a:cubicBezTo>
                      <a:pt x="37" y="163"/>
                      <a:pt x="38" y="167"/>
                      <a:pt x="38" y="169"/>
                    </a:cubicBezTo>
                    <a:cubicBezTo>
                      <a:pt x="38" y="171"/>
                      <a:pt x="46" y="170"/>
                      <a:pt x="47" y="170"/>
                    </a:cubicBezTo>
                    <a:cubicBezTo>
                      <a:pt x="48" y="170"/>
                      <a:pt x="47" y="167"/>
                      <a:pt x="51" y="165"/>
                    </a:cubicBezTo>
                    <a:cubicBezTo>
                      <a:pt x="48" y="162"/>
                      <a:pt x="43" y="158"/>
                      <a:pt x="38" y="158"/>
                    </a:cubicBezTo>
                    <a:cubicBezTo>
                      <a:pt x="32" y="157"/>
                      <a:pt x="29" y="149"/>
                      <a:pt x="30" y="145"/>
                    </a:cubicBezTo>
                    <a:cubicBezTo>
                      <a:pt x="30" y="141"/>
                      <a:pt x="26" y="138"/>
                      <a:pt x="26" y="135"/>
                    </a:cubicBezTo>
                    <a:cubicBezTo>
                      <a:pt x="26" y="131"/>
                      <a:pt x="22" y="131"/>
                      <a:pt x="19" y="129"/>
                    </a:cubicBezTo>
                    <a:cubicBezTo>
                      <a:pt x="15" y="127"/>
                      <a:pt x="19" y="116"/>
                      <a:pt x="20" y="111"/>
                    </a:cubicBezTo>
                    <a:cubicBezTo>
                      <a:pt x="20" y="106"/>
                      <a:pt x="28" y="93"/>
                      <a:pt x="26" y="88"/>
                    </a:cubicBezTo>
                    <a:cubicBezTo>
                      <a:pt x="24" y="84"/>
                      <a:pt x="34" y="81"/>
                      <a:pt x="36" y="85"/>
                    </a:cubicBezTo>
                    <a:cubicBezTo>
                      <a:pt x="37" y="90"/>
                      <a:pt x="37" y="93"/>
                      <a:pt x="44" y="92"/>
                    </a:cubicBezTo>
                    <a:cubicBezTo>
                      <a:pt x="51" y="92"/>
                      <a:pt x="51" y="97"/>
                      <a:pt x="56" y="99"/>
                    </a:cubicBezTo>
                    <a:cubicBezTo>
                      <a:pt x="56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8" y="95"/>
                      <a:pt x="55" y="95"/>
                      <a:pt x="55" y="9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4651375" y="2514600"/>
                <a:ext cx="244475" cy="200025"/>
              </a:xfrm>
              <a:custGeom>
                <a:avLst/>
                <a:gdLst>
                  <a:gd name="T0" fmla="*/ 2 w 109"/>
                  <a:gd name="T1" fmla="*/ 19 h 89"/>
                  <a:gd name="T2" fmla="*/ 2 w 109"/>
                  <a:gd name="T3" fmla="*/ 30 h 89"/>
                  <a:gd name="T4" fmla="*/ 2 w 109"/>
                  <a:gd name="T5" fmla="*/ 35 h 89"/>
                  <a:gd name="T6" fmla="*/ 5 w 109"/>
                  <a:gd name="T7" fmla="*/ 40 h 89"/>
                  <a:gd name="T8" fmla="*/ 6 w 109"/>
                  <a:gd name="T9" fmla="*/ 46 h 89"/>
                  <a:gd name="T10" fmla="*/ 9 w 109"/>
                  <a:gd name="T11" fmla="*/ 55 h 89"/>
                  <a:gd name="T12" fmla="*/ 9 w 109"/>
                  <a:gd name="T13" fmla="*/ 60 h 89"/>
                  <a:gd name="T14" fmla="*/ 16 w 109"/>
                  <a:gd name="T15" fmla="*/ 64 h 89"/>
                  <a:gd name="T16" fmla="*/ 23 w 109"/>
                  <a:gd name="T17" fmla="*/ 69 h 89"/>
                  <a:gd name="T18" fmla="*/ 29 w 109"/>
                  <a:gd name="T19" fmla="*/ 72 h 89"/>
                  <a:gd name="T20" fmla="*/ 36 w 109"/>
                  <a:gd name="T21" fmla="*/ 71 h 89"/>
                  <a:gd name="T22" fmla="*/ 39 w 109"/>
                  <a:gd name="T23" fmla="*/ 75 h 89"/>
                  <a:gd name="T24" fmla="*/ 46 w 109"/>
                  <a:gd name="T25" fmla="*/ 77 h 89"/>
                  <a:gd name="T26" fmla="*/ 51 w 109"/>
                  <a:gd name="T27" fmla="*/ 84 h 89"/>
                  <a:gd name="T28" fmla="*/ 58 w 109"/>
                  <a:gd name="T29" fmla="*/ 83 h 89"/>
                  <a:gd name="T30" fmla="*/ 68 w 109"/>
                  <a:gd name="T31" fmla="*/ 84 h 89"/>
                  <a:gd name="T32" fmla="*/ 76 w 109"/>
                  <a:gd name="T33" fmla="*/ 85 h 89"/>
                  <a:gd name="T34" fmla="*/ 86 w 109"/>
                  <a:gd name="T35" fmla="*/ 87 h 89"/>
                  <a:gd name="T36" fmla="*/ 93 w 109"/>
                  <a:gd name="T37" fmla="*/ 89 h 89"/>
                  <a:gd name="T38" fmla="*/ 92 w 109"/>
                  <a:gd name="T39" fmla="*/ 81 h 89"/>
                  <a:gd name="T40" fmla="*/ 103 w 109"/>
                  <a:gd name="T41" fmla="*/ 70 h 89"/>
                  <a:gd name="T42" fmla="*/ 108 w 109"/>
                  <a:gd name="T43" fmla="*/ 66 h 89"/>
                  <a:gd name="T44" fmla="*/ 103 w 109"/>
                  <a:gd name="T45" fmla="*/ 55 h 89"/>
                  <a:gd name="T46" fmla="*/ 102 w 109"/>
                  <a:gd name="T47" fmla="*/ 45 h 89"/>
                  <a:gd name="T48" fmla="*/ 99 w 109"/>
                  <a:gd name="T49" fmla="*/ 40 h 89"/>
                  <a:gd name="T50" fmla="*/ 105 w 109"/>
                  <a:gd name="T51" fmla="*/ 34 h 89"/>
                  <a:gd name="T52" fmla="*/ 105 w 109"/>
                  <a:gd name="T53" fmla="*/ 24 h 89"/>
                  <a:gd name="T54" fmla="*/ 103 w 109"/>
                  <a:gd name="T55" fmla="*/ 16 h 89"/>
                  <a:gd name="T56" fmla="*/ 94 w 109"/>
                  <a:gd name="T57" fmla="*/ 9 h 89"/>
                  <a:gd name="T58" fmla="*/ 94 w 109"/>
                  <a:gd name="T59" fmla="*/ 9 h 89"/>
                  <a:gd name="T60" fmla="*/ 64 w 109"/>
                  <a:gd name="T61" fmla="*/ 8 h 89"/>
                  <a:gd name="T62" fmla="*/ 59 w 109"/>
                  <a:gd name="T63" fmla="*/ 6 h 89"/>
                  <a:gd name="T64" fmla="*/ 53 w 109"/>
                  <a:gd name="T65" fmla="*/ 9 h 89"/>
                  <a:gd name="T66" fmla="*/ 47 w 109"/>
                  <a:gd name="T67" fmla="*/ 2 h 89"/>
                  <a:gd name="T68" fmla="*/ 23 w 109"/>
                  <a:gd name="T69" fmla="*/ 9 h 89"/>
                  <a:gd name="T70" fmla="*/ 5 w 109"/>
                  <a:gd name="T71" fmla="*/ 15 h 89"/>
                  <a:gd name="T72" fmla="*/ 2 w 109"/>
                  <a:gd name="T73" fmla="*/ 17 h 89"/>
                  <a:gd name="T74" fmla="*/ 2 w 109"/>
                  <a:gd name="T75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9" h="89">
                    <a:moveTo>
                      <a:pt x="2" y="19"/>
                    </a:moveTo>
                    <a:cubicBezTo>
                      <a:pt x="3" y="21"/>
                      <a:pt x="3" y="28"/>
                      <a:pt x="2" y="30"/>
                    </a:cubicBezTo>
                    <a:cubicBezTo>
                      <a:pt x="0" y="33"/>
                      <a:pt x="1" y="34"/>
                      <a:pt x="2" y="35"/>
                    </a:cubicBezTo>
                    <a:cubicBezTo>
                      <a:pt x="4" y="36"/>
                      <a:pt x="5" y="38"/>
                      <a:pt x="5" y="40"/>
                    </a:cubicBezTo>
                    <a:cubicBezTo>
                      <a:pt x="5" y="42"/>
                      <a:pt x="6" y="42"/>
                      <a:pt x="6" y="46"/>
                    </a:cubicBezTo>
                    <a:cubicBezTo>
                      <a:pt x="7" y="51"/>
                      <a:pt x="8" y="54"/>
                      <a:pt x="9" y="55"/>
                    </a:cubicBezTo>
                    <a:cubicBezTo>
                      <a:pt x="10" y="57"/>
                      <a:pt x="10" y="59"/>
                      <a:pt x="9" y="60"/>
                    </a:cubicBezTo>
                    <a:cubicBezTo>
                      <a:pt x="12" y="62"/>
                      <a:pt x="14" y="64"/>
                      <a:pt x="16" y="64"/>
                    </a:cubicBezTo>
                    <a:cubicBezTo>
                      <a:pt x="21" y="66"/>
                      <a:pt x="23" y="68"/>
                      <a:pt x="23" y="69"/>
                    </a:cubicBezTo>
                    <a:cubicBezTo>
                      <a:pt x="24" y="71"/>
                      <a:pt x="28" y="75"/>
                      <a:pt x="29" y="72"/>
                    </a:cubicBezTo>
                    <a:cubicBezTo>
                      <a:pt x="30" y="69"/>
                      <a:pt x="33" y="71"/>
                      <a:pt x="36" y="71"/>
                    </a:cubicBezTo>
                    <a:cubicBezTo>
                      <a:pt x="38" y="71"/>
                      <a:pt x="38" y="74"/>
                      <a:pt x="39" y="75"/>
                    </a:cubicBezTo>
                    <a:cubicBezTo>
                      <a:pt x="39" y="77"/>
                      <a:pt x="44" y="76"/>
                      <a:pt x="46" y="77"/>
                    </a:cubicBezTo>
                    <a:cubicBezTo>
                      <a:pt x="48" y="78"/>
                      <a:pt x="49" y="82"/>
                      <a:pt x="51" y="84"/>
                    </a:cubicBezTo>
                    <a:cubicBezTo>
                      <a:pt x="54" y="85"/>
                      <a:pt x="56" y="82"/>
                      <a:pt x="58" y="83"/>
                    </a:cubicBezTo>
                    <a:cubicBezTo>
                      <a:pt x="60" y="84"/>
                      <a:pt x="65" y="85"/>
                      <a:pt x="68" y="84"/>
                    </a:cubicBezTo>
                    <a:cubicBezTo>
                      <a:pt x="71" y="83"/>
                      <a:pt x="73" y="85"/>
                      <a:pt x="76" y="85"/>
                    </a:cubicBezTo>
                    <a:cubicBezTo>
                      <a:pt x="80" y="84"/>
                      <a:pt x="85" y="86"/>
                      <a:pt x="86" y="87"/>
                    </a:cubicBezTo>
                    <a:cubicBezTo>
                      <a:pt x="87" y="88"/>
                      <a:pt x="90" y="88"/>
                      <a:pt x="93" y="89"/>
                    </a:cubicBezTo>
                    <a:cubicBezTo>
                      <a:pt x="93" y="87"/>
                      <a:pt x="92" y="82"/>
                      <a:pt x="92" y="81"/>
                    </a:cubicBezTo>
                    <a:cubicBezTo>
                      <a:pt x="92" y="80"/>
                      <a:pt x="101" y="72"/>
                      <a:pt x="103" y="70"/>
                    </a:cubicBezTo>
                    <a:cubicBezTo>
                      <a:pt x="104" y="69"/>
                      <a:pt x="106" y="69"/>
                      <a:pt x="108" y="66"/>
                    </a:cubicBezTo>
                    <a:cubicBezTo>
                      <a:pt x="109" y="64"/>
                      <a:pt x="104" y="57"/>
                      <a:pt x="103" y="55"/>
                    </a:cubicBezTo>
                    <a:cubicBezTo>
                      <a:pt x="102" y="54"/>
                      <a:pt x="102" y="48"/>
                      <a:pt x="102" y="45"/>
                    </a:cubicBezTo>
                    <a:cubicBezTo>
                      <a:pt x="103" y="43"/>
                      <a:pt x="99" y="41"/>
                      <a:pt x="99" y="40"/>
                    </a:cubicBezTo>
                    <a:cubicBezTo>
                      <a:pt x="99" y="38"/>
                      <a:pt x="103" y="35"/>
                      <a:pt x="105" y="34"/>
                    </a:cubicBezTo>
                    <a:cubicBezTo>
                      <a:pt x="107" y="33"/>
                      <a:pt x="107" y="26"/>
                      <a:pt x="105" y="24"/>
                    </a:cubicBezTo>
                    <a:cubicBezTo>
                      <a:pt x="103" y="22"/>
                      <a:pt x="102" y="19"/>
                      <a:pt x="103" y="16"/>
                    </a:cubicBezTo>
                    <a:cubicBezTo>
                      <a:pt x="104" y="12"/>
                      <a:pt x="95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86" y="10"/>
                      <a:pt x="66" y="8"/>
                      <a:pt x="64" y="8"/>
                    </a:cubicBezTo>
                    <a:cubicBezTo>
                      <a:pt x="63" y="7"/>
                      <a:pt x="61" y="6"/>
                      <a:pt x="59" y="6"/>
                    </a:cubicBezTo>
                    <a:cubicBezTo>
                      <a:pt x="58" y="7"/>
                      <a:pt x="56" y="9"/>
                      <a:pt x="53" y="9"/>
                    </a:cubicBezTo>
                    <a:cubicBezTo>
                      <a:pt x="48" y="9"/>
                      <a:pt x="47" y="4"/>
                      <a:pt x="47" y="2"/>
                    </a:cubicBezTo>
                    <a:cubicBezTo>
                      <a:pt x="47" y="0"/>
                      <a:pt x="28" y="4"/>
                      <a:pt x="23" y="9"/>
                    </a:cubicBezTo>
                    <a:cubicBezTo>
                      <a:pt x="17" y="14"/>
                      <a:pt x="5" y="12"/>
                      <a:pt x="5" y="15"/>
                    </a:cubicBezTo>
                    <a:cubicBezTo>
                      <a:pt x="5" y="17"/>
                      <a:pt x="3" y="18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4686300" y="2838450"/>
                <a:ext cx="92075" cy="88900"/>
              </a:xfrm>
              <a:custGeom>
                <a:avLst/>
                <a:gdLst>
                  <a:gd name="T0" fmla="*/ 30 w 41"/>
                  <a:gd name="T1" fmla="*/ 36 h 39"/>
                  <a:gd name="T2" fmla="*/ 39 w 41"/>
                  <a:gd name="T3" fmla="*/ 23 h 39"/>
                  <a:gd name="T4" fmla="*/ 40 w 41"/>
                  <a:gd name="T5" fmla="*/ 8 h 39"/>
                  <a:gd name="T6" fmla="*/ 30 w 41"/>
                  <a:gd name="T7" fmla="*/ 3 h 39"/>
                  <a:gd name="T8" fmla="*/ 12 w 41"/>
                  <a:gd name="T9" fmla="*/ 1 h 39"/>
                  <a:gd name="T10" fmla="*/ 5 w 41"/>
                  <a:gd name="T11" fmla="*/ 3 h 39"/>
                  <a:gd name="T12" fmla="*/ 0 w 41"/>
                  <a:gd name="T13" fmla="*/ 6 h 39"/>
                  <a:gd name="T14" fmla="*/ 5 w 41"/>
                  <a:gd name="T15" fmla="*/ 13 h 39"/>
                  <a:gd name="T16" fmla="*/ 15 w 41"/>
                  <a:gd name="T17" fmla="*/ 24 h 39"/>
                  <a:gd name="T18" fmla="*/ 24 w 41"/>
                  <a:gd name="T19" fmla="*/ 35 h 39"/>
                  <a:gd name="T20" fmla="*/ 30 w 41"/>
                  <a:gd name="T21" fmla="*/ 39 h 39"/>
                  <a:gd name="T22" fmla="*/ 30 w 41"/>
                  <a:gd name="T23" fmla="*/ 3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39">
                    <a:moveTo>
                      <a:pt x="30" y="36"/>
                    </a:moveTo>
                    <a:cubicBezTo>
                      <a:pt x="30" y="33"/>
                      <a:pt x="37" y="23"/>
                      <a:pt x="39" y="23"/>
                    </a:cubicBezTo>
                    <a:cubicBezTo>
                      <a:pt x="40" y="23"/>
                      <a:pt x="41" y="13"/>
                      <a:pt x="40" y="8"/>
                    </a:cubicBezTo>
                    <a:cubicBezTo>
                      <a:pt x="34" y="4"/>
                      <a:pt x="30" y="3"/>
                      <a:pt x="30" y="3"/>
                    </a:cubicBezTo>
                    <a:cubicBezTo>
                      <a:pt x="30" y="3"/>
                      <a:pt x="15" y="2"/>
                      <a:pt x="12" y="1"/>
                    </a:cubicBezTo>
                    <a:cubicBezTo>
                      <a:pt x="10" y="0"/>
                      <a:pt x="7" y="4"/>
                      <a:pt x="5" y="3"/>
                    </a:cubicBezTo>
                    <a:cubicBezTo>
                      <a:pt x="3" y="1"/>
                      <a:pt x="0" y="3"/>
                      <a:pt x="0" y="6"/>
                    </a:cubicBezTo>
                    <a:cubicBezTo>
                      <a:pt x="1" y="8"/>
                      <a:pt x="5" y="9"/>
                      <a:pt x="5" y="13"/>
                    </a:cubicBezTo>
                    <a:cubicBezTo>
                      <a:pt x="5" y="17"/>
                      <a:pt x="15" y="22"/>
                      <a:pt x="15" y="24"/>
                    </a:cubicBezTo>
                    <a:cubicBezTo>
                      <a:pt x="14" y="26"/>
                      <a:pt x="20" y="30"/>
                      <a:pt x="24" y="35"/>
                    </a:cubicBezTo>
                    <a:cubicBezTo>
                      <a:pt x="26" y="36"/>
                      <a:pt x="28" y="37"/>
                      <a:pt x="30" y="39"/>
                    </a:cubicBezTo>
                    <a:cubicBezTo>
                      <a:pt x="30" y="37"/>
                      <a:pt x="30" y="36"/>
                      <a:pt x="30" y="3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4641850" y="2798763"/>
                <a:ext cx="134938" cy="119063"/>
              </a:xfrm>
              <a:custGeom>
                <a:avLst/>
                <a:gdLst>
                  <a:gd name="T0" fmla="*/ 35 w 60"/>
                  <a:gd name="T1" fmla="*/ 42 h 53"/>
                  <a:gd name="T2" fmla="*/ 25 w 60"/>
                  <a:gd name="T3" fmla="*/ 31 h 53"/>
                  <a:gd name="T4" fmla="*/ 20 w 60"/>
                  <a:gd name="T5" fmla="*/ 24 h 53"/>
                  <a:gd name="T6" fmla="*/ 25 w 60"/>
                  <a:gd name="T7" fmla="*/ 21 h 53"/>
                  <a:gd name="T8" fmla="*/ 32 w 60"/>
                  <a:gd name="T9" fmla="*/ 19 h 53"/>
                  <a:gd name="T10" fmla="*/ 50 w 60"/>
                  <a:gd name="T11" fmla="*/ 21 h 53"/>
                  <a:gd name="T12" fmla="*/ 60 w 60"/>
                  <a:gd name="T13" fmla="*/ 26 h 53"/>
                  <a:gd name="T14" fmla="*/ 59 w 60"/>
                  <a:gd name="T15" fmla="*/ 23 h 53"/>
                  <a:gd name="T16" fmla="*/ 56 w 60"/>
                  <a:gd name="T17" fmla="*/ 15 h 53"/>
                  <a:gd name="T18" fmla="*/ 53 w 60"/>
                  <a:gd name="T19" fmla="*/ 9 h 53"/>
                  <a:gd name="T20" fmla="*/ 49 w 60"/>
                  <a:gd name="T21" fmla="*/ 10 h 53"/>
                  <a:gd name="T22" fmla="*/ 37 w 60"/>
                  <a:gd name="T23" fmla="*/ 7 h 53"/>
                  <a:gd name="T24" fmla="*/ 28 w 60"/>
                  <a:gd name="T25" fmla="*/ 0 h 53"/>
                  <a:gd name="T26" fmla="*/ 21 w 60"/>
                  <a:gd name="T27" fmla="*/ 5 h 53"/>
                  <a:gd name="T28" fmla="*/ 19 w 60"/>
                  <a:gd name="T29" fmla="*/ 10 h 53"/>
                  <a:gd name="T30" fmla="*/ 15 w 60"/>
                  <a:gd name="T31" fmla="*/ 15 h 53"/>
                  <a:gd name="T32" fmla="*/ 8 w 60"/>
                  <a:gd name="T33" fmla="*/ 15 h 53"/>
                  <a:gd name="T34" fmla="*/ 0 w 60"/>
                  <a:gd name="T35" fmla="*/ 16 h 53"/>
                  <a:gd name="T36" fmla="*/ 2 w 60"/>
                  <a:gd name="T37" fmla="*/ 21 h 53"/>
                  <a:gd name="T38" fmla="*/ 10 w 60"/>
                  <a:gd name="T39" fmla="*/ 25 h 53"/>
                  <a:gd name="T40" fmla="*/ 20 w 60"/>
                  <a:gd name="T41" fmla="*/ 41 h 53"/>
                  <a:gd name="T42" fmla="*/ 29 w 60"/>
                  <a:gd name="T43" fmla="*/ 46 h 53"/>
                  <a:gd name="T44" fmla="*/ 39 w 60"/>
                  <a:gd name="T45" fmla="*/ 51 h 53"/>
                  <a:gd name="T46" fmla="*/ 44 w 60"/>
                  <a:gd name="T47" fmla="*/ 53 h 53"/>
                  <a:gd name="T48" fmla="*/ 35 w 60"/>
                  <a:gd name="T49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53">
                    <a:moveTo>
                      <a:pt x="35" y="42"/>
                    </a:moveTo>
                    <a:cubicBezTo>
                      <a:pt x="35" y="40"/>
                      <a:pt x="25" y="35"/>
                      <a:pt x="25" y="31"/>
                    </a:cubicBezTo>
                    <a:cubicBezTo>
                      <a:pt x="25" y="27"/>
                      <a:pt x="21" y="26"/>
                      <a:pt x="20" y="24"/>
                    </a:cubicBezTo>
                    <a:cubicBezTo>
                      <a:pt x="20" y="21"/>
                      <a:pt x="23" y="19"/>
                      <a:pt x="25" y="21"/>
                    </a:cubicBezTo>
                    <a:cubicBezTo>
                      <a:pt x="27" y="22"/>
                      <a:pt x="30" y="18"/>
                      <a:pt x="32" y="19"/>
                    </a:cubicBezTo>
                    <a:cubicBezTo>
                      <a:pt x="35" y="20"/>
                      <a:pt x="50" y="21"/>
                      <a:pt x="50" y="21"/>
                    </a:cubicBezTo>
                    <a:cubicBezTo>
                      <a:pt x="50" y="21"/>
                      <a:pt x="54" y="22"/>
                      <a:pt x="60" y="26"/>
                    </a:cubicBezTo>
                    <a:cubicBezTo>
                      <a:pt x="60" y="25"/>
                      <a:pt x="60" y="24"/>
                      <a:pt x="59" y="23"/>
                    </a:cubicBezTo>
                    <a:cubicBezTo>
                      <a:pt x="58" y="20"/>
                      <a:pt x="59" y="17"/>
                      <a:pt x="56" y="15"/>
                    </a:cubicBezTo>
                    <a:cubicBezTo>
                      <a:pt x="54" y="15"/>
                      <a:pt x="53" y="12"/>
                      <a:pt x="53" y="9"/>
                    </a:cubicBezTo>
                    <a:cubicBezTo>
                      <a:pt x="51" y="9"/>
                      <a:pt x="50" y="10"/>
                      <a:pt x="49" y="10"/>
                    </a:cubicBezTo>
                    <a:cubicBezTo>
                      <a:pt x="46" y="10"/>
                      <a:pt x="40" y="10"/>
                      <a:pt x="37" y="7"/>
                    </a:cubicBezTo>
                    <a:cubicBezTo>
                      <a:pt x="36" y="5"/>
                      <a:pt x="31" y="2"/>
                      <a:pt x="28" y="0"/>
                    </a:cubicBezTo>
                    <a:cubicBezTo>
                      <a:pt x="27" y="1"/>
                      <a:pt x="23" y="4"/>
                      <a:pt x="21" y="5"/>
                    </a:cubicBezTo>
                    <a:cubicBezTo>
                      <a:pt x="19" y="5"/>
                      <a:pt x="21" y="10"/>
                      <a:pt x="19" y="10"/>
                    </a:cubicBezTo>
                    <a:cubicBezTo>
                      <a:pt x="17" y="10"/>
                      <a:pt x="15" y="14"/>
                      <a:pt x="15" y="15"/>
                    </a:cubicBezTo>
                    <a:cubicBezTo>
                      <a:pt x="14" y="17"/>
                      <a:pt x="10" y="14"/>
                      <a:pt x="8" y="15"/>
                    </a:cubicBezTo>
                    <a:cubicBezTo>
                      <a:pt x="6" y="15"/>
                      <a:pt x="2" y="16"/>
                      <a:pt x="0" y="16"/>
                    </a:cubicBezTo>
                    <a:cubicBezTo>
                      <a:pt x="0" y="19"/>
                      <a:pt x="0" y="21"/>
                      <a:pt x="2" y="21"/>
                    </a:cubicBezTo>
                    <a:cubicBezTo>
                      <a:pt x="5" y="21"/>
                      <a:pt x="10" y="21"/>
                      <a:pt x="10" y="25"/>
                    </a:cubicBezTo>
                    <a:cubicBezTo>
                      <a:pt x="11" y="29"/>
                      <a:pt x="18" y="38"/>
                      <a:pt x="20" y="41"/>
                    </a:cubicBezTo>
                    <a:cubicBezTo>
                      <a:pt x="23" y="44"/>
                      <a:pt x="29" y="43"/>
                      <a:pt x="29" y="46"/>
                    </a:cubicBezTo>
                    <a:cubicBezTo>
                      <a:pt x="30" y="48"/>
                      <a:pt x="34" y="50"/>
                      <a:pt x="39" y="51"/>
                    </a:cubicBezTo>
                    <a:cubicBezTo>
                      <a:pt x="40" y="51"/>
                      <a:pt x="42" y="52"/>
                      <a:pt x="44" y="53"/>
                    </a:cubicBezTo>
                    <a:cubicBezTo>
                      <a:pt x="40" y="48"/>
                      <a:pt x="34" y="44"/>
                      <a:pt x="35" y="4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4770437" y="2922588"/>
                <a:ext cx="49213" cy="92075"/>
              </a:xfrm>
              <a:custGeom>
                <a:avLst/>
                <a:gdLst>
                  <a:gd name="T0" fmla="*/ 15 w 22"/>
                  <a:gd name="T1" fmla="*/ 35 h 41"/>
                  <a:gd name="T2" fmla="*/ 17 w 22"/>
                  <a:gd name="T3" fmla="*/ 31 h 41"/>
                  <a:gd name="T4" fmla="*/ 21 w 22"/>
                  <a:gd name="T5" fmla="*/ 25 h 41"/>
                  <a:gd name="T6" fmla="*/ 22 w 22"/>
                  <a:gd name="T7" fmla="*/ 24 h 41"/>
                  <a:gd name="T8" fmla="*/ 15 w 22"/>
                  <a:gd name="T9" fmla="*/ 17 h 41"/>
                  <a:gd name="T10" fmla="*/ 16 w 22"/>
                  <a:gd name="T11" fmla="*/ 6 h 41"/>
                  <a:gd name="T12" fmla="*/ 7 w 22"/>
                  <a:gd name="T13" fmla="*/ 0 h 41"/>
                  <a:gd name="T14" fmla="*/ 1 w 22"/>
                  <a:gd name="T15" fmla="*/ 8 h 41"/>
                  <a:gd name="T16" fmla="*/ 4 w 22"/>
                  <a:gd name="T17" fmla="*/ 15 h 41"/>
                  <a:gd name="T18" fmla="*/ 4 w 22"/>
                  <a:gd name="T19" fmla="*/ 32 h 41"/>
                  <a:gd name="T20" fmla="*/ 11 w 22"/>
                  <a:gd name="T21" fmla="*/ 41 h 41"/>
                  <a:gd name="T22" fmla="*/ 15 w 22"/>
                  <a:gd name="T23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1">
                    <a:moveTo>
                      <a:pt x="15" y="35"/>
                    </a:moveTo>
                    <a:cubicBezTo>
                      <a:pt x="17" y="35"/>
                      <a:pt x="16" y="33"/>
                      <a:pt x="17" y="31"/>
                    </a:cubicBezTo>
                    <a:cubicBezTo>
                      <a:pt x="19" y="29"/>
                      <a:pt x="21" y="26"/>
                      <a:pt x="21" y="25"/>
                    </a:cubicBezTo>
                    <a:cubicBezTo>
                      <a:pt x="21" y="25"/>
                      <a:pt x="21" y="24"/>
                      <a:pt x="22" y="24"/>
                    </a:cubicBezTo>
                    <a:cubicBezTo>
                      <a:pt x="18" y="22"/>
                      <a:pt x="16" y="20"/>
                      <a:pt x="15" y="17"/>
                    </a:cubicBezTo>
                    <a:cubicBezTo>
                      <a:pt x="14" y="15"/>
                      <a:pt x="15" y="9"/>
                      <a:pt x="16" y="6"/>
                    </a:cubicBezTo>
                    <a:cubicBezTo>
                      <a:pt x="14" y="4"/>
                      <a:pt x="8" y="0"/>
                      <a:pt x="7" y="0"/>
                    </a:cubicBezTo>
                    <a:cubicBezTo>
                      <a:pt x="5" y="0"/>
                      <a:pt x="2" y="4"/>
                      <a:pt x="1" y="8"/>
                    </a:cubicBezTo>
                    <a:cubicBezTo>
                      <a:pt x="5" y="11"/>
                      <a:pt x="7" y="12"/>
                      <a:pt x="4" y="15"/>
                    </a:cubicBezTo>
                    <a:cubicBezTo>
                      <a:pt x="1" y="18"/>
                      <a:pt x="0" y="29"/>
                      <a:pt x="4" y="32"/>
                    </a:cubicBezTo>
                    <a:cubicBezTo>
                      <a:pt x="7" y="35"/>
                      <a:pt x="8" y="40"/>
                      <a:pt x="11" y="41"/>
                    </a:cubicBezTo>
                    <a:cubicBezTo>
                      <a:pt x="12" y="39"/>
                      <a:pt x="13" y="36"/>
                      <a:pt x="15" y="3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4535487" y="2717800"/>
                <a:ext cx="188913" cy="85725"/>
              </a:xfrm>
              <a:custGeom>
                <a:avLst/>
                <a:gdLst>
                  <a:gd name="T0" fmla="*/ 71 w 84"/>
                  <a:gd name="T1" fmla="*/ 3 h 38"/>
                  <a:gd name="T2" fmla="*/ 61 w 84"/>
                  <a:gd name="T3" fmla="*/ 0 h 38"/>
                  <a:gd name="T4" fmla="*/ 59 w 84"/>
                  <a:gd name="T5" fmla="*/ 5 h 38"/>
                  <a:gd name="T6" fmla="*/ 49 w 84"/>
                  <a:gd name="T7" fmla="*/ 6 h 38"/>
                  <a:gd name="T8" fmla="*/ 43 w 84"/>
                  <a:gd name="T9" fmla="*/ 10 h 38"/>
                  <a:gd name="T10" fmla="*/ 38 w 84"/>
                  <a:gd name="T11" fmla="*/ 17 h 38"/>
                  <a:gd name="T12" fmla="*/ 34 w 84"/>
                  <a:gd name="T13" fmla="*/ 20 h 38"/>
                  <a:gd name="T14" fmla="*/ 22 w 84"/>
                  <a:gd name="T15" fmla="*/ 22 h 38"/>
                  <a:gd name="T16" fmla="*/ 16 w 84"/>
                  <a:gd name="T17" fmla="*/ 23 h 38"/>
                  <a:gd name="T18" fmla="*/ 9 w 84"/>
                  <a:gd name="T19" fmla="*/ 24 h 38"/>
                  <a:gd name="T20" fmla="*/ 3 w 84"/>
                  <a:gd name="T21" fmla="*/ 22 h 38"/>
                  <a:gd name="T22" fmla="*/ 1 w 84"/>
                  <a:gd name="T23" fmla="*/ 28 h 38"/>
                  <a:gd name="T24" fmla="*/ 7 w 84"/>
                  <a:gd name="T25" fmla="*/ 31 h 38"/>
                  <a:gd name="T26" fmla="*/ 14 w 84"/>
                  <a:gd name="T27" fmla="*/ 33 h 38"/>
                  <a:gd name="T28" fmla="*/ 21 w 84"/>
                  <a:gd name="T29" fmla="*/ 30 h 38"/>
                  <a:gd name="T30" fmla="*/ 30 w 84"/>
                  <a:gd name="T31" fmla="*/ 29 h 38"/>
                  <a:gd name="T32" fmla="*/ 32 w 84"/>
                  <a:gd name="T33" fmla="*/ 34 h 38"/>
                  <a:gd name="T34" fmla="*/ 43 w 84"/>
                  <a:gd name="T35" fmla="*/ 35 h 38"/>
                  <a:gd name="T36" fmla="*/ 55 w 84"/>
                  <a:gd name="T37" fmla="*/ 38 h 38"/>
                  <a:gd name="T38" fmla="*/ 65 w 84"/>
                  <a:gd name="T39" fmla="*/ 34 h 38"/>
                  <a:gd name="T40" fmla="*/ 73 w 84"/>
                  <a:gd name="T41" fmla="*/ 32 h 38"/>
                  <a:gd name="T42" fmla="*/ 73 w 84"/>
                  <a:gd name="T43" fmla="*/ 32 h 38"/>
                  <a:gd name="T44" fmla="*/ 74 w 84"/>
                  <a:gd name="T45" fmla="*/ 29 h 38"/>
                  <a:gd name="T46" fmla="*/ 76 w 84"/>
                  <a:gd name="T47" fmla="*/ 24 h 38"/>
                  <a:gd name="T48" fmla="*/ 78 w 84"/>
                  <a:gd name="T49" fmla="*/ 20 h 38"/>
                  <a:gd name="T50" fmla="*/ 83 w 84"/>
                  <a:gd name="T51" fmla="*/ 17 h 38"/>
                  <a:gd name="T52" fmla="*/ 84 w 84"/>
                  <a:gd name="T53" fmla="*/ 14 h 38"/>
                  <a:gd name="T54" fmla="*/ 80 w 84"/>
                  <a:gd name="T55" fmla="*/ 4 h 38"/>
                  <a:gd name="T56" fmla="*/ 71 w 84"/>
                  <a:gd name="T5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4" h="38">
                    <a:moveTo>
                      <a:pt x="71" y="3"/>
                    </a:moveTo>
                    <a:cubicBezTo>
                      <a:pt x="68" y="0"/>
                      <a:pt x="61" y="0"/>
                      <a:pt x="61" y="0"/>
                    </a:cubicBezTo>
                    <a:cubicBezTo>
                      <a:pt x="61" y="0"/>
                      <a:pt x="60" y="3"/>
                      <a:pt x="59" y="5"/>
                    </a:cubicBezTo>
                    <a:cubicBezTo>
                      <a:pt x="58" y="7"/>
                      <a:pt x="52" y="7"/>
                      <a:pt x="49" y="6"/>
                    </a:cubicBezTo>
                    <a:cubicBezTo>
                      <a:pt x="48" y="7"/>
                      <a:pt x="43" y="8"/>
                      <a:pt x="43" y="10"/>
                    </a:cubicBezTo>
                    <a:cubicBezTo>
                      <a:pt x="42" y="12"/>
                      <a:pt x="37" y="11"/>
                      <a:pt x="38" y="17"/>
                    </a:cubicBezTo>
                    <a:cubicBezTo>
                      <a:pt x="40" y="23"/>
                      <a:pt x="36" y="21"/>
                      <a:pt x="34" y="20"/>
                    </a:cubicBezTo>
                    <a:cubicBezTo>
                      <a:pt x="32" y="19"/>
                      <a:pt x="24" y="20"/>
                      <a:pt x="22" y="22"/>
                    </a:cubicBezTo>
                    <a:cubicBezTo>
                      <a:pt x="20" y="24"/>
                      <a:pt x="18" y="24"/>
                      <a:pt x="16" y="23"/>
                    </a:cubicBezTo>
                    <a:cubicBezTo>
                      <a:pt x="14" y="22"/>
                      <a:pt x="11" y="21"/>
                      <a:pt x="9" y="24"/>
                    </a:cubicBezTo>
                    <a:cubicBezTo>
                      <a:pt x="8" y="26"/>
                      <a:pt x="5" y="22"/>
                      <a:pt x="3" y="22"/>
                    </a:cubicBezTo>
                    <a:cubicBezTo>
                      <a:pt x="0" y="22"/>
                      <a:pt x="1" y="27"/>
                      <a:pt x="1" y="28"/>
                    </a:cubicBezTo>
                    <a:cubicBezTo>
                      <a:pt x="1" y="29"/>
                      <a:pt x="5" y="32"/>
                      <a:pt x="7" y="31"/>
                    </a:cubicBezTo>
                    <a:cubicBezTo>
                      <a:pt x="9" y="30"/>
                      <a:pt x="12" y="31"/>
                      <a:pt x="14" y="33"/>
                    </a:cubicBezTo>
                    <a:cubicBezTo>
                      <a:pt x="16" y="34"/>
                      <a:pt x="20" y="32"/>
                      <a:pt x="21" y="30"/>
                    </a:cubicBezTo>
                    <a:cubicBezTo>
                      <a:pt x="22" y="29"/>
                      <a:pt x="29" y="29"/>
                      <a:pt x="30" y="29"/>
                    </a:cubicBezTo>
                    <a:cubicBezTo>
                      <a:pt x="31" y="29"/>
                      <a:pt x="31" y="33"/>
                      <a:pt x="32" y="34"/>
                    </a:cubicBezTo>
                    <a:cubicBezTo>
                      <a:pt x="34" y="35"/>
                      <a:pt x="38" y="35"/>
                      <a:pt x="43" y="35"/>
                    </a:cubicBezTo>
                    <a:cubicBezTo>
                      <a:pt x="47" y="36"/>
                      <a:pt x="53" y="38"/>
                      <a:pt x="55" y="38"/>
                    </a:cubicBezTo>
                    <a:cubicBezTo>
                      <a:pt x="57" y="38"/>
                      <a:pt x="60" y="34"/>
                      <a:pt x="65" y="34"/>
                    </a:cubicBezTo>
                    <a:cubicBezTo>
                      <a:pt x="69" y="34"/>
                      <a:pt x="72" y="31"/>
                      <a:pt x="73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30"/>
                      <a:pt x="73" y="29"/>
                      <a:pt x="74" y="29"/>
                    </a:cubicBezTo>
                    <a:cubicBezTo>
                      <a:pt x="76" y="29"/>
                      <a:pt x="75" y="26"/>
                      <a:pt x="76" y="24"/>
                    </a:cubicBezTo>
                    <a:cubicBezTo>
                      <a:pt x="78" y="23"/>
                      <a:pt x="75" y="19"/>
                      <a:pt x="78" y="20"/>
                    </a:cubicBezTo>
                    <a:cubicBezTo>
                      <a:pt x="80" y="20"/>
                      <a:pt x="83" y="20"/>
                      <a:pt x="83" y="17"/>
                    </a:cubicBezTo>
                    <a:cubicBezTo>
                      <a:pt x="83" y="16"/>
                      <a:pt x="83" y="15"/>
                      <a:pt x="84" y="14"/>
                    </a:cubicBezTo>
                    <a:cubicBezTo>
                      <a:pt x="81" y="10"/>
                      <a:pt x="80" y="4"/>
                      <a:pt x="80" y="4"/>
                    </a:cubicBezTo>
                    <a:cubicBezTo>
                      <a:pt x="80" y="4"/>
                      <a:pt x="74" y="7"/>
                      <a:pt x="71" y="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4700587" y="2728913"/>
                <a:ext cx="163513" cy="92075"/>
              </a:xfrm>
              <a:custGeom>
                <a:avLst/>
                <a:gdLst>
                  <a:gd name="T0" fmla="*/ 70 w 73"/>
                  <a:gd name="T1" fmla="*/ 8 h 41"/>
                  <a:gd name="T2" fmla="*/ 68 w 73"/>
                  <a:gd name="T3" fmla="*/ 6 h 41"/>
                  <a:gd name="T4" fmla="*/ 61 w 73"/>
                  <a:gd name="T5" fmla="*/ 4 h 41"/>
                  <a:gd name="T6" fmla="*/ 50 w 73"/>
                  <a:gd name="T7" fmla="*/ 0 h 41"/>
                  <a:gd name="T8" fmla="*/ 40 w 73"/>
                  <a:gd name="T9" fmla="*/ 7 h 41"/>
                  <a:gd name="T10" fmla="*/ 28 w 73"/>
                  <a:gd name="T11" fmla="*/ 11 h 41"/>
                  <a:gd name="T12" fmla="*/ 13 w 73"/>
                  <a:gd name="T13" fmla="*/ 11 h 41"/>
                  <a:gd name="T14" fmla="*/ 11 w 73"/>
                  <a:gd name="T15" fmla="*/ 9 h 41"/>
                  <a:gd name="T16" fmla="*/ 10 w 73"/>
                  <a:gd name="T17" fmla="*/ 12 h 41"/>
                  <a:gd name="T18" fmla="*/ 5 w 73"/>
                  <a:gd name="T19" fmla="*/ 15 h 41"/>
                  <a:gd name="T20" fmla="*/ 3 w 73"/>
                  <a:gd name="T21" fmla="*/ 19 h 41"/>
                  <a:gd name="T22" fmla="*/ 1 w 73"/>
                  <a:gd name="T23" fmla="*/ 24 h 41"/>
                  <a:gd name="T24" fmla="*/ 0 w 73"/>
                  <a:gd name="T25" fmla="*/ 27 h 41"/>
                  <a:gd name="T26" fmla="*/ 2 w 73"/>
                  <a:gd name="T27" fmla="*/ 31 h 41"/>
                  <a:gd name="T28" fmla="*/ 2 w 73"/>
                  <a:gd name="T29" fmla="*/ 31 h 41"/>
                  <a:gd name="T30" fmla="*/ 11 w 73"/>
                  <a:gd name="T31" fmla="*/ 38 h 41"/>
                  <a:gd name="T32" fmla="*/ 23 w 73"/>
                  <a:gd name="T33" fmla="*/ 41 h 41"/>
                  <a:gd name="T34" fmla="*/ 39 w 73"/>
                  <a:gd name="T35" fmla="*/ 36 h 41"/>
                  <a:gd name="T36" fmla="*/ 43 w 73"/>
                  <a:gd name="T37" fmla="*/ 37 h 41"/>
                  <a:gd name="T38" fmla="*/ 47 w 73"/>
                  <a:gd name="T39" fmla="*/ 38 h 41"/>
                  <a:gd name="T40" fmla="*/ 53 w 73"/>
                  <a:gd name="T41" fmla="*/ 33 h 41"/>
                  <a:gd name="T42" fmla="*/ 64 w 73"/>
                  <a:gd name="T43" fmla="*/ 16 h 41"/>
                  <a:gd name="T44" fmla="*/ 71 w 73"/>
                  <a:gd name="T45" fmla="*/ 11 h 41"/>
                  <a:gd name="T46" fmla="*/ 70 w 73"/>
                  <a:gd name="T47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41">
                    <a:moveTo>
                      <a:pt x="70" y="8"/>
                    </a:moveTo>
                    <a:cubicBezTo>
                      <a:pt x="69" y="7"/>
                      <a:pt x="69" y="7"/>
                      <a:pt x="68" y="6"/>
                    </a:cubicBezTo>
                    <a:cubicBezTo>
                      <a:pt x="65" y="5"/>
                      <a:pt x="62" y="4"/>
                      <a:pt x="61" y="4"/>
                    </a:cubicBezTo>
                    <a:cubicBezTo>
                      <a:pt x="59" y="2"/>
                      <a:pt x="51" y="1"/>
                      <a:pt x="50" y="0"/>
                    </a:cubicBezTo>
                    <a:cubicBezTo>
                      <a:pt x="49" y="0"/>
                      <a:pt x="42" y="7"/>
                      <a:pt x="40" y="7"/>
                    </a:cubicBezTo>
                    <a:cubicBezTo>
                      <a:pt x="38" y="7"/>
                      <a:pt x="28" y="8"/>
                      <a:pt x="28" y="11"/>
                    </a:cubicBezTo>
                    <a:cubicBezTo>
                      <a:pt x="28" y="13"/>
                      <a:pt x="16" y="14"/>
                      <a:pt x="13" y="11"/>
                    </a:cubicBezTo>
                    <a:cubicBezTo>
                      <a:pt x="12" y="10"/>
                      <a:pt x="12" y="9"/>
                      <a:pt x="11" y="9"/>
                    </a:cubicBezTo>
                    <a:cubicBezTo>
                      <a:pt x="10" y="10"/>
                      <a:pt x="10" y="11"/>
                      <a:pt x="10" y="12"/>
                    </a:cubicBezTo>
                    <a:cubicBezTo>
                      <a:pt x="10" y="15"/>
                      <a:pt x="7" y="15"/>
                      <a:pt x="5" y="15"/>
                    </a:cubicBezTo>
                    <a:cubicBezTo>
                      <a:pt x="2" y="14"/>
                      <a:pt x="5" y="18"/>
                      <a:pt x="3" y="19"/>
                    </a:cubicBezTo>
                    <a:cubicBezTo>
                      <a:pt x="2" y="21"/>
                      <a:pt x="3" y="24"/>
                      <a:pt x="1" y="24"/>
                    </a:cubicBezTo>
                    <a:cubicBezTo>
                      <a:pt x="0" y="24"/>
                      <a:pt x="0" y="25"/>
                      <a:pt x="0" y="27"/>
                    </a:cubicBezTo>
                    <a:cubicBezTo>
                      <a:pt x="0" y="27"/>
                      <a:pt x="2" y="31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33"/>
                      <a:pt x="10" y="36"/>
                      <a:pt x="11" y="38"/>
                    </a:cubicBezTo>
                    <a:cubicBezTo>
                      <a:pt x="14" y="41"/>
                      <a:pt x="20" y="41"/>
                      <a:pt x="23" y="41"/>
                    </a:cubicBezTo>
                    <a:cubicBezTo>
                      <a:pt x="26" y="40"/>
                      <a:pt x="39" y="36"/>
                      <a:pt x="39" y="36"/>
                    </a:cubicBezTo>
                    <a:cubicBezTo>
                      <a:pt x="39" y="36"/>
                      <a:pt x="42" y="37"/>
                      <a:pt x="43" y="37"/>
                    </a:cubicBezTo>
                    <a:cubicBezTo>
                      <a:pt x="44" y="37"/>
                      <a:pt x="45" y="38"/>
                      <a:pt x="47" y="38"/>
                    </a:cubicBezTo>
                    <a:cubicBezTo>
                      <a:pt x="48" y="37"/>
                      <a:pt x="50" y="36"/>
                      <a:pt x="53" y="33"/>
                    </a:cubicBezTo>
                    <a:cubicBezTo>
                      <a:pt x="57" y="30"/>
                      <a:pt x="62" y="17"/>
                      <a:pt x="64" y="16"/>
                    </a:cubicBezTo>
                    <a:cubicBezTo>
                      <a:pt x="65" y="15"/>
                      <a:pt x="69" y="13"/>
                      <a:pt x="71" y="11"/>
                    </a:cubicBezTo>
                    <a:cubicBezTo>
                      <a:pt x="73" y="10"/>
                      <a:pt x="73" y="8"/>
                      <a:pt x="70" y="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4603750" y="2649538"/>
                <a:ext cx="160338" cy="84138"/>
              </a:xfrm>
              <a:custGeom>
                <a:avLst/>
                <a:gdLst>
                  <a:gd name="T0" fmla="*/ 67 w 71"/>
                  <a:gd name="T1" fmla="*/ 17 h 37"/>
                  <a:gd name="T2" fmla="*/ 60 w 71"/>
                  <a:gd name="T3" fmla="*/ 15 h 37"/>
                  <a:gd name="T4" fmla="*/ 57 w 71"/>
                  <a:gd name="T5" fmla="*/ 11 h 37"/>
                  <a:gd name="T6" fmla="*/ 50 w 71"/>
                  <a:gd name="T7" fmla="*/ 12 h 37"/>
                  <a:gd name="T8" fmla="*/ 44 w 71"/>
                  <a:gd name="T9" fmla="*/ 9 h 37"/>
                  <a:gd name="T10" fmla="*/ 37 w 71"/>
                  <a:gd name="T11" fmla="*/ 4 h 37"/>
                  <a:gd name="T12" fmla="*/ 30 w 71"/>
                  <a:gd name="T13" fmla="*/ 0 h 37"/>
                  <a:gd name="T14" fmla="*/ 30 w 71"/>
                  <a:gd name="T15" fmla="*/ 2 h 37"/>
                  <a:gd name="T16" fmla="*/ 24 w 71"/>
                  <a:gd name="T17" fmla="*/ 2 h 37"/>
                  <a:gd name="T18" fmla="*/ 15 w 71"/>
                  <a:gd name="T19" fmla="*/ 6 h 37"/>
                  <a:gd name="T20" fmla="*/ 3 w 71"/>
                  <a:gd name="T21" fmla="*/ 11 h 37"/>
                  <a:gd name="T22" fmla="*/ 4 w 71"/>
                  <a:gd name="T23" fmla="*/ 17 h 37"/>
                  <a:gd name="T24" fmla="*/ 7 w 71"/>
                  <a:gd name="T25" fmla="*/ 26 h 37"/>
                  <a:gd name="T26" fmla="*/ 19 w 71"/>
                  <a:gd name="T27" fmla="*/ 35 h 37"/>
                  <a:gd name="T28" fmla="*/ 19 w 71"/>
                  <a:gd name="T29" fmla="*/ 36 h 37"/>
                  <a:gd name="T30" fmla="*/ 29 w 71"/>
                  <a:gd name="T31" fmla="*/ 35 h 37"/>
                  <a:gd name="T32" fmla="*/ 31 w 71"/>
                  <a:gd name="T33" fmla="*/ 30 h 37"/>
                  <a:gd name="T34" fmla="*/ 41 w 71"/>
                  <a:gd name="T35" fmla="*/ 33 h 37"/>
                  <a:gd name="T36" fmla="*/ 50 w 71"/>
                  <a:gd name="T37" fmla="*/ 34 h 37"/>
                  <a:gd name="T38" fmla="*/ 50 w 71"/>
                  <a:gd name="T39" fmla="*/ 37 h 37"/>
                  <a:gd name="T40" fmla="*/ 54 w 71"/>
                  <a:gd name="T41" fmla="*/ 33 h 37"/>
                  <a:gd name="T42" fmla="*/ 64 w 71"/>
                  <a:gd name="T43" fmla="*/ 28 h 37"/>
                  <a:gd name="T44" fmla="*/ 71 w 71"/>
                  <a:gd name="T45" fmla="*/ 22 h 37"/>
                  <a:gd name="T46" fmla="*/ 67 w 71"/>
                  <a:gd name="T47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37">
                    <a:moveTo>
                      <a:pt x="67" y="17"/>
                    </a:moveTo>
                    <a:cubicBezTo>
                      <a:pt x="65" y="16"/>
                      <a:pt x="60" y="17"/>
                      <a:pt x="60" y="15"/>
                    </a:cubicBezTo>
                    <a:cubicBezTo>
                      <a:pt x="59" y="14"/>
                      <a:pt x="59" y="11"/>
                      <a:pt x="57" y="11"/>
                    </a:cubicBezTo>
                    <a:cubicBezTo>
                      <a:pt x="54" y="11"/>
                      <a:pt x="51" y="9"/>
                      <a:pt x="50" y="12"/>
                    </a:cubicBezTo>
                    <a:cubicBezTo>
                      <a:pt x="49" y="15"/>
                      <a:pt x="45" y="11"/>
                      <a:pt x="44" y="9"/>
                    </a:cubicBezTo>
                    <a:cubicBezTo>
                      <a:pt x="44" y="8"/>
                      <a:pt x="42" y="6"/>
                      <a:pt x="37" y="4"/>
                    </a:cubicBezTo>
                    <a:cubicBezTo>
                      <a:pt x="35" y="4"/>
                      <a:pt x="33" y="2"/>
                      <a:pt x="30" y="0"/>
                    </a:cubicBezTo>
                    <a:cubicBezTo>
                      <a:pt x="30" y="1"/>
                      <a:pt x="30" y="1"/>
                      <a:pt x="30" y="2"/>
                    </a:cubicBezTo>
                    <a:cubicBezTo>
                      <a:pt x="29" y="3"/>
                      <a:pt x="25" y="0"/>
                      <a:pt x="24" y="2"/>
                    </a:cubicBezTo>
                    <a:cubicBezTo>
                      <a:pt x="22" y="3"/>
                      <a:pt x="17" y="4"/>
                      <a:pt x="15" y="6"/>
                    </a:cubicBezTo>
                    <a:cubicBezTo>
                      <a:pt x="12" y="9"/>
                      <a:pt x="6" y="10"/>
                      <a:pt x="3" y="11"/>
                    </a:cubicBezTo>
                    <a:cubicBezTo>
                      <a:pt x="0" y="11"/>
                      <a:pt x="2" y="14"/>
                      <a:pt x="4" y="17"/>
                    </a:cubicBezTo>
                    <a:cubicBezTo>
                      <a:pt x="5" y="19"/>
                      <a:pt x="5" y="24"/>
                      <a:pt x="7" y="26"/>
                    </a:cubicBezTo>
                    <a:cubicBezTo>
                      <a:pt x="10" y="28"/>
                      <a:pt x="18" y="33"/>
                      <a:pt x="19" y="35"/>
                    </a:cubicBezTo>
                    <a:cubicBezTo>
                      <a:pt x="19" y="35"/>
                      <a:pt x="19" y="35"/>
                      <a:pt x="19" y="36"/>
                    </a:cubicBezTo>
                    <a:cubicBezTo>
                      <a:pt x="22" y="37"/>
                      <a:pt x="28" y="37"/>
                      <a:pt x="29" y="35"/>
                    </a:cubicBezTo>
                    <a:cubicBezTo>
                      <a:pt x="30" y="33"/>
                      <a:pt x="31" y="30"/>
                      <a:pt x="31" y="30"/>
                    </a:cubicBezTo>
                    <a:cubicBezTo>
                      <a:pt x="31" y="30"/>
                      <a:pt x="38" y="30"/>
                      <a:pt x="41" y="33"/>
                    </a:cubicBezTo>
                    <a:cubicBezTo>
                      <a:pt x="44" y="37"/>
                      <a:pt x="50" y="34"/>
                      <a:pt x="50" y="34"/>
                    </a:cubicBezTo>
                    <a:cubicBezTo>
                      <a:pt x="50" y="34"/>
                      <a:pt x="50" y="35"/>
                      <a:pt x="50" y="37"/>
                    </a:cubicBezTo>
                    <a:cubicBezTo>
                      <a:pt x="51" y="35"/>
                      <a:pt x="52" y="33"/>
                      <a:pt x="54" y="33"/>
                    </a:cubicBezTo>
                    <a:cubicBezTo>
                      <a:pt x="57" y="33"/>
                      <a:pt x="61" y="32"/>
                      <a:pt x="64" y="28"/>
                    </a:cubicBezTo>
                    <a:cubicBezTo>
                      <a:pt x="66" y="25"/>
                      <a:pt x="69" y="24"/>
                      <a:pt x="71" y="22"/>
                    </a:cubicBezTo>
                    <a:cubicBezTo>
                      <a:pt x="69" y="20"/>
                      <a:pt x="69" y="18"/>
                      <a:pt x="67" y="1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4716462" y="2698750"/>
                <a:ext cx="144463" cy="61913"/>
              </a:xfrm>
              <a:custGeom>
                <a:avLst/>
                <a:gdLst>
                  <a:gd name="T0" fmla="*/ 47 w 64"/>
                  <a:gd name="T1" fmla="*/ 3 h 27"/>
                  <a:gd name="T2" fmla="*/ 39 w 64"/>
                  <a:gd name="T3" fmla="*/ 2 h 27"/>
                  <a:gd name="T4" fmla="*/ 29 w 64"/>
                  <a:gd name="T5" fmla="*/ 1 h 27"/>
                  <a:gd name="T6" fmla="*/ 22 w 64"/>
                  <a:gd name="T7" fmla="*/ 2 h 27"/>
                  <a:gd name="T8" fmla="*/ 21 w 64"/>
                  <a:gd name="T9" fmla="*/ 0 h 27"/>
                  <a:gd name="T10" fmla="*/ 14 w 64"/>
                  <a:gd name="T11" fmla="*/ 6 h 27"/>
                  <a:gd name="T12" fmla="*/ 4 w 64"/>
                  <a:gd name="T13" fmla="*/ 11 h 27"/>
                  <a:gd name="T14" fmla="*/ 0 w 64"/>
                  <a:gd name="T15" fmla="*/ 15 h 27"/>
                  <a:gd name="T16" fmla="*/ 6 w 64"/>
                  <a:gd name="T17" fmla="*/ 24 h 27"/>
                  <a:gd name="T18" fmla="*/ 21 w 64"/>
                  <a:gd name="T19" fmla="*/ 24 h 27"/>
                  <a:gd name="T20" fmla="*/ 33 w 64"/>
                  <a:gd name="T21" fmla="*/ 20 h 27"/>
                  <a:gd name="T22" fmla="*/ 43 w 64"/>
                  <a:gd name="T23" fmla="*/ 13 h 27"/>
                  <a:gd name="T24" fmla="*/ 54 w 64"/>
                  <a:gd name="T25" fmla="*/ 17 h 27"/>
                  <a:gd name="T26" fmla="*/ 61 w 64"/>
                  <a:gd name="T27" fmla="*/ 19 h 27"/>
                  <a:gd name="T28" fmla="*/ 58 w 64"/>
                  <a:gd name="T29" fmla="*/ 15 h 27"/>
                  <a:gd name="T30" fmla="*/ 63 w 64"/>
                  <a:gd name="T31" fmla="*/ 7 h 27"/>
                  <a:gd name="T32" fmla="*/ 64 w 64"/>
                  <a:gd name="T33" fmla="*/ 7 h 27"/>
                  <a:gd name="T34" fmla="*/ 57 w 64"/>
                  <a:gd name="T35" fmla="*/ 5 h 27"/>
                  <a:gd name="T36" fmla="*/ 47 w 64"/>
                  <a:gd name="T37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27">
                    <a:moveTo>
                      <a:pt x="47" y="3"/>
                    </a:moveTo>
                    <a:cubicBezTo>
                      <a:pt x="44" y="3"/>
                      <a:pt x="42" y="1"/>
                      <a:pt x="39" y="2"/>
                    </a:cubicBezTo>
                    <a:cubicBezTo>
                      <a:pt x="36" y="3"/>
                      <a:pt x="31" y="2"/>
                      <a:pt x="29" y="1"/>
                    </a:cubicBezTo>
                    <a:cubicBezTo>
                      <a:pt x="27" y="0"/>
                      <a:pt x="25" y="3"/>
                      <a:pt x="22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19" y="2"/>
                      <a:pt x="16" y="3"/>
                      <a:pt x="14" y="6"/>
                    </a:cubicBezTo>
                    <a:cubicBezTo>
                      <a:pt x="11" y="10"/>
                      <a:pt x="7" y="11"/>
                      <a:pt x="4" y="11"/>
                    </a:cubicBezTo>
                    <a:cubicBezTo>
                      <a:pt x="2" y="11"/>
                      <a:pt x="1" y="13"/>
                      <a:pt x="0" y="15"/>
                    </a:cubicBezTo>
                    <a:cubicBezTo>
                      <a:pt x="1" y="17"/>
                      <a:pt x="3" y="22"/>
                      <a:pt x="6" y="24"/>
                    </a:cubicBezTo>
                    <a:cubicBezTo>
                      <a:pt x="9" y="27"/>
                      <a:pt x="21" y="26"/>
                      <a:pt x="21" y="24"/>
                    </a:cubicBezTo>
                    <a:cubicBezTo>
                      <a:pt x="21" y="21"/>
                      <a:pt x="31" y="20"/>
                      <a:pt x="33" y="20"/>
                    </a:cubicBezTo>
                    <a:cubicBezTo>
                      <a:pt x="35" y="20"/>
                      <a:pt x="42" y="13"/>
                      <a:pt x="43" y="13"/>
                    </a:cubicBezTo>
                    <a:cubicBezTo>
                      <a:pt x="44" y="14"/>
                      <a:pt x="52" y="15"/>
                      <a:pt x="54" y="17"/>
                    </a:cubicBezTo>
                    <a:cubicBezTo>
                      <a:pt x="55" y="17"/>
                      <a:pt x="58" y="18"/>
                      <a:pt x="61" y="19"/>
                    </a:cubicBezTo>
                    <a:cubicBezTo>
                      <a:pt x="59" y="18"/>
                      <a:pt x="58" y="16"/>
                      <a:pt x="58" y="15"/>
                    </a:cubicBezTo>
                    <a:cubicBezTo>
                      <a:pt x="58" y="13"/>
                      <a:pt x="62" y="8"/>
                      <a:pt x="63" y="7"/>
                    </a:cubicBezTo>
                    <a:cubicBezTo>
                      <a:pt x="63" y="7"/>
                      <a:pt x="63" y="7"/>
                      <a:pt x="64" y="7"/>
                    </a:cubicBezTo>
                    <a:cubicBezTo>
                      <a:pt x="61" y="6"/>
                      <a:pt x="58" y="6"/>
                      <a:pt x="57" y="5"/>
                    </a:cubicBezTo>
                    <a:cubicBezTo>
                      <a:pt x="56" y="4"/>
                      <a:pt x="51" y="2"/>
                      <a:pt x="47" y="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4043362" y="2935288"/>
                <a:ext cx="93663" cy="160338"/>
              </a:xfrm>
              <a:custGeom>
                <a:avLst/>
                <a:gdLst>
                  <a:gd name="T0" fmla="*/ 31 w 42"/>
                  <a:gd name="T1" fmla="*/ 58 h 71"/>
                  <a:gd name="T2" fmla="*/ 28 w 42"/>
                  <a:gd name="T3" fmla="*/ 52 h 71"/>
                  <a:gd name="T4" fmla="*/ 31 w 42"/>
                  <a:gd name="T5" fmla="*/ 46 h 71"/>
                  <a:gd name="T6" fmla="*/ 28 w 42"/>
                  <a:gd name="T7" fmla="*/ 40 h 71"/>
                  <a:gd name="T8" fmla="*/ 31 w 42"/>
                  <a:gd name="T9" fmla="*/ 35 h 71"/>
                  <a:gd name="T10" fmla="*/ 33 w 42"/>
                  <a:gd name="T11" fmla="*/ 28 h 71"/>
                  <a:gd name="T12" fmla="*/ 32 w 42"/>
                  <a:gd name="T13" fmla="*/ 17 h 71"/>
                  <a:gd name="T14" fmla="*/ 39 w 42"/>
                  <a:gd name="T15" fmla="*/ 11 h 71"/>
                  <a:gd name="T16" fmla="*/ 36 w 42"/>
                  <a:gd name="T17" fmla="*/ 6 h 71"/>
                  <a:gd name="T18" fmla="*/ 29 w 42"/>
                  <a:gd name="T19" fmla="*/ 5 h 71"/>
                  <a:gd name="T20" fmla="*/ 25 w 42"/>
                  <a:gd name="T21" fmla="*/ 5 h 71"/>
                  <a:gd name="T22" fmla="*/ 18 w 42"/>
                  <a:gd name="T23" fmla="*/ 3 h 71"/>
                  <a:gd name="T24" fmla="*/ 14 w 42"/>
                  <a:gd name="T25" fmla="*/ 3 h 71"/>
                  <a:gd name="T26" fmla="*/ 11 w 42"/>
                  <a:gd name="T27" fmla="*/ 4 h 71"/>
                  <a:gd name="T28" fmla="*/ 11 w 42"/>
                  <a:gd name="T29" fmla="*/ 12 h 71"/>
                  <a:gd name="T30" fmla="*/ 4 w 42"/>
                  <a:gd name="T31" fmla="*/ 39 h 71"/>
                  <a:gd name="T32" fmla="*/ 9 w 42"/>
                  <a:gd name="T33" fmla="*/ 49 h 71"/>
                  <a:gd name="T34" fmla="*/ 10 w 42"/>
                  <a:gd name="T35" fmla="*/ 68 h 71"/>
                  <a:gd name="T36" fmla="*/ 19 w 42"/>
                  <a:gd name="T37" fmla="*/ 70 h 71"/>
                  <a:gd name="T38" fmla="*/ 28 w 42"/>
                  <a:gd name="T39" fmla="*/ 68 h 71"/>
                  <a:gd name="T40" fmla="*/ 26 w 42"/>
                  <a:gd name="T41" fmla="*/ 64 h 71"/>
                  <a:gd name="T42" fmla="*/ 31 w 42"/>
                  <a:gd name="T43" fmla="*/ 5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71">
                    <a:moveTo>
                      <a:pt x="31" y="58"/>
                    </a:moveTo>
                    <a:cubicBezTo>
                      <a:pt x="35" y="57"/>
                      <a:pt x="29" y="53"/>
                      <a:pt x="28" y="52"/>
                    </a:cubicBezTo>
                    <a:cubicBezTo>
                      <a:pt x="27" y="51"/>
                      <a:pt x="29" y="46"/>
                      <a:pt x="31" y="46"/>
                    </a:cubicBezTo>
                    <a:cubicBezTo>
                      <a:pt x="34" y="46"/>
                      <a:pt x="31" y="43"/>
                      <a:pt x="28" y="40"/>
                    </a:cubicBezTo>
                    <a:cubicBezTo>
                      <a:pt x="25" y="36"/>
                      <a:pt x="28" y="35"/>
                      <a:pt x="31" y="35"/>
                    </a:cubicBezTo>
                    <a:cubicBezTo>
                      <a:pt x="34" y="35"/>
                      <a:pt x="30" y="30"/>
                      <a:pt x="33" y="28"/>
                    </a:cubicBezTo>
                    <a:cubicBezTo>
                      <a:pt x="36" y="25"/>
                      <a:pt x="32" y="19"/>
                      <a:pt x="32" y="17"/>
                    </a:cubicBezTo>
                    <a:cubicBezTo>
                      <a:pt x="32" y="15"/>
                      <a:pt x="36" y="14"/>
                      <a:pt x="39" y="11"/>
                    </a:cubicBezTo>
                    <a:cubicBezTo>
                      <a:pt x="42" y="7"/>
                      <a:pt x="36" y="9"/>
                      <a:pt x="36" y="6"/>
                    </a:cubicBezTo>
                    <a:cubicBezTo>
                      <a:pt x="36" y="4"/>
                      <a:pt x="32" y="3"/>
                      <a:pt x="29" y="5"/>
                    </a:cubicBezTo>
                    <a:cubicBezTo>
                      <a:pt x="27" y="7"/>
                      <a:pt x="27" y="5"/>
                      <a:pt x="25" y="5"/>
                    </a:cubicBezTo>
                    <a:cubicBezTo>
                      <a:pt x="23" y="5"/>
                      <a:pt x="18" y="6"/>
                      <a:pt x="18" y="3"/>
                    </a:cubicBezTo>
                    <a:cubicBezTo>
                      <a:pt x="18" y="1"/>
                      <a:pt x="16" y="0"/>
                      <a:pt x="14" y="3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7"/>
                      <a:pt x="10" y="10"/>
                      <a:pt x="11" y="12"/>
                    </a:cubicBezTo>
                    <a:cubicBezTo>
                      <a:pt x="14" y="15"/>
                      <a:pt x="9" y="34"/>
                      <a:pt x="4" y="39"/>
                    </a:cubicBezTo>
                    <a:cubicBezTo>
                      <a:pt x="0" y="44"/>
                      <a:pt x="4" y="45"/>
                      <a:pt x="9" y="49"/>
                    </a:cubicBezTo>
                    <a:cubicBezTo>
                      <a:pt x="13" y="52"/>
                      <a:pt x="10" y="65"/>
                      <a:pt x="10" y="68"/>
                    </a:cubicBezTo>
                    <a:cubicBezTo>
                      <a:pt x="10" y="71"/>
                      <a:pt x="14" y="70"/>
                      <a:pt x="19" y="70"/>
                    </a:cubicBezTo>
                    <a:cubicBezTo>
                      <a:pt x="22" y="70"/>
                      <a:pt x="25" y="69"/>
                      <a:pt x="28" y="68"/>
                    </a:cubicBezTo>
                    <a:cubicBezTo>
                      <a:pt x="27" y="67"/>
                      <a:pt x="26" y="65"/>
                      <a:pt x="26" y="64"/>
                    </a:cubicBezTo>
                    <a:cubicBezTo>
                      <a:pt x="26" y="62"/>
                      <a:pt x="26" y="58"/>
                      <a:pt x="31" y="5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4373562" y="2568575"/>
                <a:ext cx="103188" cy="90488"/>
              </a:xfrm>
              <a:custGeom>
                <a:avLst/>
                <a:gdLst>
                  <a:gd name="T0" fmla="*/ 15 w 46"/>
                  <a:gd name="T1" fmla="*/ 31 h 40"/>
                  <a:gd name="T2" fmla="*/ 22 w 46"/>
                  <a:gd name="T3" fmla="*/ 32 h 40"/>
                  <a:gd name="T4" fmla="*/ 30 w 46"/>
                  <a:gd name="T5" fmla="*/ 37 h 40"/>
                  <a:gd name="T6" fmla="*/ 33 w 46"/>
                  <a:gd name="T7" fmla="*/ 40 h 40"/>
                  <a:gd name="T8" fmla="*/ 34 w 46"/>
                  <a:gd name="T9" fmla="*/ 31 h 40"/>
                  <a:gd name="T10" fmla="*/ 35 w 46"/>
                  <a:gd name="T11" fmla="*/ 26 h 40"/>
                  <a:gd name="T12" fmla="*/ 41 w 46"/>
                  <a:gd name="T13" fmla="*/ 23 h 40"/>
                  <a:gd name="T14" fmla="*/ 44 w 46"/>
                  <a:gd name="T15" fmla="*/ 19 h 40"/>
                  <a:gd name="T16" fmla="*/ 40 w 46"/>
                  <a:gd name="T17" fmla="*/ 13 h 40"/>
                  <a:gd name="T18" fmla="*/ 46 w 46"/>
                  <a:gd name="T19" fmla="*/ 8 h 40"/>
                  <a:gd name="T20" fmla="*/ 45 w 46"/>
                  <a:gd name="T21" fmla="*/ 0 h 40"/>
                  <a:gd name="T22" fmla="*/ 42 w 46"/>
                  <a:gd name="T23" fmla="*/ 1 h 40"/>
                  <a:gd name="T24" fmla="*/ 31 w 46"/>
                  <a:gd name="T25" fmla="*/ 1 h 40"/>
                  <a:gd name="T26" fmla="*/ 26 w 46"/>
                  <a:gd name="T27" fmla="*/ 9 h 40"/>
                  <a:gd name="T28" fmla="*/ 21 w 46"/>
                  <a:gd name="T29" fmla="*/ 10 h 40"/>
                  <a:gd name="T30" fmla="*/ 16 w 46"/>
                  <a:gd name="T31" fmla="*/ 12 h 40"/>
                  <a:gd name="T32" fmla="*/ 11 w 46"/>
                  <a:gd name="T33" fmla="*/ 21 h 40"/>
                  <a:gd name="T34" fmla="*/ 2 w 46"/>
                  <a:gd name="T35" fmla="*/ 32 h 40"/>
                  <a:gd name="T36" fmla="*/ 0 w 46"/>
                  <a:gd name="T37" fmla="*/ 33 h 40"/>
                  <a:gd name="T38" fmla="*/ 4 w 46"/>
                  <a:gd name="T39" fmla="*/ 34 h 40"/>
                  <a:gd name="T40" fmla="*/ 15 w 46"/>
                  <a:gd name="T41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40">
                    <a:moveTo>
                      <a:pt x="15" y="31"/>
                    </a:moveTo>
                    <a:cubicBezTo>
                      <a:pt x="17" y="29"/>
                      <a:pt x="20" y="30"/>
                      <a:pt x="22" y="32"/>
                    </a:cubicBezTo>
                    <a:cubicBezTo>
                      <a:pt x="24" y="34"/>
                      <a:pt x="27" y="34"/>
                      <a:pt x="30" y="37"/>
                    </a:cubicBezTo>
                    <a:cubicBezTo>
                      <a:pt x="31" y="38"/>
                      <a:pt x="32" y="39"/>
                      <a:pt x="33" y="40"/>
                    </a:cubicBezTo>
                    <a:cubicBezTo>
                      <a:pt x="33" y="37"/>
                      <a:pt x="33" y="33"/>
                      <a:pt x="34" y="31"/>
                    </a:cubicBezTo>
                    <a:cubicBezTo>
                      <a:pt x="35" y="29"/>
                      <a:pt x="33" y="26"/>
                      <a:pt x="35" y="26"/>
                    </a:cubicBezTo>
                    <a:cubicBezTo>
                      <a:pt x="37" y="26"/>
                      <a:pt x="41" y="26"/>
                      <a:pt x="41" y="23"/>
                    </a:cubicBezTo>
                    <a:cubicBezTo>
                      <a:pt x="41" y="20"/>
                      <a:pt x="43" y="21"/>
                      <a:pt x="44" y="19"/>
                    </a:cubicBezTo>
                    <a:cubicBezTo>
                      <a:pt x="45" y="17"/>
                      <a:pt x="41" y="14"/>
                      <a:pt x="40" y="13"/>
                    </a:cubicBezTo>
                    <a:cubicBezTo>
                      <a:pt x="39" y="12"/>
                      <a:pt x="43" y="12"/>
                      <a:pt x="46" y="8"/>
                    </a:cubicBezTo>
                    <a:cubicBezTo>
                      <a:pt x="46" y="6"/>
                      <a:pt x="46" y="3"/>
                      <a:pt x="45" y="0"/>
                    </a:cubicBezTo>
                    <a:cubicBezTo>
                      <a:pt x="45" y="1"/>
                      <a:pt x="44" y="2"/>
                      <a:pt x="42" y="1"/>
                    </a:cubicBezTo>
                    <a:cubicBezTo>
                      <a:pt x="40" y="0"/>
                      <a:pt x="36" y="0"/>
                      <a:pt x="31" y="1"/>
                    </a:cubicBezTo>
                    <a:cubicBezTo>
                      <a:pt x="26" y="2"/>
                      <a:pt x="25" y="7"/>
                      <a:pt x="26" y="9"/>
                    </a:cubicBezTo>
                    <a:cubicBezTo>
                      <a:pt x="28" y="11"/>
                      <a:pt x="22" y="12"/>
                      <a:pt x="21" y="10"/>
                    </a:cubicBezTo>
                    <a:cubicBezTo>
                      <a:pt x="21" y="7"/>
                      <a:pt x="16" y="9"/>
                      <a:pt x="16" y="12"/>
                    </a:cubicBezTo>
                    <a:cubicBezTo>
                      <a:pt x="16" y="16"/>
                      <a:pt x="10" y="17"/>
                      <a:pt x="11" y="21"/>
                    </a:cubicBezTo>
                    <a:cubicBezTo>
                      <a:pt x="11" y="26"/>
                      <a:pt x="5" y="30"/>
                      <a:pt x="2" y="32"/>
                    </a:cubicBezTo>
                    <a:cubicBezTo>
                      <a:pt x="1" y="32"/>
                      <a:pt x="1" y="33"/>
                      <a:pt x="0" y="33"/>
                    </a:cubicBezTo>
                    <a:cubicBezTo>
                      <a:pt x="2" y="34"/>
                      <a:pt x="3" y="34"/>
                      <a:pt x="4" y="34"/>
                    </a:cubicBezTo>
                    <a:cubicBezTo>
                      <a:pt x="7" y="34"/>
                      <a:pt x="13" y="33"/>
                      <a:pt x="15" y="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4438650" y="2681288"/>
                <a:ext cx="19050" cy="23813"/>
              </a:xfrm>
              <a:custGeom>
                <a:avLst/>
                <a:gdLst>
                  <a:gd name="T0" fmla="*/ 5 w 8"/>
                  <a:gd name="T1" fmla="*/ 0 h 11"/>
                  <a:gd name="T2" fmla="*/ 1 w 8"/>
                  <a:gd name="T3" fmla="*/ 10 h 11"/>
                  <a:gd name="T4" fmla="*/ 8 w 8"/>
                  <a:gd name="T5" fmla="*/ 11 h 11"/>
                  <a:gd name="T6" fmla="*/ 5 w 8"/>
                  <a:gd name="T7" fmla="*/ 1 h 11"/>
                  <a:gd name="T8" fmla="*/ 5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5" y="0"/>
                    </a:moveTo>
                    <a:cubicBezTo>
                      <a:pt x="2" y="1"/>
                      <a:pt x="0" y="4"/>
                      <a:pt x="1" y="10"/>
                    </a:cubicBezTo>
                    <a:cubicBezTo>
                      <a:pt x="3" y="10"/>
                      <a:pt x="6" y="10"/>
                      <a:pt x="8" y="11"/>
                    </a:cubicBezTo>
                    <a:cubicBezTo>
                      <a:pt x="8" y="4"/>
                      <a:pt x="5" y="3"/>
                      <a:pt x="5" y="1"/>
                    </a:cubicBezTo>
                    <a:cubicBezTo>
                      <a:pt x="4" y="1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4356100" y="2633663"/>
                <a:ext cx="98425" cy="69850"/>
              </a:xfrm>
              <a:custGeom>
                <a:avLst/>
                <a:gdLst>
                  <a:gd name="T0" fmla="*/ 2 w 44"/>
                  <a:gd name="T1" fmla="*/ 9 h 31"/>
                  <a:gd name="T2" fmla="*/ 6 w 44"/>
                  <a:gd name="T3" fmla="*/ 13 h 31"/>
                  <a:gd name="T4" fmla="*/ 12 w 44"/>
                  <a:gd name="T5" fmla="*/ 16 h 31"/>
                  <a:gd name="T6" fmla="*/ 19 w 44"/>
                  <a:gd name="T7" fmla="*/ 21 h 31"/>
                  <a:gd name="T8" fmla="*/ 22 w 44"/>
                  <a:gd name="T9" fmla="*/ 24 h 31"/>
                  <a:gd name="T10" fmla="*/ 27 w 44"/>
                  <a:gd name="T11" fmla="*/ 22 h 31"/>
                  <a:gd name="T12" fmla="*/ 30 w 44"/>
                  <a:gd name="T13" fmla="*/ 27 h 31"/>
                  <a:gd name="T14" fmla="*/ 36 w 44"/>
                  <a:gd name="T15" fmla="*/ 31 h 31"/>
                  <a:gd name="T16" fmla="*/ 38 w 44"/>
                  <a:gd name="T17" fmla="*/ 31 h 31"/>
                  <a:gd name="T18" fmla="*/ 42 w 44"/>
                  <a:gd name="T19" fmla="*/ 21 h 31"/>
                  <a:gd name="T20" fmla="*/ 44 w 44"/>
                  <a:gd name="T21" fmla="*/ 18 h 31"/>
                  <a:gd name="T22" fmla="*/ 41 w 44"/>
                  <a:gd name="T23" fmla="*/ 11 h 31"/>
                  <a:gd name="T24" fmla="*/ 41 w 44"/>
                  <a:gd name="T25" fmla="*/ 11 h 31"/>
                  <a:gd name="T26" fmla="*/ 38 w 44"/>
                  <a:gd name="T27" fmla="*/ 8 h 31"/>
                  <a:gd name="T28" fmla="*/ 30 w 44"/>
                  <a:gd name="T29" fmla="*/ 3 h 31"/>
                  <a:gd name="T30" fmla="*/ 23 w 44"/>
                  <a:gd name="T31" fmla="*/ 2 h 31"/>
                  <a:gd name="T32" fmla="*/ 12 w 44"/>
                  <a:gd name="T33" fmla="*/ 5 h 31"/>
                  <a:gd name="T34" fmla="*/ 8 w 44"/>
                  <a:gd name="T35" fmla="*/ 4 h 31"/>
                  <a:gd name="T36" fmla="*/ 0 w 44"/>
                  <a:gd name="T37" fmla="*/ 7 h 31"/>
                  <a:gd name="T38" fmla="*/ 2 w 44"/>
                  <a:gd name="T3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31">
                    <a:moveTo>
                      <a:pt x="2" y="9"/>
                    </a:moveTo>
                    <a:cubicBezTo>
                      <a:pt x="2" y="10"/>
                      <a:pt x="5" y="15"/>
                      <a:pt x="6" y="13"/>
                    </a:cubicBezTo>
                    <a:cubicBezTo>
                      <a:pt x="7" y="11"/>
                      <a:pt x="9" y="15"/>
                      <a:pt x="12" y="16"/>
                    </a:cubicBezTo>
                    <a:cubicBezTo>
                      <a:pt x="14" y="18"/>
                      <a:pt x="18" y="19"/>
                      <a:pt x="19" y="21"/>
                    </a:cubicBezTo>
                    <a:cubicBezTo>
                      <a:pt x="19" y="22"/>
                      <a:pt x="20" y="25"/>
                      <a:pt x="22" y="24"/>
                    </a:cubicBezTo>
                    <a:cubicBezTo>
                      <a:pt x="24" y="23"/>
                      <a:pt x="27" y="20"/>
                      <a:pt x="27" y="22"/>
                    </a:cubicBezTo>
                    <a:cubicBezTo>
                      <a:pt x="27" y="24"/>
                      <a:pt x="28" y="28"/>
                      <a:pt x="30" y="27"/>
                    </a:cubicBezTo>
                    <a:cubicBezTo>
                      <a:pt x="33" y="27"/>
                      <a:pt x="33" y="31"/>
                      <a:pt x="36" y="31"/>
                    </a:cubicBezTo>
                    <a:cubicBezTo>
                      <a:pt x="36" y="31"/>
                      <a:pt x="37" y="31"/>
                      <a:pt x="38" y="31"/>
                    </a:cubicBezTo>
                    <a:cubicBezTo>
                      <a:pt x="37" y="25"/>
                      <a:pt x="39" y="22"/>
                      <a:pt x="42" y="21"/>
                    </a:cubicBezTo>
                    <a:cubicBezTo>
                      <a:pt x="42" y="20"/>
                      <a:pt x="44" y="19"/>
                      <a:pt x="44" y="18"/>
                    </a:cubicBezTo>
                    <a:cubicBezTo>
                      <a:pt x="44" y="16"/>
                      <a:pt x="41" y="13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10"/>
                      <a:pt x="39" y="9"/>
                      <a:pt x="38" y="8"/>
                    </a:cubicBezTo>
                    <a:cubicBezTo>
                      <a:pt x="35" y="5"/>
                      <a:pt x="32" y="5"/>
                      <a:pt x="30" y="3"/>
                    </a:cubicBezTo>
                    <a:cubicBezTo>
                      <a:pt x="28" y="1"/>
                      <a:pt x="25" y="0"/>
                      <a:pt x="23" y="2"/>
                    </a:cubicBezTo>
                    <a:cubicBezTo>
                      <a:pt x="21" y="4"/>
                      <a:pt x="15" y="5"/>
                      <a:pt x="12" y="5"/>
                    </a:cubicBezTo>
                    <a:cubicBezTo>
                      <a:pt x="11" y="5"/>
                      <a:pt x="10" y="5"/>
                      <a:pt x="8" y="4"/>
                    </a:cubicBezTo>
                    <a:cubicBezTo>
                      <a:pt x="6" y="5"/>
                      <a:pt x="3" y="7"/>
                      <a:pt x="0" y="7"/>
                    </a:cubicBezTo>
                    <a:cubicBezTo>
                      <a:pt x="1" y="8"/>
                      <a:pt x="2" y="7"/>
                      <a:pt x="2" y="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4803775" y="2740025"/>
                <a:ext cx="230188" cy="147638"/>
              </a:xfrm>
              <a:custGeom>
                <a:avLst/>
                <a:gdLst>
                  <a:gd name="T0" fmla="*/ 92 w 102"/>
                  <a:gd name="T1" fmla="*/ 44 h 66"/>
                  <a:gd name="T2" fmla="*/ 87 w 102"/>
                  <a:gd name="T3" fmla="*/ 41 h 66"/>
                  <a:gd name="T4" fmla="*/ 87 w 102"/>
                  <a:gd name="T5" fmla="*/ 41 h 66"/>
                  <a:gd name="T6" fmla="*/ 86 w 102"/>
                  <a:gd name="T7" fmla="*/ 28 h 66"/>
                  <a:gd name="T8" fmla="*/ 78 w 102"/>
                  <a:gd name="T9" fmla="*/ 12 h 66"/>
                  <a:gd name="T10" fmla="*/ 71 w 102"/>
                  <a:gd name="T11" fmla="*/ 0 h 66"/>
                  <a:gd name="T12" fmla="*/ 66 w 102"/>
                  <a:gd name="T13" fmla="*/ 2 h 66"/>
                  <a:gd name="T14" fmla="*/ 59 w 102"/>
                  <a:gd name="T15" fmla="*/ 6 h 66"/>
                  <a:gd name="T16" fmla="*/ 54 w 102"/>
                  <a:gd name="T17" fmla="*/ 6 h 66"/>
                  <a:gd name="T18" fmla="*/ 49 w 102"/>
                  <a:gd name="T19" fmla="*/ 8 h 66"/>
                  <a:gd name="T20" fmla="*/ 42 w 102"/>
                  <a:gd name="T21" fmla="*/ 6 h 66"/>
                  <a:gd name="T22" fmla="*/ 31 w 102"/>
                  <a:gd name="T23" fmla="*/ 4 h 66"/>
                  <a:gd name="T24" fmla="*/ 26 w 102"/>
                  <a:gd name="T25" fmla="*/ 4 h 66"/>
                  <a:gd name="T26" fmla="*/ 25 w 102"/>
                  <a:gd name="T27" fmla="*/ 6 h 66"/>
                  <a:gd name="T28" fmla="*/ 18 w 102"/>
                  <a:gd name="T29" fmla="*/ 11 h 66"/>
                  <a:gd name="T30" fmla="*/ 7 w 102"/>
                  <a:gd name="T31" fmla="*/ 28 h 66"/>
                  <a:gd name="T32" fmla="*/ 0 w 102"/>
                  <a:gd name="T33" fmla="*/ 33 h 66"/>
                  <a:gd name="T34" fmla="*/ 4 w 102"/>
                  <a:gd name="T35" fmla="*/ 40 h 66"/>
                  <a:gd name="T36" fmla="*/ 8 w 102"/>
                  <a:gd name="T37" fmla="*/ 44 h 66"/>
                  <a:gd name="T38" fmla="*/ 10 w 102"/>
                  <a:gd name="T39" fmla="*/ 51 h 66"/>
                  <a:gd name="T40" fmla="*/ 22 w 102"/>
                  <a:gd name="T41" fmla="*/ 55 h 66"/>
                  <a:gd name="T42" fmla="*/ 23 w 102"/>
                  <a:gd name="T43" fmla="*/ 60 h 66"/>
                  <a:gd name="T44" fmla="*/ 29 w 102"/>
                  <a:gd name="T45" fmla="*/ 64 h 66"/>
                  <a:gd name="T46" fmla="*/ 41 w 102"/>
                  <a:gd name="T47" fmla="*/ 65 h 66"/>
                  <a:gd name="T48" fmla="*/ 53 w 102"/>
                  <a:gd name="T49" fmla="*/ 66 h 66"/>
                  <a:gd name="T50" fmla="*/ 61 w 102"/>
                  <a:gd name="T51" fmla="*/ 62 h 66"/>
                  <a:gd name="T52" fmla="*/ 75 w 102"/>
                  <a:gd name="T53" fmla="*/ 60 h 66"/>
                  <a:gd name="T54" fmla="*/ 84 w 102"/>
                  <a:gd name="T55" fmla="*/ 63 h 66"/>
                  <a:gd name="T56" fmla="*/ 90 w 102"/>
                  <a:gd name="T57" fmla="*/ 66 h 66"/>
                  <a:gd name="T58" fmla="*/ 90 w 102"/>
                  <a:gd name="T59" fmla="*/ 60 h 66"/>
                  <a:gd name="T60" fmla="*/ 96 w 102"/>
                  <a:gd name="T61" fmla="*/ 51 h 66"/>
                  <a:gd name="T62" fmla="*/ 102 w 102"/>
                  <a:gd name="T63" fmla="*/ 45 h 66"/>
                  <a:gd name="T64" fmla="*/ 102 w 102"/>
                  <a:gd name="T65" fmla="*/ 44 h 66"/>
                  <a:gd name="T66" fmla="*/ 98 w 102"/>
                  <a:gd name="T67" fmla="*/ 41 h 66"/>
                  <a:gd name="T68" fmla="*/ 92 w 102"/>
                  <a:gd name="T69" fmla="*/ 4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2" h="66">
                    <a:moveTo>
                      <a:pt x="92" y="44"/>
                    </a:moveTo>
                    <a:cubicBezTo>
                      <a:pt x="89" y="44"/>
                      <a:pt x="86" y="43"/>
                      <a:pt x="87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4" y="38"/>
                      <a:pt x="84" y="30"/>
                      <a:pt x="86" y="28"/>
                    </a:cubicBezTo>
                    <a:cubicBezTo>
                      <a:pt x="88" y="26"/>
                      <a:pt x="81" y="16"/>
                      <a:pt x="78" y="12"/>
                    </a:cubicBezTo>
                    <a:cubicBezTo>
                      <a:pt x="77" y="11"/>
                      <a:pt x="74" y="5"/>
                      <a:pt x="71" y="0"/>
                    </a:cubicBezTo>
                    <a:cubicBezTo>
                      <a:pt x="68" y="1"/>
                      <a:pt x="66" y="1"/>
                      <a:pt x="66" y="2"/>
                    </a:cubicBezTo>
                    <a:cubicBezTo>
                      <a:pt x="65" y="4"/>
                      <a:pt x="61" y="6"/>
                      <a:pt x="59" y="6"/>
                    </a:cubicBezTo>
                    <a:cubicBezTo>
                      <a:pt x="57" y="6"/>
                      <a:pt x="55" y="5"/>
                      <a:pt x="54" y="6"/>
                    </a:cubicBezTo>
                    <a:cubicBezTo>
                      <a:pt x="52" y="8"/>
                      <a:pt x="50" y="9"/>
                      <a:pt x="49" y="8"/>
                    </a:cubicBezTo>
                    <a:cubicBezTo>
                      <a:pt x="48" y="7"/>
                      <a:pt x="44" y="6"/>
                      <a:pt x="42" y="6"/>
                    </a:cubicBezTo>
                    <a:cubicBezTo>
                      <a:pt x="40" y="6"/>
                      <a:pt x="32" y="4"/>
                      <a:pt x="31" y="4"/>
                    </a:cubicBezTo>
                    <a:cubicBezTo>
                      <a:pt x="30" y="4"/>
                      <a:pt x="28" y="4"/>
                      <a:pt x="26" y="4"/>
                    </a:cubicBezTo>
                    <a:cubicBezTo>
                      <a:pt x="27" y="5"/>
                      <a:pt x="26" y="6"/>
                      <a:pt x="25" y="6"/>
                    </a:cubicBezTo>
                    <a:cubicBezTo>
                      <a:pt x="23" y="8"/>
                      <a:pt x="19" y="10"/>
                      <a:pt x="18" y="11"/>
                    </a:cubicBezTo>
                    <a:cubicBezTo>
                      <a:pt x="16" y="12"/>
                      <a:pt x="11" y="25"/>
                      <a:pt x="7" y="28"/>
                    </a:cubicBezTo>
                    <a:cubicBezTo>
                      <a:pt x="4" y="32"/>
                      <a:pt x="1" y="32"/>
                      <a:pt x="0" y="33"/>
                    </a:cubicBezTo>
                    <a:cubicBezTo>
                      <a:pt x="0" y="35"/>
                      <a:pt x="4" y="38"/>
                      <a:pt x="4" y="40"/>
                    </a:cubicBezTo>
                    <a:cubicBezTo>
                      <a:pt x="4" y="42"/>
                      <a:pt x="5" y="44"/>
                      <a:pt x="8" y="44"/>
                    </a:cubicBezTo>
                    <a:cubicBezTo>
                      <a:pt x="11" y="44"/>
                      <a:pt x="8" y="50"/>
                      <a:pt x="10" y="51"/>
                    </a:cubicBezTo>
                    <a:cubicBezTo>
                      <a:pt x="11" y="51"/>
                      <a:pt x="22" y="52"/>
                      <a:pt x="22" y="55"/>
                    </a:cubicBezTo>
                    <a:cubicBezTo>
                      <a:pt x="22" y="57"/>
                      <a:pt x="23" y="58"/>
                      <a:pt x="23" y="60"/>
                    </a:cubicBezTo>
                    <a:cubicBezTo>
                      <a:pt x="26" y="60"/>
                      <a:pt x="28" y="64"/>
                      <a:pt x="29" y="64"/>
                    </a:cubicBezTo>
                    <a:cubicBezTo>
                      <a:pt x="31" y="64"/>
                      <a:pt x="40" y="66"/>
                      <a:pt x="41" y="65"/>
                    </a:cubicBezTo>
                    <a:cubicBezTo>
                      <a:pt x="43" y="65"/>
                      <a:pt x="51" y="65"/>
                      <a:pt x="53" y="66"/>
                    </a:cubicBezTo>
                    <a:cubicBezTo>
                      <a:pt x="56" y="66"/>
                      <a:pt x="59" y="65"/>
                      <a:pt x="61" y="62"/>
                    </a:cubicBezTo>
                    <a:cubicBezTo>
                      <a:pt x="64" y="60"/>
                      <a:pt x="72" y="60"/>
                      <a:pt x="75" y="60"/>
                    </a:cubicBezTo>
                    <a:cubicBezTo>
                      <a:pt x="77" y="60"/>
                      <a:pt x="83" y="61"/>
                      <a:pt x="84" y="63"/>
                    </a:cubicBezTo>
                    <a:cubicBezTo>
                      <a:pt x="84" y="63"/>
                      <a:pt x="87" y="65"/>
                      <a:pt x="90" y="66"/>
                    </a:cubicBezTo>
                    <a:cubicBezTo>
                      <a:pt x="91" y="64"/>
                      <a:pt x="90" y="62"/>
                      <a:pt x="90" y="60"/>
                    </a:cubicBezTo>
                    <a:cubicBezTo>
                      <a:pt x="91" y="56"/>
                      <a:pt x="93" y="51"/>
                      <a:pt x="96" y="51"/>
                    </a:cubicBezTo>
                    <a:cubicBezTo>
                      <a:pt x="100" y="50"/>
                      <a:pt x="102" y="50"/>
                      <a:pt x="102" y="45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0" y="43"/>
                      <a:pt x="98" y="41"/>
                      <a:pt x="98" y="41"/>
                    </a:cubicBezTo>
                    <a:cubicBezTo>
                      <a:pt x="97" y="41"/>
                      <a:pt x="93" y="44"/>
                      <a:pt x="92" y="4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4964112" y="2733675"/>
                <a:ext cx="77788" cy="98425"/>
              </a:xfrm>
              <a:custGeom>
                <a:avLst/>
                <a:gdLst>
                  <a:gd name="T0" fmla="*/ 25 w 35"/>
                  <a:gd name="T1" fmla="*/ 12 h 44"/>
                  <a:gd name="T2" fmla="*/ 17 w 35"/>
                  <a:gd name="T3" fmla="*/ 6 h 44"/>
                  <a:gd name="T4" fmla="*/ 8 w 35"/>
                  <a:gd name="T5" fmla="*/ 1 h 44"/>
                  <a:gd name="T6" fmla="*/ 0 w 35"/>
                  <a:gd name="T7" fmla="*/ 3 h 44"/>
                  <a:gd name="T8" fmla="*/ 7 w 35"/>
                  <a:gd name="T9" fmla="*/ 15 h 44"/>
                  <a:gd name="T10" fmla="*/ 15 w 35"/>
                  <a:gd name="T11" fmla="*/ 31 h 44"/>
                  <a:gd name="T12" fmla="*/ 16 w 35"/>
                  <a:gd name="T13" fmla="*/ 44 h 44"/>
                  <a:gd name="T14" fmla="*/ 23 w 35"/>
                  <a:gd name="T15" fmla="*/ 34 h 44"/>
                  <a:gd name="T16" fmla="*/ 27 w 35"/>
                  <a:gd name="T17" fmla="*/ 29 h 44"/>
                  <a:gd name="T18" fmla="*/ 35 w 35"/>
                  <a:gd name="T19" fmla="*/ 30 h 44"/>
                  <a:gd name="T20" fmla="*/ 32 w 35"/>
                  <a:gd name="T21" fmla="*/ 23 h 44"/>
                  <a:gd name="T22" fmla="*/ 25 w 35"/>
                  <a:gd name="T23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44">
                    <a:moveTo>
                      <a:pt x="25" y="12"/>
                    </a:moveTo>
                    <a:cubicBezTo>
                      <a:pt x="24" y="7"/>
                      <a:pt x="20" y="6"/>
                      <a:pt x="17" y="6"/>
                    </a:cubicBezTo>
                    <a:cubicBezTo>
                      <a:pt x="15" y="6"/>
                      <a:pt x="11" y="0"/>
                      <a:pt x="8" y="1"/>
                    </a:cubicBezTo>
                    <a:cubicBezTo>
                      <a:pt x="7" y="1"/>
                      <a:pt x="3" y="2"/>
                      <a:pt x="0" y="3"/>
                    </a:cubicBezTo>
                    <a:cubicBezTo>
                      <a:pt x="3" y="8"/>
                      <a:pt x="6" y="14"/>
                      <a:pt x="7" y="15"/>
                    </a:cubicBezTo>
                    <a:cubicBezTo>
                      <a:pt x="10" y="19"/>
                      <a:pt x="17" y="29"/>
                      <a:pt x="15" y="31"/>
                    </a:cubicBezTo>
                    <a:cubicBezTo>
                      <a:pt x="13" y="33"/>
                      <a:pt x="13" y="41"/>
                      <a:pt x="16" y="44"/>
                    </a:cubicBezTo>
                    <a:cubicBezTo>
                      <a:pt x="18" y="42"/>
                      <a:pt x="23" y="36"/>
                      <a:pt x="23" y="34"/>
                    </a:cubicBezTo>
                    <a:cubicBezTo>
                      <a:pt x="23" y="32"/>
                      <a:pt x="23" y="28"/>
                      <a:pt x="27" y="29"/>
                    </a:cubicBezTo>
                    <a:cubicBezTo>
                      <a:pt x="31" y="30"/>
                      <a:pt x="35" y="32"/>
                      <a:pt x="35" y="30"/>
                    </a:cubicBezTo>
                    <a:cubicBezTo>
                      <a:pt x="35" y="29"/>
                      <a:pt x="34" y="25"/>
                      <a:pt x="32" y="23"/>
                    </a:cubicBezTo>
                    <a:cubicBezTo>
                      <a:pt x="31" y="21"/>
                      <a:pt x="27" y="16"/>
                      <a:pt x="25" y="1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4846637" y="2874963"/>
                <a:ext cx="160338" cy="85725"/>
              </a:xfrm>
              <a:custGeom>
                <a:avLst/>
                <a:gdLst>
                  <a:gd name="T0" fmla="*/ 56 w 71"/>
                  <a:gd name="T1" fmla="*/ 0 h 38"/>
                  <a:gd name="T2" fmla="*/ 42 w 71"/>
                  <a:gd name="T3" fmla="*/ 2 h 38"/>
                  <a:gd name="T4" fmla="*/ 34 w 71"/>
                  <a:gd name="T5" fmla="*/ 6 h 38"/>
                  <a:gd name="T6" fmla="*/ 22 w 71"/>
                  <a:gd name="T7" fmla="*/ 5 h 38"/>
                  <a:gd name="T8" fmla="*/ 10 w 71"/>
                  <a:gd name="T9" fmla="*/ 4 h 38"/>
                  <a:gd name="T10" fmla="*/ 4 w 71"/>
                  <a:gd name="T11" fmla="*/ 0 h 38"/>
                  <a:gd name="T12" fmla="*/ 3 w 71"/>
                  <a:gd name="T13" fmla="*/ 1 h 38"/>
                  <a:gd name="T14" fmla="*/ 3 w 71"/>
                  <a:gd name="T15" fmla="*/ 8 h 38"/>
                  <a:gd name="T16" fmla="*/ 6 w 71"/>
                  <a:gd name="T17" fmla="*/ 16 h 38"/>
                  <a:gd name="T18" fmla="*/ 3 w 71"/>
                  <a:gd name="T19" fmla="*/ 20 h 38"/>
                  <a:gd name="T20" fmla="*/ 3 w 71"/>
                  <a:gd name="T21" fmla="*/ 26 h 38"/>
                  <a:gd name="T22" fmla="*/ 9 w 71"/>
                  <a:gd name="T23" fmla="*/ 33 h 38"/>
                  <a:gd name="T24" fmla="*/ 11 w 71"/>
                  <a:gd name="T25" fmla="*/ 36 h 38"/>
                  <a:gd name="T26" fmla="*/ 26 w 71"/>
                  <a:gd name="T27" fmla="*/ 36 h 38"/>
                  <a:gd name="T28" fmla="*/ 38 w 71"/>
                  <a:gd name="T29" fmla="*/ 38 h 38"/>
                  <a:gd name="T30" fmla="*/ 43 w 71"/>
                  <a:gd name="T31" fmla="*/ 36 h 38"/>
                  <a:gd name="T32" fmla="*/ 48 w 71"/>
                  <a:gd name="T33" fmla="*/ 33 h 38"/>
                  <a:gd name="T34" fmla="*/ 48 w 71"/>
                  <a:gd name="T35" fmla="*/ 30 h 38"/>
                  <a:gd name="T36" fmla="*/ 59 w 71"/>
                  <a:gd name="T37" fmla="*/ 30 h 38"/>
                  <a:gd name="T38" fmla="*/ 64 w 71"/>
                  <a:gd name="T39" fmla="*/ 29 h 38"/>
                  <a:gd name="T40" fmla="*/ 62 w 71"/>
                  <a:gd name="T41" fmla="*/ 26 h 38"/>
                  <a:gd name="T42" fmla="*/ 60 w 71"/>
                  <a:gd name="T43" fmla="*/ 18 h 38"/>
                  <a:gd name="T44" fmla="*/ 69 w 71"/>
                  <a:gd name="T45" fmla="*/ 8 h 38"/>
                  <a:gd name="T46" fmla="*/ 71 w 71"/>
                  <a:gd name="T47" fmla="*/ 6 h 38"/>
                  <a:gd name="T48" fmla="*/ 65 w 71"/>
                  <a:gd name="T49" fmla="*/ 3 h 38"/>
                  <a:gd name="T50" fmla="*/ 56 w 71"/>
                  <a:gd name="T5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1" h="38">
                    <a:moveTo>
                      <a:pt x="56" y="0"/>
                    </a:moveTo>
                    <a:cubicBezTo>
                      <a:pt x="53" y="0"/>
                      <a:pt x="45" y="0"/>
                      <a:pt x="42" y="2"/>
                    </a:cubicBezTo>
                    <a:cubicBezTo>
                      <a:pt x="40" y="5"/>
                      <a:pt x="37" y="6"/>
                      <a:pt x="34" y="6"/>
                    </a:cubicBezTo>
                    <a:cubicBezTo>
                      <a:pt x="32" y="5"/>
                      <a:pt x="24" y="5"/>
                      <a:pt x="22" y="5"/>
                    </a:cubicBezTo>
                    <a:cubicBezTo>
                      <a:pt x="21" y="6"/>
                      <a:pt x="12" y="4"/>
                      <a:pt x="10" y="4"/>
                    </a:cubicBezTo>
                    <a:cubicBezTo>
                      <a:pt x="9" y="4"/>
                      <a:pt x="7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1" y="2"/>
                      <a:pt x="0" y="6"/>
                      <a:pt x="3" y="8"/>
                    </a:cubicBezTo>
                    <a:cubicBezTo>
                      <a:pt x="5" y="11"/>
                      <a:pt x="9" y="16"/>
                      <a:pt x="6" y="16"/>
                    </a:cubicBezTo>
                    <a:cubicBezTo>
                      <a:pt x="4" y="16"/>
                      <a:pt x="2" y="19"/>
                      <a:pt x="3" y="20"/>
                    </a:cubicBezTo>
                    <a:cubicBezTo>
                      <a:pt x="3" y="22"/>
                      <a:pt x="2" y="25"/>
                      <a:pt x="3" y="26"/>
                    </a:cubicBezTo>
                    <a:cubicBezTo>
                      <a:pt x="3" y="26"/>
                      <a:pt x="9" y="31"/>
                      <a:pt x="9" y="33"/>
                    </a:cubicBezTo>
                    <a:cubicBezTo>
                      <a:pt x="9" y="34"/>
                      <a:pt x="11" y="35"/>
                      <a:pt x="11" y="36"/>
                    </a:cubicBezTo>
                    <a:cubicBezTo>
                      <a:pt x="15" y="36"/>
                      <a:pt x="24" y="35"/>
                      <a:pt x="26" y="36"/>
                    </a:cubicBezTo>
                    <a:cubicBezTo>
                      <a:pt x="29" y="38"/>
                      <a:pt x="38" y="38"/>
                      <a:pt x="38" y="38"/>
                    </a:cubicBezTo>
                    <a:cubicBezTo>
                      <a:pt x="41" y="38"/>
                      <a:pt x="43" y="37"/>
                      <a:pt x="43" y="36"/>
                    </a:cubicBezTo>
                    <a:cubicBezTo>
                      <a:pt x="42" y="34"/>
                      <a:pt x="45" y="33"/>
                      <a:pt x="48" y="33"/>
                    </a:cubicBezTo>
                    <a:cubicBezTo>
                      <a:pt x="47" y="31"/>
                      <a:pt x="47" y="30"/>
                      <a:pt x="48" y="30"/>
                    </a:cubicBezTo>
                    <a:cubicBezTo>
                      <a:pt x="49" y="29"/>
                      <a:pt x="56" y="28"/>
                      <a:pt x="59" y="30"/>
                    </a:cubicBezTo>
                    <a:cubicBezTo>
                      <a:pt x="61" y="31"/>
                      <a:pt x="63" y="30"/>
                      <a:pt x="64" y="29"/>
                    </a:cubicBezTo>
                    <a:cubicBezTo>
                      <a:pt x="64" y="28"/>
                      <a:pt x="63" y="27"/>
                      <a:pt x="62" y="26"/>
                    </a:cubicBezTo>
                    <a:cubicBezTo>
                      <a:pt x="61" y="26"/>
                      <a:pt x="58" y="18"/>
                      <a:pt x="60" y="18"/>
                    </a:cubicBezTo>
                    <a:cubicBezTo>
                      <a:pt x="62" y="17"/>
                      <a:pt x="65" y="9"/>
                      <a:pt x="69" y="8"/>
                    </a:cubicBezTo>
                    <a:cubicBezTo>
                      <a:pt x="70" y="8"/>
                      <a:pt x="71" y="7"/>
                      <a:pt x="71" y="6"/>
                    </a:cubicBezTo>
                    <a:cubicBezTo>
                      <a:pt x="68" y="5"/>
                      <a:pt x="65" y="3"/>
                      <a:pt x="65" y="3"/>
                    </a:cubicBezTo>
                    <a:cubicBezTo>
                      <a:pt x="64" y="1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4802187" y="2928938"/>
                <a:ext cx="69850" cy="47625"/>
              </a:xfrm>
              <a:custGeom>
                <a:avLst/>
                <a:gdLst>
                  <a:gd name="T0" fmla="*/ 8 w 31"/>
                  <a:gd name="T1" fmla="*/ 21 h 21"/>
                  <a:gd name="T2" fmla="*/ 8 w 31"/>
                  <a:gd name="T3" fmla="*/ 21 h 21"/>
                  <a:gd name="T4" fmla="*/ 8 w 31"/>
                  <a:gd name="T5" fmla="*/ 21 h 21"/>
                  <a:gd name="T6" fmla="*/ 8 w 31"/>
                  <a:gd name="T7" fmla="*/ 21 h 21"/>
                  <a:gd name="T8" fmla="*/ 9 w 31"/>
                  <a:gd name="T9" fmla="*/ 21 h 21"/>
                  <a:gd name="T10" fmla="*/ 9 w 31"/>
                  <a:gd name="T11" fmla="*/ 21 h 21"/>
                  <a:gd name="T12" fmla="*/ 12 w 31"/>
                  <a:gd name="T13" fmla="*/ 21 h 21"/>
                  <a:gd name="T14" fmla="*/ 13 w 31"/>
                  <a:gd name="T15" fmla="*/ 21 h 21"/>
                  <a:gd name="T16" fmla="*/ 14 w 31"/>
                  <a:gd name="T17" fmla="*/ 21 h 21"/>
                  <a:gd name="T18" fmla="*/ 14 w 31"/>
                  <a:gd name="T19" fmla="*/ 21 h 21"/>
                  <a:gd name="T20" fmla="*/ 15 w 31"/>
                  <a:gd name="T21" fmla="*/ 21 h 21"/>
                  <a:gd name="T22" fmla="*/ 20 w 31"/>
                  <a:gd name="T23" fmla="*/ 17 h 21"/>
                  <a:gd name="T24" fmla="*/ 31 w 31"/>
                  <a:gd name="T25" fmla="*/ 13 h 21"/>
                  <a:gd name="T26" fmla="*/ 31 w 31"/>
                  <a:gd name="T27" fmla="*/ 12 h 21"/>
                  <a:gd name="T28" fmla="*/ 29 w 31"/>
                  <a:gd name="T29" fmla="*/ 9 h 21"/>
                  <a:gd name="T30" fmla="*/ 23 w 31"/>
                  <a:gd name="T31" fmla="*/ 2 h 21"/>
                  <a:gd name="T32" fmla="*/ 22 w 31"/>
                  <a:gd name="T33" fmla="*/ 1 h 21"/>
                  <a:gd name="T34" fmla="*/ 22 w 31"/>
                  <a:gd name="T35" fmla="*/ 1 h 21"/>
                  <a:gd name="T36" fmla="*/ 22 w 31"/>
                  <a:gd name="T37" fmla="*/ 0 h 21"/>
                  <a:gd name="T38" fmla="*/ 3 w 31"/>
                  <a:gd name="T39" fmla="*/ 3 h 21"/>
                  <a:gd name="T40" fmla="*/ 2 w 31"/>
                  <a:gd name="T41" fmla="*/ 3 h 21"/>
                  <a:gd name="T42" fmla="*/ 1 w 31"/>
                  <a:gd name="T43" fmla="*/ 14 h 21"/>
                  <a:gd name="T44" fmla="*/ 8 w 31"/>
                  <a:gd name="T4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8" y="21"/>
                    </a:move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5" y="21"/>
                      <a:pt x="15" y="21"/>
                    </a:cubicBezTo>
                    <a:cubicBezTo>
                      <a:pt x="18" y="20"/>
                      <a:pt x="19" y="17"/>
                      <a:pt x="20" y="17"/>
                    </a:cubicBezTo>
                    <a:cubicBezTo>
                      <a:pt x="22" y="18"/>
                      <a:pt x="30" y="14"/>
                      <a:pt x="31" y="1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29" y="10"/>
                      <a:pt x="29" y="9"/>
                    </a:cubicBezTo>
                    <a:cubicBezTo>
                      <a:pt x="29" y="7"/>
                      <a:pt x="23" y="2"/>
                      <a:pt x="23" y="2"/>
                    </a:cubicBezTo>
                    <a:cubicBezTo>
                      <a:pt x="22" y="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5" y="1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1" y="6"/>
                      <a:pt x="0" y="12"/>
                      <a:pt x="1" y="14"/>
                    </a:cubicBezTo>
                    <a:cubicBezTo>
                      <a:pt x="2" y="17"/>
                      <a:pt x="4" y="19"/>
                      <a:pt x="8" y="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4846637" y="2601913"/>
                <a:ext cx="452438" cy="263525"/>
              </a:xfrm>
              <a:custGeom>
                <a:avLst/>
                <a:gdLst>
                  <a:gd name="T0" fmla="*/ 188 w 201"/>
                  <a:gd name="T1" fmla="*/ 67 h 117"/>
                  <a:gd name="T2" fmla="*/ 199 w 201"/>
                  <a:gd name="T3" fmla="*/ 61 h 117"/>
                  <a:gd name="T4" fmla="*/ 201 w 201"/>
                  <a:gd name="T5" fmla="*/ 54 h 117"/>
                  <a:gd name="T6" fmla="*/ 201 w 201"/>
                  <a:gd name="T7" fmla="*/ 46 h 117"/>
                  <a:gd name="T8" fmla="*/ 185 w 201"/>
                  <a:gd name="T9" fmla="*/ 39 h 117"/>
                  <a:gd name="T10" fmla="*/ 171 w 201"/>
                  <a:gd name="T11" fmla="*/ 32 h 117"/>
                  <a:gd name="T12" fmla="*/ 159 w 201"/>
                  <a:gd name="T13" fmla="*/ 33 h 117"/>
                  <a:gd name="T14" fmla="*/ 149 w 201"/>
                  <a:gd name="T15" fmla="*/ 28 h 117"/>
                  <a:gd name="T16" fmla="*/ 136 w 201"/>
                  <a:gd name="T17" fmla="*/ 17 h 117"/>
                  <a:gd name="T18" fmla="*/ 132 w 201"/>
                  <a:gd name="T19" fmla="*/ 2 h 117"/>
                  <a:gd name="T20" fmla="*/ 115 w 201"/>
                  <a:gd name="T21" fmla="*/ 2 h 117"/>
                  <a:gd name="T22" fmla="*/ 107 w 201"/>
                  <a:gd name="T23" fmla="*/ 3 h 117"/>
                  <a:gd name="T24" fmla="*/ 93 w 201"/>
                  <a:gd name="T25" fmla="*/ 12 h 117"/>
                  <a:gd name="T26" fmla="*/ 81 w 201"/>
                  <a:gd name="T27" fmla="*/ 15 h 117"/>
                  <a:gd name="T28" fmla="*/ 66 w 201"/>
                  <a:gd name="T29" fmla="*/ 12 h 117"/>
                  <a:gd name="T30" fmla="*/ 48 w 201"/>
                  <a:gd name="T31" fmla="*/ 9 h 117"/>
                  <a:gd name="T32" fmla="*/ 21 w 201"/>
                  <a:gd name="T33" fmla="*/ 11 h 117"/>
                  <a:gd name="T34" fmla="*/ 16 w 201"/>
                  <a:gd name="T35" fmla="*/ 16 h 117"/>
                  <a:gd name="T36" fmla="*/ 16 w 201"/>
                  <a:gd name="T37" fmla="*/ 31 h 117"/>
                  <a:gd name="T38" fmla="*/ 5 w 201"/>
                  <a:gd name="T39" fmla="*/ 50 h 117"/>
                  <a:gd name="T40" fmla="*/ 5 w 201"/>
                  <a:gd name="T41" fmla="*/ 64 h 117"/>
                  <a:gd name="T42" fmla="*/ 12 w 201"/>
                  <a:gd name="T43" fmla="*/ 65 h 117"/>
                  <a:gd name="T44" fmla="*/ 30 w 201"/>
                  <a:gd name="T45" fmla="*/ 69 h 117"/>
                  <a:gd name="T46" fmla="*/ 40 w 201"/>
                  <a:gd name="T47" fmla="*/ 67 h 117"/>
                  <a:gd name="T48" fmla="*/ 60 w 201"/>
                  <a:gd name="T49" fmla="*/ 59 h 117"/>
                  <a:gd name="T50" fmla="*/ 77 w 201"/>
                  <a:gd name="T51" fmla="*/ 70 h 117"/>
                  <a:gd name="T52" fmla="*/ 87 w 201"/>
                  <a:gd name="T53" fmla="*/ 88 h 117"/>
                  <a:gd name="T54" fmla="*/ 75 w 201"/>
                  <a:gd name="T55" fmla="*/ 92 h 117"/>
                  <a:gd name="T56" fmla="*/ 73 w 201"/>
                  <a:gd name="T57" fmla="*/ 105 h 117"/>
                  <a:gd name="T58" fmla="*/ 83 w 201"/>
                  <a:gd name="T59" fmla="*/ 105 h 117"/>
                  <a:gd name="T60" fmla="*/ 98 w 201"/>
                  <a:gd name="T61" fmla="*/ 85 h 117"/>
                  <a:gd name="T62" fmla="*/ 112 w 201"/>
                  <a:gd name="T63" fmla="*/ 91 h 117"/>
                  <a:gd name="T64" fmla="*/ 115 w 201"/>
                  <a:gd name="T65" fmla="*/ 102 h 117"/>
                  <a:gd name="T66" fmla="*/ 127 w 201"/>
                  <a:gd name="T67" fmla="*/ 116 h 117"/>
                  <a:gd name="T68" fmla="*/ 147 w 201"/>
                  <a:gd name="T69" fmla="*/ 109 h 117"/>
                  <a:gd name="T70" fmla="*/ 150 w 201"/>
                  <a:gd name="T71" fmla="*/ 104 h 117"/>
                  <a:gd name="T72" fmla="*/ 155 w 201"/>
                  <a:gd name="T73" fmla="*/ 85 h 117"/>
                  <a:gd name="T74" fmla="*/ 179 w 201"/>
                  <a:gd name="T75" fmla="*/ 7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1" h="117">
                    <a:moveTo>
                      <a:pt x="179" y="73"/>
                    </a:moveTo>
                    <a:cubicBezTo>
                      <a:pt x="181" y="73"/>
                      <a:pt x="186" y="67"/>
                      <a:pt x="188" y="67"/>
                    </a:cubicBezTo>
                    <a:cubicBezTo>
                      <a:pt x="190" y="67"/>
                      <a:pt x="197" y="69"/>
                      <a:pt x="197" y="67"/>
                    </a:cubicBezTo>
                    <a:cubicBezTo>
                      <a:pt x="197" y="66"/>
                      <a:pt x="200" y="62"/>
                      <a:pt x="199" y="61"/>
                    </a:cubicBezTo>
                    <a:cubicBezTo>
                      <a:pt x="199" y="59"/>
                      <a:pt x="196" y="58"/>
                      <a:pt x="197" y="56"/>
                    </a:cubicBezTo>
                    <a:cubicBezTo>
                      <a:pt x="197" y="55"/>
                      <a:pt x="201" y="55"/>
                      <a:pt x="201" y="54"/>
                    </a:cubicBezTo>
                    <a:cubicBezTo>
                      <a:pt x="201" y="52"/>
                      <a:pt x="198" y="51"/>
                      <a:pt x="198" y="50"/>
                    </a:cubicBezTo>
                    <a:cubicBezTo>
                      <a:pt x="198" y="49"/>
                      <a:pt x="201" y="48"/>
                      <a:pt x="201" y="46"/>
                    </a:cubicBezTo>
                    <a:cubicBezTo>
                      <a:pt x="201" y="44"/>
                      <a:pt x="198" y="43"/>
                      <a:pt x="195" y="42"/>
                    </a:cubicBezTo>
                    <a:cubicBezTo>
                      <a:pt x="191" y="40"/>
                      <a:pt x="188" y="41"/>
                      <a:pt x="185" y="39"/>
                    </a:cubicBezTo>
                    <a:cubicBezTo>
                      <a:pt x="182" y="38"/>
                      <a:pt x="176" y="39"/>
                      <a:pt x="176" y="38"/>
                    </a:cubicBezTo>
                    <a:cubicBezTo>
                      <a:pt x="176" y="37"/>
                      <a:pt x="172" y="33"/>
                      <a:pt x="171" y="32"/>
                    </a:cubicBezTo>
                    <a:cubicBezTo>
                      <a:pt x="170" y="30"/>
                      <a:pt x="167" y="31"/>
                      <a:pt x="165" y="32"/>
                    </a:cubicBezTo>
                    <a:cubicBezTo>
                      <a:pt x="163" y="33"/>
                      <a:pt x="161" y="34"/>
                      <a:pt x="159" y="33"/>
                    </a:cubicBezTo>
                    <a:cubicBezTo>
                      <a:pt x="157" y="31"/>
                      <a:pt x="155" y="29"/>
                      <a:pt x="153" y="30"/>
                    </a:cubicBezTo>
                    <a:cubicBezTo>
                      <a:pt x="152" y="31"/>
                      <a:pt x="148" y="30"/>
                      <a:pt x="149" y="28"/>
                    </a:cubicBezTo>
                    <a:cubicBezTo>
                      <a:pt x="150" y="25"/>
                      <a:pt x="146" y="20"/>
                      <a:pt x="144" y="19"/>
                    </a:cubicBezTo>
                    <a:cubicBezTo>
                      <a:pt x="142" y="18"/>
                      <a:pt x="137" y="20"/>
                      <a:pt x="136" y="17"/>
                    </a:cubicBezTo>
                    <a:cubicBezTo>
                      <a:pt x="135" y="15"/>
                      <a:pt x="132" y="13"/>
                      <a:pt x="133" y="11"/>
                    </a:cubicBezTo>
                    <a:cubicBezTo>
                      <a:pt x="134" y="9"/>
                      <a:pt x="133" y="4"/>
                      <a:pt x="132" y="2"/>
                    </a:cubicBezTo>
                    <a:cubicBezTo>
                      <a:pt x="131" y="0"/>
                      <a:pt x="124" y="1"/>
                      <a:pt x="123" y="1"/>
                    </a:cubicBezTo>
                    <a:cubicBezTo>
                      <a:pt x="121" y="2"/>
                      <a:pt x="117" y="1"/>
                      <a:pt x="115" y="2"/>
                    </a:cubicBezTo>
                    <a:cubicBezTo>
                      <a:pt x="113" y="3"/>
                      <a:pt x="112" y="4"/>
                      <a:pt x="110" y="4"/>
                    </a:cubicBezTo>
                    <a:cubicBezTo>
                      <a:pt x="108" y="4"/>
                      <a:pt x="108" y="4"/>
                      <a:pt x="107" y="3"/>
                    </a:cubicBezTo>
                    <a:cubicBezTo>
                      <a:pt x="104" y="4"/>
                      <a:pt x="100" y="5"/>
                      <a:pt x="100" y="5"/>
                    </a:cubicBezTo>
                    <a:cubicBezTo>
                      <a:pt x="100" y="5"/>
                      <a:pt x="93" y="10"/>
                      <a:pt x="93" y="12"/>
                    </a:cubicBezTo>
                    <a:cubicBezTo>
                      <a:pt x="93" y="14"/>
                      <a:pt x="93" y="17"/>
                      <a:pt x="91" y="16"/>
                    </a:cubicBezTo>
                    <a:cubicBezTo>
                      <a:pt x="89" y="14"/>
                      <a:pt x="82" y="14"/>
                      <a:pt x="81" y="15"/>
                    </a:cubicBezTo>
                    <a:cubicBezTo>
                      <a:pt x="79" y="16"/>
                      <a:pt x="76" y="11"/>
                      <a:pt x="73" y="13"/>
                    </a:cubicBezTo>
                    <a:cubicBezTo>
                      <a:pt x="70" y="14"/>
                      <a:pt x="66" y="10"/>
                      <a:pt x="66" y="12"/>
                    </a:cubicBezTo>
                    <a:cubicBezTo>
                      <a:pt x="66" y="14"/>
                      <a:pt x="61" y="12"/>
                      <a:pt x="58" y="11"/>
                    </a:cubicBezTo>
                    <a:cubicBezTo>
                      <a:pt x="55" y="10"/>
                      <a:pt x="50" y="12"/>
                      <a:pt x="48" y="9"/>
                    </a:cubicBezTo>
                    <a:cubicBezTo>
                      <a:pt x="46" y="7"/>
                      <a:pt x="33" y="7"/>
                      <a:pt x="29" y="7"/>
                    </a:cubicBezTo>
                    <a:cubicBezTo>
                      <a:pt x="24" y="7"/>
                      <a:pt x="23" y="9"/>
                      <a:pt x="21" y="11"/>
                    </a:cubicBezTo>
                    <a:cubicBezTo>
                      <a:pt x="19" y="13"/>
                      <a:pt x="17" y="13"/>
                      <a:pt x="15" y="13"/>
                    </a:cubicBezTo>
                    <a:cubicBezTo>
                      <a:pt x="15" y="14"/>
                      <a:pt x="16" y="16"/>
                      <a:pt x="16" y="16"/>
                    </a:cubicBezTo>
                    <a:cubicBezTo>
                      <a:pt x="17" y="18"/>
                      <a:pt x="22" y="25"/>
                      <a:pt x="21" y="27"/>
                    </a:cubicBezTo>
                    <a:cubicBezTo>
                      <a:pt x="19" y="30"/>
                      <a:pt x="17" y="30"/>
                      <a:pt x="16" y="31"/>
                    </a:cubicBezTo>
                    <a:cubicBezTo>
                      <a:pt x="14" y="33"/>
                      <a:pt x="5" y="41"/>
                      <a:pt x="5" y="42"/>
                    </a:cubicBezTo>
                    <a:cubicBezTo>
                      <a:pt x="5" y="43"/>
                      <a:pt x="7" y="49"/>
                      <a:pt x="5" y="50"/>
                    </a:cubicBezTo>
                    <a:cubicBezTo>
                      <a:pt x="4" y="51"/>
                      <a:pt x="0" y="56"/>
                      <a:pt x="0" y="58"/>
                    </a:cubicBezTo>
                    <a:cubicBezTo>
                      <a:pt x="0" y="60"/>
                      <a:pt x="3" y="63"/>
                      <a:pt x="5" y="64"/>
                    </a:cubicBezTo>
                    <a:cubicBezTo>
                      <a:pt x="6" y="64"/>
                      <a:pt x="7" y="64"/>
                      <a:pt x="7" y="65"/>
                    </a:cubicBezTo>
                    <a:cubicBezTo>
                      <a:pt x="9" y="65"/>
                      <a:pt x="11" y="65"/>
                      <a:pt x="12" y="65"/>
                    </a:cubicBezTo>
                    <a:cubicBezTo>
                      <a:pt x="13" y="65"/>
                      <a:pt x="21" y="67"/>
                      <a:pt x="23" y="67"/>
                    </a:cubicBezTo>
                    <a:cubicBezTo>
                      <a:pt x="25" y="67"/>
                      <a:pt x="29" y="68"/>
                      <a:pt x="30" y="69"/>
                    </a:cubicBezTo>
                    <a:cubicBezTo>
                      <a:pt x="31" y="70"/>
                      <a:pt x="33" y="69"/>
                      <a:pt x="35" y="67"/>
                    </a:cubicBezTo>
                    <a:cubicBezTo>
                      <a:pt x="36" y="66"/>
                      <a:pt x="38" y="67"/>
                      <a:pt x="40" y="67"/>
                    </a:cubicBezTo>
                    <a:cubicBezTo>
                      <a:pt x="42" y="67"/>
                      <a:pt x="46" y="65"/>
                      <a:pt x="47" y="63"/>
                    </a:cubicBezTo>
                    <a:cubicBezTo>
                      <a:pt x="48" y="62"/>
                      <a:pt x="58" y="59"/>
                      <a:pt x="60" y="59"/>
                    </a:cubicBezTo>
                    <a:cubicBezTo>
                      <a:pt x="63" y="58"/>
                      <a:pt x="67" y="64"/>
                      <a:pt x="69" y="64"/>
                    </a:cubicBezTo>
                    <a:cubicBezTo>
                      <a:pt x="72" y="64"/>
                      <a:pt x="76" y="65"/>
                      <a:pt x="77" y="70"/>
                    </a:cubicBezTo>
                    <a:cubicBezTo>
                      <a:pt x="79" y="74"/>
                      <a:pt x="83" y="79"/>
                      <a:pt x="84" y="81"/>
                    </a:cubicBezTo>
                    <a:cubicBezTo>
                      <a:pt x="86" y="83"/>
                      <a:pt x="87" y="87"/>
                      <a:pt x="87" y="88"/>
                    </a:cubicBezTo>
                    <a:cubicBezTo>
                      <a:pt x="87" y="90"/>
                      <a:pt x="83" y="88"/>
                      <a:pt x="79" y="87"/>
                    </a:cubicBezTo>
                    <a:cubicBezTo>
                      <a:pt x="75" y="86"/>
                      <a:pt x="75" y="90"/>
                      <a:pt x="75" y="92"/>
                    </a:cubicBezTo>
                    <a:cubicBezTo>
                      <a:pt x="75" y="94"/>
                      <a:pt x="69" y="101"/>
                      <a:pt x="68" y="102"/>
                    </a:cubicBezTo>
                    <a:cubicBezTo>
                      <a:pt x="67" y="104"/>
                      <a:pt x="70" y="105"/>
                      <a:pt x="73" y="105"/>
                    </a:cubicBezTo>
                    <a:cubicBezTo>
                      <a:pt x="74" y="105"/>
                      <a:pt x="78" y="102"/>
                      <a:pt x="79" y="102"/>
                    </a:cubicBezTo>
                    <a:cubicBezTo>
                      <a:pt x="79" y="102"/>
                      <a:pt x="81" y="104"/>
                      <a:pt x="83" y="105"/>
                    </a:cubicBezTo>
                    <a:cubicBezTo>
                      <a:pt x="82" y="100"/>
                      <a:pt x="84" y="100"/>
                      <a:pt x="88" y="97"/>
                    </a:cubicBezTo>
                    <a:cubicBezTo>
                      <a:pt x="93" y="93"/>
                      <a:pt x="94" y="86"/>
                      <a:pt x="98" y="85"/>
                    </a:cubicBezTo>
                    <a:cubicBezTo>
                      <a:pt x="102" y="84"/>
                      <a:pt x="104" y="82"/>
                      <a:pt x="110" y="83"/>
                    </a:cubicBezTo>
                    <a:cubicBezTo>
                      <a:pt x="117" y="84"/>
                      <a:pt x="107" y="88"/>
                      <a:pt x="112" y="91"/>
                    </a:cubicBezTo>
                    <a:cubicBezTo>
                      <a:pt x="116" y="93"/>
                      <a:pt x="129" y="90"/>
                      <a:pt x="130" y="93"/>
                    </a:cubicBezTo>
                    <a:cubicBezTo>
                      <a:pt x="131" y="97"/>
                      <a:pt x="115" y="100"/>
                      <a:pt x="115" y="102"/>
                    </a:cubicBezTo>
                    <a:cubicBezTo>
                      <a:pt x="115" y="103"/>
                      <a:pt x="123" y="105"/>
                      <a:pt x="126" y="107"/>
                    </a:cubicBezTo>
                    <a:cubicBezTo>
                      <a:pt x="129" y="109"/>
                      <a:pt x="125" y="114"/>
                      <a:pt x="127" y="116"/>
                    </a:cubicBezTo>
                    <a:cubicBezTo>
                      <a:pt x="128" y="117"/>
                      <a:pt x="132" y="116"/>
                      <a:pt x="136" y="113"/>
                    </a:cubicBezTo>
                    <a:cubicBezTo>
                      <a:pt x="139" y="111"/>
                      <a:pt x="142" y="112"/>
                      <a:pt x="147" y="109"/>
                    </a:cubicBezTo>
                    <a:cubicBezTo>
                      <a:pt x="151" y="106"/>
                      <a:pt x="161" y="108"/>
                      <a:pt x="162" y="107"/>
                    </a:cubicBezTo>
                    <a:cubicBezTo>
                      <a:pt x="163" y="105"/>
                      <a:pt x="159" y="103"/>
                      <a:pt x="150" y="104"/>
                    </a:cubicBezTo>
                    <a:cubicBezTo>
                      <a:pt x="142" y="104"/>
                      <a:pt x="141" y="96"/>
                      <a:pt x="141" y="94"/>
                    </a:cubicBezTo>
                    <a:cubicBezTo>
                      <a:pt x="141" y="93"/>
                      <a:pt x="150" y="86"/>
                      <a:pt x="155" y="85"/>
                    </a:cubicBezTo>
                    <a:cubicBezTo>
                      <a:pt x="161" y="85"/>
                      <a:pt x="165" y="83"/>
                      <a:pt x="170" y="81"/>
                    </a:cubicBezTo>
                    <a:cubicBezTo>
                      <a:pt x="172" y="80"/>
                      <a:pt x="175" y="79"/>
                      <a:pt x="179" y="79"/>
                    </a:cubicBezTo>
                    <a:cubicBezTo>
                      <a:pt x="178" y="76"/>
                      <a:pt x="178" y="73"/>
                      <a:pt x="179" y="7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4873625" y="2468563"/>
                <a:ext cx="238125" cy="171450"/>
              </a:xfrm>
              <a:custGeom>
                <a:avLst/>
                <a:gdLst>
                  <a:gd name="T0" fmla="*/ 99 w 106"/>
                  <a:gd name="T1" fmla="*/ 37 h 76"/>
                  <a:gd name="T2" fmla="*/ 92 w 106"/>
                  <a:gd name="T3" fmla="*/ 31 h 76"/>
                  <a:gd name="T4" fmla="*/ 87 w 106"/>
                  <a:gd name="T5" fmla="*/ 24 h 76"/>
                  <a:gd name="T6" fmla="*/ 86 w 106"/>
                  <a:gd name="T7" fmla="*/ 16 h 76"/>
                  <a:gd name="T8" fmla="*/ 85 w 106"/>
                  <a:gd name="T9" fmla="*/ 8 h 76"/>
                  <a:gd name="T10" fmla="*/ 74 w 106"/>
                  <a:gd name="T11" fmla="*/ 5 h 76"/>
                  <a:gd name="T12" fmla="*/ 68 w 106"/>
                  <a:gd name="T13" fmla="*/ 5 h 76"/>
                  <a:gd name="T14" fmla="*/ 63 w 106"/>
                  <a:gd name="T15" fmla="*/ 2 h 76"/>
                  <a:gd name="T16" fmla="*/ 57 w 106"/>
                  <a:gd name="T17" fmla="*/ 1 h 76"/>
                  <a:gd name="T18" fmla="*/ 56 w 106"/>
                  <a:gd name="T19" fmla="*/ 0 h 76"/>
                  <a:gd name="T20" fmla="*/ 53 w 106"/>
                  <a:gd name="T21" fmla="*/ 1 h 76"/>
                  <a:gd name="T22" fmla="*/ 48 w 106"/>
                  <a:gd name="T23" fmla="*/ 5 h 76"/>
                  <a:gd name="T24" fmla="*/ 41 w 106"/>
                  <a:gd name="T25" fmla="*/ 6 h 76"/>
                  <a:gd name="T26" fmla="*/ 38 w 106"/>
                  <a:gd name="T27" fmla="*/ 12 h 76"/>
                  <a:gd name="T28" fmla="*/ 36 w 106"/>
                  <a:gd name="T29" fmla="*/ 17 h 76"/>
                  <a:gd name="T30" fmla="*/ 33 w 106"/>
                  <a:gd name="T31" fmla="*/ 20 h 76"/>
                  <a:gd name="T32" fmla="*/ 27 w 106"/>
                  <a:gd name="T33" fmla="*/ 25 h 76"/>
                  <a:gd name="T34" fmla="*/ 25 w 106"/>
                  <a:gd name="T35" fmla="*/ 30 h 76"/>
                  <a:gd name="T36" fmla="*/ 18 w 106"/>
                  <a:gd name="T37" fmla="*/ 33 h 76"/>
                  <a:gd name="T38" fmla="*/ 12 w 106"/>
                  <a:gd name="T39" fmla="*/ 35 h 76"/>
                  <a:gd name="T40" fmla="*/ 4 w 106"/>
                  <a:gd name="T41" fmla="*/ 35 h 76"/>
                  <a:gd name="T42" fmla="*/ 4 w 106"/>
                  <a:gd name="T43" fmla="*/ 36 h 76"/>
                  <a:gd name="T44" fmla="*/ 6 w 106"/>
                  <a:gd name="T45" fmla="*/ 44 h 76"/>
                  <a:gd name="T46" fmla="*/ 6 w 106"/>
                  <a:gd name="T47" fmla="*/ 54 h 76"/>
                  <a:gd name="T48" fmla="*/ 0 w 106"/>
                  <a:gd name="T49" fmla="*/ 60 h 76"/>
                  <a:gd name="T50" fmla="*/ 3 w 106"/>
                  <a:gd name="T51" fmla="*/ 65 h 76"/>
                  <a:gd name="T52" fmla="*/ 3 w 106"/>
                  <a:gd name="T53" fmla="*/ 72 h 76"/>
                  <a:gd name="T54" fmla="*/ 9 w 106"/>
                  <a:gd name="T55" fmla="*/ 70 h 76"/>
                  <a:gd name="T56" fmla="*/ 17 w 106"/>
                  <a:gd name="T57" fmla="*/ 66 h 76"/>
                  <a:gd name="T58" fmla="*/ 36 w 106"/>
                  <a:gd name="T59" fmla="*/ 68 h 76"/>
                  <a:gd name="T60" fmla="*/ 46 w 106"/>
                  <a:gd name="T61" fmla="*/ 70 h 76"/>
                  <a:gd name="T62" fmla="*/ 54 w 106"/>
                  <a:gd name="T63" fmla="*/ 71 h 76"/>
                  <a:gd name="T64" fmla="*/ 61 w 106"/>
                  <a:gd name="T65" fmla="*/ 72 h 76"/>
                  <a:gd name="T66" fmla="*/ 69 w 106"/>
                  <a:gd name="T67" fmla="*/ 74 h 76"/>
                  <a:gd name="T68" fmla="*/ 79 w 106"/>
                  <a:gd name="T69" fmla="*/ 75 h 76"/>
                  <a:gd name="T70" fmla="*/ 81 w 106"/>
                  <a:gd name="T71" fmla="*/ 71 h 76"/>
                  <a:gd name="T72" fmla="*/ 88 w 106"/>
                  <a:gd name="T73" fmla="*/ 64 h 76"/>
                  <a:gd name="T74" fmla="*/ 95 w 106"/>
                  <a:gd name="T75" fmla="*/ 62 h 76"/>
                  <a:gd name="T76" fmla="*/ 93 w 106"/>
                  <a:gd name="T77" fmla="*/ 57 h 76"/>
                  <a:gd name="T78" fmla="*/ 91 w 106"/>
                  <a:gd name="T79" fmla="*/ 47 h 76"/>
                  <a:gd name="T80" fmla="*/ 99 w 106"/>
                  <a:gd name="T81" fmla="*/ 48 h 76"/>
                  <a:gd name="T82" fmla="*/ 105 w 106"/>
                  <a:gd name="T83" fmla="*/ 43 h 76"/>
                  <a:gd name="T84" fmla="*/ 99 w 106"/>
                  <a:gd name="T85" fmla="*/ 3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6" h="76">
                    <a:moveTo>
                      <a:pt x="99" y="37"/>
                    </a:moveTo>
                    <a:cubicBezTo>
                      <a:pt x="97" y="37"/>
                      <a:pt x="96" y="32"/>
                      <a:pt x="92" y="31"/>
                    </a:cubicBezTo>
                    <a:cubicBezTo>
                      <a:pt x="89" y="30"/>
                      <a:pt x="90" y="26"/>
                      <a:pt x="87" y="24"/>
                    </a:cubicBezTo>
                    <a:cubicBezTo>
                      <a:pt x="84" y="22"/>
                      <a:pt x="86" y="19"/>
                      <a:pt x="86" y="16"/>
                    </a:cubicBezTo>
                    <a:cubicBezTo>
                      <a:pt x="86" y="13"/>
                      <a:pt x="86" y="9"/>
                      <a:pt x="85" y="8"/>
                    </a:cubicBezTo>
                    <a:cubicBezTo>
                      <a:pt x="83" y="7"/>
                      <a:pt x="77" y="4"/>
                      <a:pt x="74" y="5"/>
                    </a:cubicBezTo>
                    <a:cubicBezTo>
                      <a:pt x="72" y="6"/>
                      <a:pt x="70" y="7"/>
                      <a:pt x="68" y="5"/>
                    </a:cubicBezTo>
                    <a:cubicBezTo>
                      <a:pt x="67" y="3"/>
                      <a:pt x="65" y="2"/>
                      <a:pt x="63" y="2"/>
                    </a:cubicBezTo>
                    <a:cubicBezTo>
                      <a:pt x="60" y="3"/>
                      <a:pt x="58" y="2"/>
                      <a:pt x="57" y="1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3" y="0"/>
                      <a:pt x="53" y="1"/>
                    </a:cubicBezTo>
                    <a:cubicBezTo>
                      <a:pt x="51" y="3"/>
                      <a:pt x="51" y="5"/>
                      <a:pt x="48" y="5"/>
                    </a:cubicBezTo>
                    <a:cubicBezTo>
                      <a:pt x="46" y="5"/>
                      <a:pt x="43" y="4"/>
                      <a:pt x="41" y="6"/>
                    </a:cubicBezTo>
                    <a:cubicBezTo>
                      <a:pt x="38" y="8"/>
                      <a:pt x="37" y="11"/>
                      <a:pt x="38" y="12"/>
                    </a:cubicBezTo>
                    <a:cubicBezTo>
                      <a:pt x="38" y="14"/>
                      <a:pt x="38" y="17"/>
                      <a:pt x="36" y="17"/>
                    </a:cubicBezTo>
                    <a:cubicBezTo>
                      <a:pt x="34" y="17"/>
                      <a:pt x="35" y="19"/>
                      <a:pt x="33" y="20"/>
                    </a:cubicBezTo>
                    <a:cubicBezTo>
                      <a:pt x="31" y="20"/>
                      <a:pt x="27" y="23"/>
                      <a:pt x="27" y="25"/>
                    </a:cubicBezTo>
                    <a:cubicBezTo>
                      <a:pt x="27" y="27"/>
                      <a:pt x="27" y="30"/>
                      <a:pt x="25" y="30"/>
                    </a:cubicBezTo>
                    <a:cubicBezTo>
                      <a:pt x="24" y="30"/>
                      <a:pt x="19" y="31"/>
                      <a:pt x="18" y="33"/>
                    </a:cubicBezTo>
                    <a:cubicBezTo>
                      <a:pt x="17" y="34"/>
                      <a:pt x="15" y="36"/>
                      <a:pt x="12" y="35"/>
                    </a:cubicBezTo>
                    <a:cubicBezTo>
                      <a:pt x="11" y="35"/>
                      <a:pt x="7" y="35"/>
                      <a:pt x="4" y="35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3" y="39"/>
                      <a:pt x="4" y="42"/>
                      <a:pt x="6" y="44"/>
                    </a:cubicBezTo>
                    <a:cubicBezTo>
                      <a:pt x="8" y="46"/>
                      <a:pt x="8" y="53"/>
                      <a:pt x="6" y="54"/>
                    </a:cubicBezTo>
                    <a:cubicBezTo>
                      <a:pt x="4" y="55"/>
                      <a:pt x="0" y="58"/>
                      <a:pt x="0" y="60"/>
                    </a:cubicBezTo>
                    <a:cubicBezTo>
                      <a:pt x="0" y="61"/>
                      <a:pt x="4" y="63"/>
                      <a:pt x="3" y="65"/>
                    </a:cubicBezTo>
                    <a:cubicBezTo>
                      <a:pt x="3" y="67"/>
                      <a:pt x="3" y="69"/>
                      <a:pt x="3" y="72"/>
                    </a:cubicBezTo>
                    <a:cubicBezTo>
                      <a:pt x="5" y="72"/>
                      <a:pt x="7" y="72"/>
                      <a:pt x="9" y="70"/>
                    </a:cubicBezTo>
                    <a:cubicBezTo>
                      <a:pt x="11" y="68"/>
                      <a:pt x="12" y="66"/>
                      <a:pt x="17" y="66"/>
                    </a:cubicBezTo>
                    <a:cubicBezTo>
                      <a:pt x="21" y="66"/>
                      <a:pt x="34" y="66"/>
                      <a:pt x="36" y="68"/>
                    </a:cubicBezTo>
                    <a:cubicBezTo>
                      <a:pt x="38" y="71"/>
                      <a:pt x="43" y="69"/>
                      <a:pt x="46" y="70"/>
                    </a:cubicBezTo>
                    <a:cubicBezTo>
                      <a:pt x="49" y="71"/>
                      <a:pt x="54" y="73"/>
                      <a:pt x="54" y="71"/>
                    </a:cubicBezTo>
                    <a:cubicBezTo>
                      <a:pt x="54" y="69"/>
                      <a:pt x="58" y="73"/>
                      <a:pt x="61" y="72"/>
                    </a:cubicBezTo>
                    <a:cubicBezTo>
                      <a:pt x="64" y="70"/>
                      <a:pt x="67" y="75"/>
                      <a:pt x="69" y="74"/>
                    </a:cubicBezTo>
                    <a:cubicBezTo>
                      <a:pt x="70" y="73"/>
                      <a:pt x="77" y="73"/>
                      <a:pt x="79" y="75"/>
                    </a:cubicBezTo>
                    <a:cubicBezTo>
                      <a:pt x="81" y="76"/>
                      <a:pt x="81" y="73"/>
                      <a:pt x="81" y="71"/>
                    </a:cubicBezTo>
                    <a:cubicBezTo>
                      <a:pt x="81" y="69"/>
                      <a:pt x="88" y="64"/>
                      <a:pt x="88" y="64"/>
                    </a:cubicBezTo>
                    <a:cubicBezTo>
                      <a:pt x="88" y="64"/>
                      <a:pt x="92" y="63"/>
                      <a:pt x="95" y="62"/>
                    </a:cubicBezTo>
                    <a:cubicBezTo>
                      <a:pt x="94" y="61"/>
                      <a:pt x="94" y="60"/>
                      <a:pt x="93" y="57"/>
                    </a:cubicBezTo>
                    <a:cubicBezTo>
                      <a:pt x="92" y="52"/>
                      <a:pt x="90" y="49"/>
                      <a:pt x="91" y="47"/>
                    </a:cubicBezTo>
                    <a:cubicBezTo>
                      <a:pt x="93" y="45"/>
                      <a:pt x="97" y="49"/>
                      <a:pt x="99" y="48"/>
                    </a:cubicBezTo>
                    <a:cubicBezTo>
                      <a:pt x="102" y="47"/>
                      <a:pt x="106" y="45"/>
                      <a:pt x="105" y="43"/>
                    </a:cubicBezTo>
                    <a:cubicBezTo>
                      <a:pt x="105" y="41"/>
                      <a:pt x="101" y="38"/>
                      <a:pt x="99" y="3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4813300" y="2398713"/>
                <a:ext cx="185738" cy="90488"/>
              </a:xfrm>
              <a:custGeom>
                <a:avLst/>
                <a:gdLst>
                  <a:gd name="T0" fmla="*/ 28 w 83"/>
                  <a:gd name="T1" fmla="*/ 28 h 40"/>
                  <a:gd name="T2" fmla="*/ 42 w 83"/>
                  <a:gd name="T3" fmla="*/ 28 h 40"/>
                  <a:gd name="T4" fmla="*/ 49 w 83"/>
                  <a:gd name="T5" fmla="*/ 30 h 40"/>
                  <a:gd name="T6" fmla="*/ 60 w 83"/>
                  <a:gd name="T7" fmla="*/ 36 h 40"/>
                  <a:gd name="T8" fmla="*/ 65 w 83"/>
                  <a:gd name="T9" fmla="*/ 40 h 40"/>
                  <a:gd name="T10" fmla="*/ 68 w 83"/>
                  <a:gd name="T11" fmla="*/ 37 h 40"/>
                  <a:gd name="T12" fmla="*/ 75 w 83"/>
                  <a:gd name="T13" fmla="*/ 36 h 40"/>
                  <a:gd name="T14" fmla="*/ 80 w 83"/>
                  <a:gd name="T15" fmla="*/ 32 h 40"/>
                  <a:gd name="T16" fmla="*/ 83 w 83"/>
                  <a:gd name="T17" fmla="*/ 31 h 40"/>
                  <a:gd name="T18" fmla="*/ 81 w 83"/>
                  <a:gd name="T19" fmla="*/ 24 h 40"/>
                  <a:gd name="T20" fmla="*/ 77 w 83"/>
                  <a:gd name="T21" fmla="*/ 17 h 40"/>
                  <a:gd name="T22" fmla="*/ 76 w 83"/>
                  <a:gd name="T23" fmla="*/ 11 h 40"/>
                  <a:gd name="T24" fmla="*/ 74 w 83"/>
                  <a:gd name="T25" fmla="*/ 8 h 40"/>
                  <a:gd name="T26" fmla="*/ 63 w 83"/>
                  <a:gd name="T27" fmla="*/ 8 h 40"/>
                  <a:gd name="T28" fmla="*/ 52 w 83"/>
                  <a:gd name="T29" fmla="*/ 1 h 40"/>
                  <a:gd name="T30" fmla="*/ 40 w 83"/>
                  <a:gd name="T31" fmla="*/ 1 h 40"/>
                  <a:gd name="T32" fmla="*/ 39 w 83"/>
                  <a:gd name="T33" fmla="*/ 12 h 40"/>
                  <a:gd name="T34" fmla="*/ 30 w 83"/>
                  <a:gd name="T35" fmla="*/ 17 h 40"/>
                  <a:gd name="T36" fmla="*/ 20 w 83"/>
                  <a:gd name="T37" fmla="*/ 5 h 40"/>
                  <a:gd name="T38" fmla="*/ 9 w 83"/>
                  <a:gd name="T39" fmla="*/ 10 h 40"/>
                  <a:gd name="T40" fmla="*/ 4 w 83"/>
                  <a:gd name="T41" fmla="*/ 19 h 40"/>
                  <a:gd name="T42" fmla="*/ 3 w 83"/>
                  <a:gd name="T43" fmla="*/ 30 h 40"/>
                  <a:gd name="T44" fmla="*/ 3 w 83"/>
                  <a:gd name="T45" fmla="*/ 30 h 40"/>
                  <a:gd name="T46" fmla="*/ 12 w 83"/>
                  <a:gd name="T47" fmla="*/ 28 h 40"/>
                  <a:gd name="T48" fmla="*/ 28 w 83"/>
                  <a:gd name="T49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" h="40">
                    <a:moveTo>
                      <a:pt x="28" y="28"/>
                    </a:moveTo>
                    <a:cubicBezTo>
                      <a:pt x="31" y="28"/>
                      <a:pt x="38" y="29"/>
                      <a:pt x="42" y="28"/>
                    </a:cubicBezTo>
                    <a:cubicBezTo>
                      <a:pt x="46" y="26"/>
                      <a:pt x="46" y="31"/>
                      <a:pt x="49" y="30"/>
                    </a:cubicBezTo>
                    <a:cubicBezTo>
                      <a:pt x="51" y="30"/>
                      <a:pt x="57" y="33"/>
                      <a:pt x="60" y="36"/>
                    </a:cubicBezTo>
                    <a:cubicBezTo>
                      <a:pt x="61" y="37"/>
                      <a:pt x="63" y="38"/>
                      <a:pt x="65" y="40"/>
                    </a:cubicBezTo>
                    <a:cubicBezTo>
                      <a:pt x="66" y="39"/>
                      <a:pt x="66" y="38"/>
                      <a:pt x="68" y="37"/>
                    </a:cubicBezTo>
                    <a:cubicBezTo>
                      <a:pt x="70" y="35"/>
                      <a:pt x="73" y="36"/>
                      <a:pt x="75" y="36"/>
                    </a:cubicBezTo>
                    <a:cubicBezTo>
                      <a:pt x="78" y="36"/>
                      <a:pt x="78" y="34"/>
                      <a:pt x="80" y="32"/>
                    </a:cubicBezTo>
                    <a:cubicBezTo>
                      <a:pt x="80" y="31"/>
                      <a:pt x="82" y="31"/>
                      <a:pt x="83" y="31"/>
                    </a:cubicBezTo>
                    <a:cubicBezTo>
                      <a:pt x="82" y="29"/>
                      <a:pt x="82" y="25"/>
                      <a:pt x="81" y="24"/>
                    </a:cubicBezTo>
                    <a:cubicBezTo>
                      <a:pt x="79" y="22"/>
                      <a:pt x="76" y="19"/>
                      <a:pt x="77" y="17"/>
                    </a:cubicBezTo>
                    <a:cubicBezTo>
                      <a:pt x="78" y="16"/>
                      <a:pt x="78" y="13"/>
                      <a:pt x="76" y="11"/>
                    </a:cubicBezTo>
                    <a:cubicBezTo>
                      <a:pt x="75" y="10"/>
                      <a:pt x="74" y="9"/>
                      <a:pt x="74" y="8"/>
                    </a:cubicBezTo>
                    <a:cubicBezTo>
                      <a:pt x="70" y="8"/>
                      <a:pt x="64" y="7"/>
                      <a:pt x="63" y="8"/>
                    </a:cubicBezTo>
                    <a:cubicBezTo>
                      <a:pt x="61" y="8"/>
                      <a:pt x="53" y="2"/>
                      <a:pt x="52" y="1"/>
                    </a:cubicBezTo>
                    <a:cubicBezTo>
                      <a:pt x="51" y="0"/>
                      <a:pt x="45" y="1"/>
                      <a:pt x="40" y="1"/>
                    </a:cubicBezTo>
                    <a:cubicBezTo>
                      <a:pt x="37" y="5"/>
                      <a:pt x="39" y="7"/>
                      <a:pt x="39" y="12"/>
                    </a:cubicBezTo>
                    <a:cubicBezTo>
                      <a:pt x="39" y="18"/>
                      <a:pt x="33" y="17"/>
                      <a:pt x="30" y="17"/>
                    </a:cubicBezTo>
                    <a:cubicBezTo>
                      <a:pt x="26" y="17"/>
                      <a:pt x="21" y="7"/>
                      <a:pt x="20" y="5"/>
                    </a:cubicBezTo>
                    <a:cubicBezTo>
                      <a:pt x="18" y="3"/>
                      <a:pt x="13" y="8"/>
                      <a:pt x="9" y="10"/>
                    </a:cubicBezTo>
                    <a:cubicBezTo>
                      <a:pt x="5" y="12"/>
                      <a:pt x="7" y="17"/>
                      <a:pt x="4" y="19"/>
                    </a:cubicBezTo>
                    <a:cubicBezTo>
                      <a:pt x="2" y="21"/>
                      <a:pt x="0" y="25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6" y="30"/>
                      <a:pt x="10" y="29"/>
                      <a:pt x="12" y="28"/>
                    </a:cubicBezTo>
                    <a:cubicBezTo>
                      <a:pt x="15" y="25"/>
                      <a:pt x="25" y="28"/>
                      <a:pt x="28" y="2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4813300" y="2455863"/>
                <a:ext cx="146050" cy="95250"/>
              </a:xfrm>
              <a:custGeom>
                <a:avLst/>
                <a:gdLst>
                  <a:gd name="T0" fmla="*/ 9 w 65"/>
                  <a:gd name="T1" fmla="*/ 21 h 42"/>
                  <a:gd name="T2" fmla="*/ 16 w 65"/>
                  <a:gd name="T3" fmla="*/ 24 h 42"/>
                  <a:gd name="T4" fmla="*/ 22 w 65"/>
                  <a:gd name="T5" fmla="*/ 27 h 42"/>
                  <a:gd name="T6" fmla="*/ 22 w 65"/>
                  <a:gd name="T7" fmla="*/ 35 h 42"/>
                  <a:gd name="T8" fmla="*/ 31 w 65"/>
                  <a:gd name="T9" fmla="*/ 41 h 42"/>
                  <a:gd name="T10" fmla="*/ 39 w 65"/>
                  <a:gd name="T11" fmla="*/ 41 h 42"/>
                  <a:gd name="T12" fmla="*/ 45 w 65"/>
                  <a:gd name="T13" fmla="*/ 39 h 42"/>
                  <a:gd name="T14" fmla="*/ 52 w 65"/>
                  <a:gd name="T15" fmla="*/ 36 h 42"/>
                  <a:gd name="T16" fmla="*/ 54 w 65"/>
                  <a:gd name="T17" fmla="*/ 31 h 42"/>
                  <a:gd name="T18" fmla="*/ 60 w 65"/>
                  <a:gd name="T19" fmla="*/ 26 h 42"/>
                  <a:gd name="T20" fmla="*/ 63 w 65"/>
                  <a:gd name="T21" fmla="*/ 23 h 42"/>
                  <a:gd name="T22" fmla="*/ 65 w 65"/>
                  <a:gd name="T23" fmla="*/ 18 h 42"/>
                  <a:gd name="T24" fmla="*/ 65 w 65"/>
                  <a:gd name="T25" fmla="*/ 15 h 42"/>
                  <a:gd name="T26" fmla="*/ 60 w 65"/>
                  <a:gd name="T27" fmla="*/ 11 h 42"/>
                  <a:gd name="T28" fmla="*/ 49 w 65"/>
                  <a:gd name="T29" fmla="*/ 5 h 42"/>
                  <a:gd name="T30" fmla="*/ 42 w 65"/>
                  <a:gd name="T31" fmla="*/ 3 h 42"/>
                  <a:gd name="T32" fmla="*/ 28 w 65"/>
                  <a:gd name="T33" fmla="*/ 3 h 42"/>
                  <a:gd name="T34" fmla="*/ 12 w 65"/>
                  <a:gd name="T35" fmla="*/ 3 h 42"/>
                  <a:gd name="T36" fmla="*/ 3 w 65"/>
                  <a:gd name="T37" fmla="*/ 5 h 42"/>
                  <a:gd name="T38" fmla="*/ 2 w 65"/>
                  <a:gd name="T39" fmla="*/ 17 h 42"/>
                  <a:gd name="T40" fmla="*/ 2 w 65"/>
                  <a:gd name="T41" fmla="*/ 21 h 42"/>
                  <a:gd name="T42" fmla="*/ 9 w 65"/>
                  <a:gd name="T43" fmla="*/ 2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42">
                    <a:moveTo>
                      <a:pt x="9" y="21"/>
                    </a:moveTo>
                    <a:cubicBezTo>
                      <a:pt x="10" y="23"/>
                      <a:pt x="14" y="24"/>
                      <a:pt x="16" y="24"/>
                    </a:cubicBezTo>
                    <a:cubicBezTo>
                      <a:pt x="17" y="23"/>
                      <a:pt x="22" y="25"/>
                      <a:pt x="22" y="27"/>
                    </a:cubicBezTo>
                    <a:cubicBezTo>
                      <a:pt x="22" y="29"/>
                      <a:pt x="21" y="35"/>
                      <a:pt x="22" y="35"/>
                    </a:cubicBezTo>
                    <a:cubicBezTo>
                      <a:pt x="23" y="35"/>
                      <a:pt x="30" y="38"/>
                      <a:pt x="31" y="41"/>
                    </a:cubicBezTo>
                    <a:cubicBezTo>
                      <a:pt x="34" y="41"/>
                      <a:pt x="38" y="41"/>
                      <a:pt x="39" y="41"/>
                    </a:cubicBezTo>
                    <a:cubicBezTo>
                      <a:pt x="42" y="42"/>
                      <a:pt x="44" y="40"/>
                      <a:pt x="45" y="39"/>
                    </a:cubicBezTo>
                    <a:cubicBezTo>
                      <a:pt x="46" y="37"/>
                      <a:pt x="51" y="36"/>
                      <a:pt x="52" y="36"/>
                    </a:cubicBezTo>
                    <a:cubicBezTo>
                      <a:pt x="54" y="36"/>
                      <a:pt x="54" y="33"/>
                      <a:pt x="54" y="31"/>
                    </a:cubicBezTo>
                    <a:cubicBezTo>
                      <a:pt x="54" y="29"/>
                      <a:pt x="58" y="26"/>
                      <a:pt x="60" y="26"/>
                    </a:cubicBezTo>
                    <a:cubicBezTo>
                      <a:pt x="62" y="25"/>
                      <a:pt x="61" y="23"/>
                      <a:pt x="63" y="23"/>
                    </a:cubicBezTo>
                    <a:cubicBezTo>
                      <a:pt x="65" y="23"/>
                      <a:pt x="65" y="20"/>
                      <a:pt x="65" y="18"/>
                    </a:cubicBezTo>
                    <a:cubicBezTo>
                      <a:pt x="64" y="17"/>
                      <a:pt x="65" y="16"/>
                      <a:pt x="65" y="15"/>
                    </a:cubicBezTo>
                    <a:cubicBezTo>
                      <a:pt x="63" y="13"/>
                      <a:pt x="61" y="12"/>
                      <a:pt x="60" y="11"/>
                    </a:cubicBezTo>
                    <a:cubicBezTo>
                      <a:pt x="57" y="8"/>
                      <a:pt x="51" y="5"/>
                      <a:pt x="49" y="5"/>
                    </a:cubicBezTo>
                    <a:cubicBezTo>
                      <a:pt x="46" y="6"/>
                      <a:pt x="46" y="1"/>
                      <a:pt x="42" y="3"/>
                    </a:cubicBezTo>
                    <a:cubicBezTo>
                      <a:pt x="38" y="4"/>
                      <a:pt x="31" y="3"/>
                      <a:pt x="28" y="3"/>
                    </a:cubicBezTo>
                    <a:cubicBezTo>
                      <a:pt x="25" y="3"/>
                      <a:pt x="15" y="0"/>
                      <a:pt x="12" y="3"/>
                    </a:cubicBezTo>
                    <a:cubicBezTo>
                      <a:pt x="10" y="4"/>
                      <a:pt x="6" y="5"/>
                      <a:pt x="3" y="5"/>
                    </a:cubicBezTo>
                    <a:cubicBezTo>
                      <a:pt x="5" y="10"/>
                      <a:pt x="4" y="15"/>
                      <a:pt x="2" y="17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5" y="20"/>
                      <a:pt x="8" y="20"/>
                      <a:pt x="9" y="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4449762" y="2762250"/>
                <a:ext cx="115888" cy="63500"/>
              </a:xfrm>
              <a:custGeom>
                <a:avLst/>
                <a:gdLst>
                  <a:gd name="T0" fmla="*/ 45 w 51"/>
                  <a:gd name="T1" fmla="*/ 11 h 28"/>
                  <a:gd name="T2" fmla="*/ 39 w 51"/>
                  <a:gd name="T3" fmla="*/ 8 h 28"/>
                  <a:gd name="T4" fmla="*/ 39 w 51"/>
                  <a:gd name="T5" fmla="*/ 3 h 28"/>
                  <a:gd name="T6" fmla="*/ 33 w 51"/>
                  <a:gd name="T7" fmla="*/ 1 h 28"/>
                  <a:gd name="T8" fmla="*/ 25 w 51"/>
                  <a:gd name="T9" fmla="*/ 1 h 28"/>
                  <a:gd name="T10" fmla="*/ 16 w 51"/>
                  <a:gd name="T11" fmla="*/ 1 h 28"/>
                  <a:gd name="T12" fmla="*/ 14 w 51"/>
                  <a:gd name="T13" fmla="*/ 3 h 28"/>
                  <a:gd name="T14" fmla="*/ 8 w 51"/>
                  <a:gd name="T15" fmla="*/ 8 h 28"/>
                  <a:gd name="T16" fmla="*/ 1 w 51"/>
                  <a:gd name="T17" fmla="*/ 17 h 28"/>
                  <a:gd name="T18" fmla="*/ 3 w 51"/>
                  <a:gd name="T19" fmla="*/ 20 h 28"/>
                  <a:gd name="T20" fmla="*/ 8 w 51"/>
                  <a:gd name="T21" fmla="*/ 21 h 28"/>
                  <a:gd name="T22" fmla="*/ 10 w 51"/>
                  <a:gd name="T23" fmla="*/ 26 h 28"/>
                  <a:gd name="T24" fmla="*/ 10 w 51"/>
                  <a:gd name="T25" fmla="*/ 27 h 28"/>
                  <a:gd name="T26" fmla="*/ 19 w 51"/>
                  <a:gd name="T27" fmla="*/ 26 h 28"/>
                  <a:gd name="T28" fmla="*/ 25 w 51"/>
                  <a:gd name="T29" fmla="*/ 18 h 28"/>
                  <a:gd name="T30" fmla="*/ 31 w 51"/>
                  <a:gd name="T31" fmla="*/ 26 h 28"/>
                  <a:gd name="T32" fmla="*/ 34 w 51"/>
                  <a:gd name="T33" fmla="*/ 22 h 28"/>
                  <a:gd name="T34" fmla="*/ 38 w 51"/>
                  <a:gd name="T35" fmla="*/ 19 h 28"/>
                  <a:gd name="T36" fmla="*/ 44 w 51"/>
                  <a:gd name="T37" fmla="*/ 18 h 28"/>
                  <a:gd name="T38" fmla="*/ 47 w 51"/>
                  <a:gd name="T39" fmla="*/ 17 h 28"/>
                  <a:gd name="T40" fmla="*/ 49 w 51"/>
                  <a:gd name="T41" fmla="*/ 14 h 28"/>
                  <a:gd name="T42" fmla="*/ 51 w 51"/>
                  <a:gd name="T43" fmla="*/ 12 h 28"/>
                  <a:gd name="T44" fmla="*/ 45 w 51"/>
                  <a:gd name="T45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28">
                    <a:moveTo>
                      <a:pt x="45" y="11"/>
                    </a:moveTo>
                    <a:cubicBezTo>
                      <a:pt x="43" y="12"/>
                      <a:pt x="39" y="9"/>
                      <a:pt x="39" y="8"/>
                    </a:cubicBezTo>
                    <a:cubicBezTo>
                      <a:pt x="39" y="7"/>
                      <a:pt x="39" y="5"/>
                      <a:pt x="39" y="3"/>
                    </a:cubicBezTo>
                    <a:cubicBezTo>
                      <a:pt x="37" y="2"/>
                      <a:pt x="35" y="1"/>
                      <a:pt x="33" y="1"/>
                    </a:cubicBezTo>
                    <a:cubicBezTo>
                      <a:pt x="30" y="0"/>
                      <a:pt x="28" y="0"/>
                      <a:pt x="25" y="1"/>
                    </a:cubicBezTo>
                    <a:cubicBezTo>
                      <a:pt x="23" y="2"/>
                      <a:pt x="19" y="2"/>
                      <a:pt x="16" y="1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2" y="3"/>
                      <a:pt x="9" y="5"/>
                      <a:pt x="8" y="8"/>
                    </a:cubicBezTo>
                    <a:cubicBezTo>
                      <a:pt x="8" y="10"/>
                      <a:pt x="3" y="12"/>
                      <a:pt x="1" y="17"/>
                    </a:cubicBezTo>
                    <a:cubicBezTo>
                      <a:pt x="0" y="21"/>
                      <a:pt x="0" y="23"/>
                      <a:pt x="3" y="20"/>
                    </a:cubicBezTo>
                    <a:cubicBezTo>
                      <a:pt x="5" y="18"/>
                      <a:pt x="8" y="19"/>
                      <a:pt x="8" y="21"/>
                    </a:cubicBezTo>
                    <a:cubicBezTo>
                      <a:pt x="8" y="23"/>
                      <a:pt x="11" y="23"/>
                      <a:pt x="10" y="26"/>
                    </a:cubicBezTo>
                    <a:cubicBezTo>
                      <a:pt x="10" y="26"/>
                      <a:pt x="10" y="27"/>
                      <a:pt x="10" y="27"/>
                    </a:cubicBezTo>
                    <a:cubicBezTo>
                      <a:pt x="13" y="26"/>
                      <a:pt x="18" y="26"/>
                      <a:pt x="19" y="26"/>
                    </a:cubicBezTo>
                    <a:cubicBezTo>
                      <a:pt x="22" y="26"/>
                      <a:pt x="24" y="19"/>
                      <a:pt x="25" y="18"/>
                    </a:cubicBezTo>
                    <a:cubicBezTo>
                      <a:pt x="26" y="17"/>
                      <a:pt x="29" y="23"/>
                      <a:pt x="31" y="26"/>
                    </a:cubicBezTo>
                    <a:cubicBezTo>
                      <a:pt x="34" y="28"/>
                      <a:pt x="34" y="24"/>
                      <a:pt x="34" y="22"/>
                    </a:cubicBezTo>
                    <a:cubicBezTo>
                      <a:pt x="34" y="20"/>
                      <a:pt x="37" y="19"/>
                      <a:pt x="38" y="19"/>
                    </a:cubicBezTo>
                    <a:cubicBezTo>
                      <a:pt x="40" y="20"/>
                      <a:pt x="44" y="20"/>
                      <a:pt x="44" y="18"/>
                    </a:cubicBezTo>
                    <a:cubicBezTo>
                      <a:pt x="44" y="16"/>
                      <a:pt x="46" y="17"/>
                      <a:pt x="47" y="17"/>
                    </a:cubicBezTo>
                    <a:cubicBezTo>
                      <a:pt x="48" y="17"/>
                      <a:pt x="49" y="14"/>
                      <a:pt x="49" y="14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49" y="11"/>
                      <a:pt x="47" y="10"/>
                      <a:pt x="45" y="1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4448175" y="2519363"/>
                <a:ext cx="227013" cy="255588"/>
              </a:xfrm>
              <a:custGeom>
                <a:avLst/>
                <a:gdLst>
                  <a:gd name="T0" fmla="*/ 13 w 101"/>
                  <a:gd name="T1" fmla="*/ 30 h 114"/>
                  <a:gd name="T2" fmla="*/ 7 w 101"/>
                  <a:gd name="T3" fmla="*/ 35 h 114"/>
                  <a:gd name="T4" fmla="*/ 11 w 101"/>
                  <a:gd name="T5" fmla="*/ 41 h 114"/>
                  <a:gd name="T6" fmla="*/ 8 w 101"/>
                  <a:gd name="T7" fmla="*/ 45 h 114"/>
                  <a:gd name="T8" fmla="*/ 2 w 101"/>
                  <a:gd name="T9" fmla="*/ 48 h 114"/>
                  <a:gd name="T10" fmla="*/ 1 w 101"/>
                  <a:gd name="T11" fmla="*/ 53 h 114"/>
                  <a:gd name="T12" fmla="*/ 0 w 101"/>
                  <a:gd name="T13" fmla="*/ 62 h 114"/>
                  <a:gd name="T14" fmla="*/ 3 w 101"/>
                  <a:gd name="T15" fmla="*/ 69 h 114"/>
                  <a:gd name="T16" fmla="*/ 1 w 101"/>
                  <a:gd name="T17" fmla="*/ 73 h 114"/>
                  <a:gd name="T18" fmla="*/ 4 w 101"/>
                  <a:gd name="T19" fmla="*/ 83 h 114"/>
                  <a:gd name="T20" fmla="*/ 7 w 101"/>
                  <a:gd name="T21" fmla="*/ 84 h 114"/>
                  <a:gd name="T22" fmla="*/ 14 w 101"/>
                  <a:gd name="T23" fmla="*/ 87 h 114"/>
                  <a:gd name="T24" fmla="*/ 20 w 101"/>
                  <a:gd name="T25" fmla="*/ 89 h 114"/>
                  <a:gd name="T26" fmla="*/ 22 w 101"/>
                  <a:gd name="T27" fmla="*/ 93 h 114"/>
                  <a:gd name="T28" fmla="*/ 18 w 101"/>
                  <a:gd name="T29" fmla="*/ 102 h 114"/>
                  <a:gd name="T30" fmla="*/ 17 w 101"/>
                  <a:gd name="T31" fmla="*/ 109 h 114"/>
                  <a:gd name="T32" fmla="*/ 26 w 101"/>
                  <a:gd name="T33" fmla="*/ 109 h 114"/>
                  <a:gd name="T34" fmla="*/ 34 w 101"/>
                  <a:gd name="T35" fmla="*/ 109 h 114"/>
                  <a:gd name="T36" fmla="*/ 40 w 101"/>
                  <a:gd name="T37" fmla="*/ 111 h 114"/>
                  <a:gd name="T38" fmla="*/ 42 w 101"/>
                  <a:gd name="T39" fmla="*/ 110 h 114"/>
                  <a:gd name="T40" fmla="*/ 48 w 101"/>
                  <a:gd name="T41" fmla="*/ 112 h 114"/>
                  <a:gd name="T42" fmla="*/ 55 w 101"/>
                  <a:gd name="T43" fmla="*/ 111 h 114"/>
                  <a:gd name="T44" fmla="*/ 61 w 101"/>
                  <a:gd name="T45" fmla="*/ 110 h 114"/>
                  <a:gd name="T46" fmla="*/ 73 w 101"/>
                  <a:gd name="T47" fmla="*/ 108 h 114"/>
                  <a:gd name="T48" fmla="*/ 77 w 101"/>
                  <a:gd name="T49" fmla="*/ 105 h 114"/>
                  <a:gd name="T50" fmla="*/ 82 w 101"/>
                  <a:gd name="T51" fmla="*/ 98 h 114"/>
                  <a:gd name="T52" fmla="*/ 88 w 101"/>
                  <a:gd name="T53" fmla="*/ 93 h 114"/>
                  <a:gd name="T54" fmla="*/ 76 w 101"/>
                  <a:gd name="T55" fmla="*/ 84 h 114"/>
                  <a:gd name="T56" fmla="*/ 73 w 101"/>
                  <a:gd name="T57" fmla="*/ 75 h 114"/>
                  <a:gd name="T58" fmla="*/ 72 w 101"/>
                  <a:gd name="T59" fmla="*/ 69 h 114"/>
                  <a:gd name="T60" fmla="*/ 84 w 101"/>
                  <a:gd name="T61" fmla="*/ 64 h 114"/>
                  <a:gd name="T62" fmla="*/ 93 w 101"/>
                  <a:gd name="T63" fmla="*/ 60 h 114"/>
                  <a:gd name="T64" fmla="*/ 99 w 101"/>
                  <a:gd name="T65" fmla="*/ 60 h 114"/>
                  <a:gd name="T66" fmla="*/ 99 w 101"/>
                  <a:gd name="T67" fmla="*/ 53 h 114"/>
                  <a:gd name="T68" fmla="*/ 96 w 101"/>
                  <a:gd name="T69" fmla="*/ 44 h 114"/>
                  <a:gd name="T70" fmla="*/ 95 w 101"/>
                  <a:gd name="T71" fmla="*/ 38 h 114"/>
                  <a:gd name="T72" fmla="*/ 92 w 101"/>
                  <a:gd name="T73" fmla="*/ 33 h 114"/>
                  <a:gd name="T74" fmla="*/ 92 w 101"/>
                  <a:gd name="T75" fmla="*/ 28 h 114"/>
                  <a:gd name="T76" fmla="*/ 92 w 101"/>
                  <a:gd name="T77" fmla="*/ 17 h 114"/>
                  <a:gd name="T78" fmla="*/ 92 w 101"/>
                  <a:gd name="T79" fmla="*/ 15 h 114"/>
                  <a:gd name="T80" fmla="*/ 91 w 101"/>
                  <a:gd name="T81" fmla="*/ 14 h 114"/>
                  <a:gd name="T82" fmla="*/ 84 w 101"/>
                  <a:gd name="T83" fmla="*/ 10 h 114"/>
                  <a:gd name="T84" fmla="*/ 85 w 101"/>
                  <a:gd name="T85" fmla="*/ 4 h 114"/>
                  <a:gd name="T86" fmla="*/ 75 w 101"/>
                  <a:gd name="T87" fmla="*/ 6 h 114"/>
                  <a:gd name="T88" fmla="*/ 63 w 101"/>
                  <a:gd name="T89" fmla="*/ 14 h 114"/>
                  <a:gd name="T90" fmla="*/ 57 w 101"/>
                  <a:gd name="T91" fmla="*/ 9 h 114"/>
                  <a:gd name="T92" fmla="*/ 53 w 101"/>
                  <a:gd name="T93" fmla="*/ 7 h 114"/>
                  <a:gd name="T94" fmla="*/ 44 w 101"/>
                  <a:gd name="T95" fmla="*/ 3 h 114"/>
                  <a:gd name="T96" fmla="*/ 44 w 101"/>
                  <a:gd name="T97" fmla="*/ 1 h 114"/>
                  <a:gd name="T98" fmla="*/ 40 w 101"/>
                  <a:gd name="T99" fmla="*/ 1 h 114"/>
                  <a:gd name="T100" fmla="*/ 29 w 101"/>
                  <a:gd name="T101" fmla="*/ 0 h 114"/>
                  <a:gd name="T102" fmla="*/ 31 w 101"/>
                  <a:gd name="T103" fmla="*/ 5 h 114"/>
                  <a:gd name="T104" fmla="*/ 34 w 101"/>
                  <a:gd name="T105" fmla="*/ 15 h 114"/>
                  <a:gd name="T106" fmla="*/ 29 w 101"/>
                  <a:gd name="T107" fmla="*/ 19 h 114"/>
                  <a:gd name="T108" fmla="*/ 21 w 101"/>
                  <a:gd name="T109" fmla="*/ 18 h 114"/>
                  <a:gd name="T110" fmla="*/ 13 w 101"/>
                  <a:gd name="T111" fmla="*/ 20 h 114"/>
                  <a:gd name="T112" fmla="*/ 12 w 101"/>
                  <a:gd name="T113" fmla="*/ 22 h 114"/>
                  <a:gd name="T114" fmla="*/ 13 w 101"/>
                  <a:gd name="T115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1" h="114">
                    <a:moveTo>
                      <a:pt x="13" y="30"/>
                    </a:moveTo>
                    <a:cubicBezTo>
                      <a:pt x="10" y="34"/>
                      <a:pt x="6" y="34"/>
                      <a:pt x="7" y="35"/>
                    </a:cubicBezTo>
                    <a:cubicBezTo>
                      <a:pt x="8" y="36"/>
                      <a:pt x="12" y="39"/>
                      <a:pt x="11" y="41"/>
                    </a:cubicBezTo>
                    <a:cubicBezTo>
                      <a:pt x="10" y="43"/>
                      <a:pt x="8" y="42"/>
                      <a:pt x="8" y="45"/>
                    </a:cubicBezTo>
                    <a:cubicBezTo>
                      <a:pt x="8" y="48"/>
                      <a:pt x="4" y="48"/>
                      <a:pt x="2" y="48"/>
                    </a:cubicBezTo>
                    <a:cubicBezTo>
                      <a:pt x="0" y="48"/>
                      <a:pt x="2" y="51"/>
                      <a:pt x="1" y="53"/>
                    </a:cubicBezTo>
                    <a:cubicBezTo>
                      <a:pt x="0" y="55"/>
                      <a:pt x="0" y="60"/>
                      <a:pt x="0" y="62"/>
                    </a:cubicBezTo>
                    <a:cubicBezTo>
                      <a:pt x="0" y="64"/>
                      <a:pt x="3" y="67"/>
                      <a:pt x="3" y="69"/>
                    </a:cubicBezTo>
                    <a:cubicBezTo>
                      <a:pt x="3" y="71"/>
                      <a:pt x="0" y="72"/>
                      <a:pt x="1" y="73"/>
                    </a:cubicBezTo>
                    <a:cubicBezTo>
                      <a:pt x="1" y="75"/>
                      <a:pt x="4" y="76"/>
                      <a:pt x="4" y="83"/>
                    </a:cubicBezTo>
                    <a:cubicBezTo>
                      <a:pt x="5" y="83"/>
                      <a:pt x="6" y="83"/>
                      <a:pt x="7" y="84"/>
                    </a:cubicBezTo>
                    <a:cubicBezTo>
                      <a:pt x="8" y="86"/>
                      <a:pt x="11" y="87"/>
                      <a:pt x="14" y="87"/>
                    </a:cubicBezTo>
                    <a:cubicBezTo>
                      <a:pt x="17" y="87"/>
                      <a:pt x="18" y="90"/>
                      <a:pt x="20" y="89"/>
                    </a:cubicBezTo>
                    <a:cubicBezTo>
                      <a:pt x="21" y="89"/>
                      <a:pt x="25" y="90"/>
                      <a:pt x="22" y="93"/>
                    </a:cubicBezTo>
                    <a:cubicBezTo>
                      <a:pt x="19" y="96"/>
                      <a:pt x="18" y="99"/>
                      <a:pt x="18" y="102"/>
                    </a:cubicBezTo>
                    <a:cubicBezTo>
                      <a:pt x="17" y="105"/>
                      <a:pt x="17" y="107"/>
                      <a:pt x="17" y="109"/>
                    </a:cubicBezTo>
                    <a:cubicBezTo>
                      <a:pt x="20" y="110"/>
                      <a:pt x="24" y="110"/>
                      <a:pt x="26" y="109"/>
                    </a:cubicBezTo>
                    <a:cubicBezTo>
                      <a:pt x="29" y="108"/>
                      <a:pt x="31" y="108"/>
                      <a:pt x="34" y="109"/>
                    </a:cubicBezTo>
                    <a:cubicBezTo>
                      <a:pt x="36" y="109"/>
                      <a:pt x="38" y="110"/>
                      <a:pt x="40" y="111"/>
                    </a:cubicBezTo>
                    <a:cubicBezTo>
                      <a:pt x="41" y="111"/>
                      <a:pt x="41" y="110"/>
                      <a:pt x="42" y="110"/>
                    </a:cubicBezTo>
                    <a:cubicBezTo>
                      <a:pt x="44" y="110"/>
                      <a:pt x="47" y="114"/>
                      <a:pt x="48" y="112"/>
                    </a:cubicBezTo>
                    <a:cubicBezTo>
                      <a:pt x="50" y="109"/>
                      <a:pt x="53" y="110"/>
                      <a:pt x="55" y="111"/>
                    </a:cubicBezTo>
                    <a:cubicBezTo>
                      <a:pt x="57" y="112"/>
                      <a:pt x="59" y="112"/>
                      <a:pt x="61" y="110"/>
                    </a:cubicBezTo>
                    <a:cubicBezTo>
                      <a:pt x="63" y="108"/>
                      <a:pt x="71" y="107"/>
                      <a:pt x="73" y="108"/>
                    </a:cubicBezTo>
                    <a:cubicBezTo>
                      <a:pt x="75" y="109"/>
                      <a:pt x="79" y="111"/>
                      <a:pt x="77" y="105"/>
                    </a:cubicBezTo>
                    <a:cubicBezTo>
                      <a:pt x="76" y="99"/>
                      <a:pt x="81" y="100"/>
                      <a:pt x="82" y="98"/>
                    </a:cubicBezTo>
                    <a:cubicBezTo>
                      <a:pt x="83" y="96"/>
                      <a:pt x="89" y="95"/>
                      <a:pt x="88" y="93"/>
                    </a:cubicBezTo>
                    <a:cubicBezTo>
                      <a:pt x="87" y="91"/>
                      <a:pt x="79" y="86"/>
                      <a:pt x="76" y="84"/>
                    </a:cubicBezTo>
                    <a:cubicBezTo>
                      <a:pt x="74" y="82"/>
                      <a:pt x="74" y="77"/>
                      <a:pt x="73" y="75"/>
                    </a:cubicBezTo>
                    <a:cubicBezTo>
                      <a:pt x="71" y="72"/>
                      <a:pt x="69" y="69"/>
                      <a:pt x="72" y="69"/>
                    </a:cubicBezTo>
                    <a:cubicBezTo>
                      <a:pt x="75" y="68"/>
                      <a:pt x="81" y="67"/>
                      <a:pt x="84" y="64"/>
                    </a:cubicBezTo>
                    <a:cubicBezTo>
                      <a:pt x="86" y="62"/>
                      <a:pt x="91" y="61"/>
                      <a:pt x="93" y="60"/>
                    </a:cubicBezTo>
                    <a:cubicBezTo>
                      <a:pt x="94" y="58"/>
                      <a:pt x="98" y="61"/>
                      <a:pt x="99" y="60"/>
                    </a:cubicBezTo>
                    <a:cubicBezTo>
                      <a:pt x="100" y="58"/>
                      <a:pt x="101" y="55"/>
                      <a:pt x="99" y="53"/>
                    </a:cubicBezTo>
                    <a:cubicBezTo>
                      <a:pt x="98" y="52"/>
                      <a:pt x="97" y="49"/>
                      <a:pt x="96" y="44"/>
                    </a:cubicBezTo>
                    <a:cubicBezTo>
                      <a:pt x="96" y="40"/>
                      <a:pt x="95" y="40"/>
                      <a:pt x="95" y="38"/>
                    </a:cubicBezTo>
                    <a:cubicBezTo>
                      <a:pt x="95" y="36"/>
                      <a:pt x="94" y="34"/>
                      <a:pt x="92" y="33"/>
                    </a:cubicBezTo>
                    <a:cubicBezTo>
                      <a:pt x="91" y="32"/>
                      <a:pt x="90" y="31"/>
                      <a:pt x="92" y="28"/>
                    </a:cubicBezTo>
                    <a:cubicBezTo>
                      <a:pt x="93" y="26"/>
                      <a:pt x="93" y="19"/>
                      <a:pt x="92" y="17"/>
                    </a:cubicBezTo>
                    <a:cubicBezTo>
                      <a:pt x="92" y="16"/>
                      <a:pt x="92" y="16"/>
                      <a:pt x="92" y="15"/>
                    </a:cubicBezTo>
                    <a:cubicBezTo>
                      <a:pt x="91" y="15"/>
                      <a:pt x="91" y="15"/>
                      <a:pt x="91" y="14"/>
                    </a:cubicBezTo>
                    <a:cubicBezTo>
                      <a:pt x="90" y="11"/>
                      <a:pt x="89" y="10"/>
                      <a:pt x="84" y="10"/>
                    </a:cubicBezTo>
                    <a:cubicBezTo>
                      <a:pt x="80" y="10"/>
                      <a:pt x="87" y="6"/>
                      <a:pt x="85" y="4"/>
                    </a:cubicBezTo>
                    <a:cubicBezTo>
                      <a:pt x="84" y="2"/>
                      <a:pt x="79" y="8"/>
                      <a:pt x="75" y="6"/>
                    </a:cubicBezTo>
                    <a:cubicBezTo>
                      <a:pt x="71" y="5"/>
                      <a:pt x="66" y="11"/>
                      <a:pt x="63" y="14"/>
                    </a:cubicBezTo>
                    <a:cubicBezTo>
                      <a:pt x="59" y="16"/>
                      <a:pt x="54" y="13"/>
                      <a:pt x="57" y="9"/>
                    </a:cubicBezTo>
                    <a:cubicBezTo>
                      <a:pt x="59" y="6"/>
                      <a:pt x="57" y="6"/>
                      <a:pt x="53" y="7"/>
                    </a:cubicBezTo>
                    <a:cubicBezTo>
                      <a:pt x="49" y="9"/>
                      <a:pt x="44" y="7"/>
                      <a:pt x="44" y="3"/>
                    </a:cubicBezTo>
                    <a:cubicBezTo>
                      <a:pt x="44" y="2"/>
                      <a:pt x="44" y="2"/>
                      <a:pt x="44" y="1"/>
                    </a:cubicBezTo>
                    <a:cubicBezTo>
                      <a:pt x="42" y="1"/>
                      <a:pt x="40" y="1"/>
                      <a:pt x="40" y="1"/>
                    </a:cubicBezTo>
                    <a:cubicBezTo>
                      <a:pt x="38" y="0"/>
                      <a:pt x="34" y="0"/>
                      <a:pt x="29" y="0"/>
                    </a:cubicBezTo>
                    <a:cubicBezTo>
                      <a:pt x="31" y="2"/>
                      <a:pt x="32" y="4"/>
                      <a:pt x="31" y="5"/>
                    </a:cubicBezTo>
                    <a:cubicBezTo>
                      <a:pt x="30" y="8"/>
                      <a:pt x="32" y="11"/>
                      <a:pt x="34" y="15"/>
                    </a:cubicBezTo>
                    <a:cubicBezTo>
                      <a:pt x="36" y="19"/>
                      <a:pt x="30" y="17"/>
                      <a:pt x="29" y="19"/>
                    </a:cubicBezTo>
                    <a:cubicBezTo>
                      <a:pt x="29" y="22"/>
                      <a:pt x="23" y="19"/>
                      <a:pt x="21" y="18"/>
                    </a:cubicBezTo>
                    <a:cubicBezTo>
                      <a:pt x="19" y="17"/>
                      <a:pt x="12" y="18"/>
                      <a:pt x="13" y="20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3" y="25"/>
                      <a:pt x="13" y="28"/>
                      <a:pt x="13" y="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Freeform 89"/>
              <p:cNvSpPr>
                <a:spLocks/>
              </p:cNvSpPr>
              <p:nvPr/>
            </p:nvSpPr>
            <p:spPr bwMode="auto">
              <a:xfrm>
                <a:off x="4818062" y="1901825"/>
                <a:ext cx="266700" cy="425450"/>
              </a:xfrm>
              <a:custGeom>
                <a:avLst/>
                <a:gdLst>
                  <a:gd name="T0" fmla="*/ 101 w 119"/>
                  <a:gd name="T1" fmla="*/ 159 h 189"/>
                  <a:gd name="T2" fmla="*/ 118 w 119"/>
                  <a:gd name="T3" fmla="*/ 143 h 189"/>
                  <a:gd name="T4" fmla="*/ 115 w 119"/>
                  <a:gd name="T5" fmla="*/ 134 h 189"/>
                  <a:gd name="T6" fmla="*/ 100 w 119"/>
                  <a:gd name="T7" fmla="*/ 123 h 189"/>
                  <a:gd name="T8" fmla="*/ 107 w 119"/>
                  <a:gd name="T9" fmla="*/ 116 h 189"/>
                  <a:gd name="T10" fmla="*/ 101 w 119"/>
                  <a:gd name="T11" fmla="*/ 110 h 189"/>
                  <a:gd name="T12" fmla="*/ 103 w 119"/>
                  <a:gd name="T13" fmla="*/ 105 h 189"/>
                  <a:gd name="T14" fmla="*/ 97 w 119"/>
                  <a:gd name="T15" fmla="*/ 101 h 189"/>
                  <a:gd name="T16" fmla="*/ 100 w 119"/>
                  <a:gd name="T17" fmla="*/ 98 h 189"/>
                  <a:gd name="T18" fmla="*/ 98 w 119"/>
                  <a:gd name="T19" fmla="*/ 89 h 189"/>
                  <a:gd name="T20" fmla="*/ 102 w 119"/>
                  <a:gd name="T21" fmla="*/ 82 h 189"/>
                  <a:gd name="T22" fmla="*/ 91 w 119"/>
                  <a:gd name="T23" fmla="*/ 65 h 189"/>
                  <a:gd name="T24" fmla="*/ 95 w 119"/>
                  <a:gd name="T25" fmla="*/ 59 h 189"/>
                  <a:gd name="T26" fmla="*/ 102 w 119"/>
                  <a:gd name="T27" fmla="*/ 50 h 189"/>
                  <a:gd name="T28" fmla="*/ 94 w 119"/>
                  <a:gd name="T29" fmla="*/ 42 h 189"/>
                  <a:gd name="T30" fmla="*/ 87 w 119"/>
                  <a:gd name="T31" fmla="*/ 38 h 189"/>
                  <a:gd name="T32" fmla="*/ 85 w 119"/>
                  <a:gd name="T33" fmla="*/ 32 h 189"/>
                  <a:gd name="T34" fmla="*/ 87 w 119"/>
                  <a:gd name="T35" fmla="*/ 26 h 189"/>
                  <a:gd name="T36" fmla="*/ 91 w 119"/>
                  <a:gd name="T37" fmla="*/ 22 h 189"/>
                  <a:gd name="T38" fmla="*/ 93 w 119"/>
                  <a:gd name="T39" fmla="*/ 18 h 189"/>
                  <a:gd name="T40" fmla="*/ 93 w 119"/>
                  <a:gd name="T41" fmla="*/ 12 h 189"/>
                  <a:gd name="T42" fmla="*/ 82 w 119"/>
                  <a:gd name="T43" fmla="*/ 4 h 189"/>
                  <a:gd name="T44" fmla="*/ 72 w 119"/>
                  <a:gd name="T45" fmla="*/ 4 h 189"/>
                  <a:gd name="T46" fmla="*/ 61 w 119"/>
                  <a:gd name="T47" fmla="*/ 7 h 189"/>
                  <a:gd name="T48" fmla="*/ 54 w 119"/>
                  <a:gd name="T49" fmla="*/ 14 h 189"/>
                  <a:gd name="T50" fmla="*/ 52 w 119"/>
                  <a:gd name="T51" fmla="*/ 24 h 189"/>
                  <a:gd name="T52" fmla="*/ 47 w 119"/>
                  <a:gd name="T53" fmla="*/ 30 h 189"/>
                  <a:gd name="T54" fmla="*/ 41 w 119"/>
                  <a:gd name="T55" fmla="*/ 28 h 189"/>
                  <a:gd name="T56" fmla="*/ 32 w 119"/>
                  <a:gd name="T57" fmla="*/ 28 h 189"/>
                  <a:gd name="T58" fmla="*/ 20 w 119"/>
                  <a:gd name="T59" fmla="*/ 27 h 189"/>
                  <a:gd name="T60" fmla="*/ 8 w 119"/>
                  <a:gd name="T61" fmla="*/ 18 h 189"/>
                  <a:gd name="T62" fmla="*/ 0 w 119"/>
                  <a:gd name="T63" fmla="*/ 24 h 189"/>
                  <a:gd name="T64" fmla="*/ 12 w 119"/>
                  <a:gd name="T65" fmla="*/ 33 h 189"/>
                  <a:gd name="T66" fmla="*/ 29 w 119"/>
                  <a:gd name="T67" fmla="*/ 42 h 189"/>
                  <a:gd name="T68" fmla="*/ 29 w 119"/>
                  <a:gd name="T69" fmla="*/ 53 h 189"/>
                  <a:gd name="T70" fmla="*/ 32 w 119"/>
                  <a:gd name="T71" fmla="*/ 63 h 189"/>
                  <a:gd name="T72" fmla="*/ 31 w 119"/>
                  <a:gd name="T73" fmla="*/ 73 h 189"/>
                  <a:gd name="T74" fmla="*/ 33 w 119"/>
                  <a:gd name="T75" fmla="*/ 79 h 189"/>
                  <a:gd name="T76" fmla="*/ 35 w 119"/>
                  <a:gd name="T77" fmla="*/ 84 h 189"/>
                  <a:gd name="T78" fmla="*/ 44 w 119"/>
                  <a:gd name="T79" fmla="*/ 88 h 189"/>
                  <a:gd name="T80" fmla="*/ 48 w 119"/>
                  <a:gd name="T81" fmla="*/ 97 h 189"/>
                  <a:gd name="T82" fmla="*/ 46 w 119"/>
                  <a:gd name="T83" fmla="*/ 101 h 189"/>
                  <a:gd name="T84" fmla="*/ 40 w 119"/>
                  <a:gd name="T85" fmla="*/ 106 h 189"/>
                  <a:gd name="T86" fmla="*/ 28 w 119"/>
                  <a:gd name="T87" fmla="*/ 117 h 189"/>
                  <a:gd name="T88" fmla="*/ 22 w 119"/>
                  <a:gd name="T89" fmla="*/ 122 h 189"/>
                  <a:gd name="T90" fmla="*/ 16 w 119"/>
                  <a:gd name="T91" fmla="*/ 128 h 189"/>
                  <a:gd name="T92" fmla="*/ 8 w 119"/>
                  <a:gd name="T93" fmla="*/ 132 h 189"/>
                  <a:gd name="T94" fmla="*/ 3 w 119"/>
                  <a:gd name="T95" fmla="*/ 139 h 189"/>
                  <a:gd name="T96" fmla="*/ 3 w 119"/>
                  <a:gd name="T97" fmla="*/ 146 h 189"/>
                  <a:gd name="T98" fmla="*/ 4 w 119"/>
                  <a:gd name="T99" fmla="*/ 154 h 189"/>
                  <a:gd name="T100" fmla="*/ 6 w 119"/>
                  <a:gd name="T101" fmla="*/ 166 h 189"/>
                  <a:gd name="T102" fmla="*/ 3 w 119"/>
                  <a:gd name="T103" fmla="*/ 178 h 189"/>
                  <a:gd name="T104" fmla="*/ 14 w 119"/>
                  <a:gd name="T105" fmla="*/ 182 h 189"/>
                  <a:gd name="T106" fmla="*/ 21 w 119"/>
                  <a:gd name="T107" fmla="*/ 186 h 189"/>
                  <a:gd name="T108" fmla="*/ 33 w 119"/>
                  <a:gd name="T109" fmla="*/ 189 h 189"/>
                  <a:gd name="T110" fmla="*/ 68 w 119"/>
                  <a:gd name="T111" fmla="*/ 181 h 189"/>
                  <a:gd name="T112" fmla="*/ 78 w 119"/>
                  <a:gd name="T113" fmla="*/ 179 h 189"/>
                  <a:gd name="T114" fmla="*/ 84 w 119"/>
                  <a:gd name="T115" fmla="*/ 173 h 189"/>
                  <a:gd name="T116" fmla="*/ 101 w 119"/>
                  <a:gd name="T117" fmla="*/ 15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9" h="189">
                    <a:moveTo>
                      <a:pt x="101" y="159"/>
                    </a:moveTo>
                    <a:cubicBezTo>
                      <a:pt x="104" y="153"/>
                      <a:pt x="116" y="148"/>
                      <a:pt x="118" y="143"/>
                    </a:cubicBezTo>
                    <a:cubicBezTo>
                      <a:pt x="119" y="140"/>
                      <a:pt x="119" y="139"/>
                      <a:pt x="115" y="134"/>
                    </a:cubicBezTo>
                    <a:cubicBezTo>
                      <a:pt x="110" y="129"/>
                      <a:pt x="101" y="125"/>
                      <a:pt x="100" y="123"/>
                    </a:cubicBezTo>
                    <a:cubicBezTo>
                      <a:pt x="100" y="120"/>
                      <a:pt x="108" y="120"/>
                      <a:pt x="107" y="116"/>
                    </a:cubicBezTo>
                    <a:cubicBezTo>
                      <a:pt x="107" y="113"/>
                      <a:pt x="103" y="113"/>
                      <a:pt x="101" y="110"/>
                    </a:cubicBezTo>
                    <a:cubicBezTo>
                      <a:pt x="100" y="108"/>
                      <a:pt x="103" y="106"/>
                      <a:pt x="103" y="105"/>
                    </a:cubicBezTo>
                    <a:cubicBezTo>
                      <a:pt x="103" y="103"/>
                      <a:pt x="98" y="103"/>
                      <a:pt x="97" y="101"/>
                    </a:cubicBezTo>
                    <a:cubicBezTo>
                      <a:pt x="97" y="99"/>
                      <a:pt x="101" y="100"/>
                      <a:pt x="100" y="98"/>
                    </a:cubicBezTo>
                    <a:cubicBezTo>
                      <a:pt x="99" y="96"/>
                      <a:pt x="96" y="92"/>
                      <a:pt x="98" y="89"/>
                    </a:cubicBezTo>
                    <a:cubicBezTo>
                      <a:pt x="101" y="86"/>
                      <a:pt x="106" y="89"/>
                      <a:pt x="102" y="82"/>
                    </a:cubicBezTo>
                    <a:cubicBezTo>
                      <a:pt x="98" y="76"/>
                      <a:pt x="93" y="67"/>
                      <a:pt x="91" y="65"/>
                    </a:cubicBezTo>
                    <a:cubicBezTo>
                      <a:pt x="90" y="63"/>
                      <a:pt x="93" y="60"/>
                      <a:pt x="95" y="59"/>
                    </a:cubicBezTo>
                    <a:cubicBezTo>
                      <a:pt x="97" y="57"/>
                      <a:pt x="102" y="52"/>
                      <a:pt x="102" y="50"/>
                    </a:cubicBezTo>
                    <a:cubicBezTo>
                      <a:pt x="102" y="48"/>
                      <a:pt x="95" y="43"/>
                      <a:pt x="94" y="42"/>
                    </a:cubicBezTo>
                    <a:cubicBezTo>
                      <a:pt x="92" y="41"/>
                      <a:pt x="88" y="41"/>
                      <a:pt x="87" y="38"/>
                    </a:cubicBezTo>
                    <a:cubicBezTo>
                      <a:pt x="85" y="35"/>
                      <a:pt x="83" y="34"/>
                      <a:pt x="85" y="32"/>
                    </a:cubicBezTo>
                    <a:cubicBezTo>
                      <a:pt x="87" y="30"/>
                      <a:pt x="87" y="28"/>
                      <a:pt x="87" y="26"/>
                    </a:cubicBezTo>
                    <a:cubicBezTo>
                      <a:pt x="87" y="24"/>
                      <a:pt x="90" y="25"/>
                      <a:pt x="91" y="22"/>
                    </a:cubicBezTo>
                    <a:cubicBezTo>
                      <a:pt x="91" y="21"/>
                      <a:pt x="92" y="19"/>
                      <a:pt x="93" y="18"/>
                    </a:cubicBezTo>
                    <a:cubicBezTo>
                      <a:pt x="93" y="16"/>
                      <a:pt x="94" y="13"/>
                      <a:pt x="93" y="12"/>
                    </a:cubicBezTo>
                    <a:cubicBezTo>
                      <a:pt x="93" y="9"/>
                      <a:pt x="84" y="8"/>
                      <a:pt x="82" y="4"/>
                    </a:cubicBezTo>
                    <a:cubicBezTo>
                      <a:pt x="79" y="0"/>
                      <a:pt x="74" y="2"/>
                      <a:pt x="72" y="4"/>
                    </a:cubicBezTo>
                    <a:cubicBezTo>
                      <a:pt x="71" y="6"/>
                      <a:pt x="61" y="3"/>
                      <a:pt x="61" y="7"/>
                    </a:cubicBezTo>
                    <a:cubicBezTo>
                      <a:pt x="61" y="10"/>
                      <a:pt x="54" y="10"/>
                      <a:pt x="54" y="14"/>
                    </a:cubicBezTo>
                    <a:cubicBezTo>
                      <a:pt x="54" y="18"/>
                      <a:pt x="57" y="24"/>
                      <a:pt x="52" y="24"/>
                    </a:cubicBezTo>
                    <a:cubicBezTo>
                      <a:pt x="47" y="23"/>
                      <a:pt x="50" y="26"/>
                      <a:pt x="47" y="30"/>
                    </a:cubicBezTo>
                    <a:cubicBezTo>
                      <a:pt x="44" y="34"/>
                      <a:pt x="44" y="27"/>
                      <a:pt x="41" y="28"/>
                    </a:cubicBezTo>
                    <a:cubicBezTo>
                      <a:pt x="38" y="30"/>
                      <a:pt x="34" y="25"/>
                      <a:pt x="32" y="28"/>
                    </a:cubicBezTo>
                    <a:cubicBezTo>
                      <a:pt x="31" y="31"/>
                      <a:pt x="25" y="28"/>
                      <a:pt x="20" y="27"/>
                    </a:cubicBezTo>
                    <a:cubicBezTo>
                      <a:pt x="15" y="26"/>
                      <a:pt x="12" y="19"/>
                      <a:pt x="8" y="18"/>
                    </a:cubicBezTo>
                    <a:cubicBezTo>
                      <a:pt x="5" y="18"/>
                      <a:pt x="2" y="20"/>
                      <a:pt x="0" y="24"/>
                    </a:cubicBezTo>
                    <a:cubicBezTo>
                      <a:pt x="4" y="26"/>
                      <a:pt x="7" y="30"/>
                      <a:pt x="12" y="33"/>
                    </a:cubicBezTo>
                    <a:cubicBezTo>
                      <a:pt x="18" y="35"/>
                      <a:pt x="29" y="39"/>
                      <a:pt x="29" y="42"/>
                    </a:cubicBezTo>
                    <a:cubicBezTo>
                      <a:pt x="28" y="46"/>
                      <a:pt x="26" y="51"/>
                      <a:pt x="29" y="53"/>
                    </a:cubicBezTo>
                    <a:cubicBezTo>
                      <a:pt x="32" y="55"/>
                      <a:pt x="29" y="62"/>
                      <a:pt x="32" y="63"/>
                    </a:cubicBezTo>
                    <a:cubicBezTo>
                      <a:pt x="35" y="65"/>
                      <a:pt x="34" y="73"/>
                      <a:pt x="31" y="73"/>
                    </a:cubicBezTo>
                    <a:cubicBezTo>
                      <a:pt x="29" y="73"/>
                      <a:pt x="32" y="77"/>
                      <a:pt x="33" y="79"/>
                    </a:cubicBezTo>
                    <a:cubicBezTo>
                      <a:pt x="34" y="80"/>
                      <a:pt x="35" y="82"/>
                      <a:pt x="35" y="84"/>
                    </a:cubicBezTo>
                    <a:cubicBezTo>
                      <a:pt x="38" y="85"/>
                      <a:pt x="41" y="87"/>
                      <a:pt x="44" y="88"/>
                    </a:cubicBezTo>
                    <a:cubicBezTo>
                      <a:pt x="49" y="90"/>
                      <a:pt x="48" y="93"/>
                      <a:pt x="48" y="97"/>
                    </a:cubicBezTo>
                    <a:cubicBezTo>
                      <a:pt x="48" y="100"/>
                      <a:pt x="48" y="102"/>
                      <a:pt x="46" y="101"/>
                    </a:cubicBezTo>
                    <a:cubicBezTo>
                      <a:pt x="44" y="99"/>
                      <a:pt x="41" y="101"/>
                      <a:pt x="40" y="106"/>
                    </a:cubicBezTo>
                    <a:cubicBezTo>
                      <a:pt x="39" y="111"/>
                      <a:pt x="32" y="117"/>
                      <a:pt x="28" y="117"/>
                    </a:cubicBezTo>
                    <a:cubicBezTo>
                      <a:pt x="25" y="117"/>
                      <a:pt x="25" y="121"/>
                      <a:pt x="22" y="122"/>
                    </a:cubicBezTo>
                    <a:cubicBezTo>
                      <a:pt x="19" y="123"/>
                      <a:pt x="16" y="125"/>
                      <a:pt x="16" y="128"/>
                    </a:cubicBezTo>
                    <a:cubicBezTo>
                      <a:pt x="16" y="132"/>
                      <a:pt x="11" y="132"/>
                      <a:pt x="8" y="132"/>
                    </a:cubicBezTo>
                    <a:cubicBezTo>
                      <a:pt x="5" y="132"/>
                      <a:pt x="5" y="138"/>
                      <a:pt x="3" y="139"/>
                    </a:cubicBezTo>
                    <a:cubicBezTo>
                      <a:pt x="0" y="141"/>
                      <a:pt x="1" y="143"/>
                      <a:pt x="3" y="146"/>
                    </a:cubicBezTo>
                    <a:cubicBezTo>
                      <a:pt x="6" y="149"/>
                      <a:pt x="4" y="152"/>
                      <a:pt x="4" y="154"/>
                    </a:cubicBezTo>
                    <a:cubicBezTo>
                      <a:pt x="5" y="156"/>
                      <a:pt x="9" y="161"/>
                      <a:pt x="6" y="166"/>
                    </a:cubicBezTo>
                    <a:cubicBezTo>
                      <a:pt x="4" y="172"/>
                      <a:pt x="1" y="179"/>
                      <a:pt x="3" y="178"/>
                    </a:cubicBezTo>
                    <a:cubicBezTo>
                      <a:pt x="6" y="177"/>
                      <a:pt x="11" y="183"/>
                      <a:pt x="14" y="182"/>
                    </a:cubicBezTo>
                    <a:cubicBezTo>
                      <a:pt x="17" y="182"/>
                      <a:pt x="18" y="187"/>
                      <a:pt x="21" y="186"/>
                    </a:cubicBezTo>
                    <a:cubicBezTo>
                      <a:pt x="24" y="185"/>
                      <a:pt x="24" y="189"/>
                      <a:pt x="33" y="189"/>
                    </a:cubicBezTo>
                    <a:cubicBezTo>
                      <a:pt x="42" y="188"/>
                      <a:pt x="61" y="181"/>
                      <a:pt x="68" y="181"/>
                    </a:cubicBezTo>
                    <a:cubicBezTo>
                      <a:pt x="72" y="181"/>
                      <a:pt x="76" y="180"/>
                      <a:pt x="78" y="179"/>
                    </a:cubicBezTo>
                    <a:cubicBezTo>
                      <a:pt x="80" y="177"/>
                      <a:pt x="82" y="174"/>
                      <a:pt x="84" y="173"/>
                    </a:cubicBezTo>
                    <a:cubicBezTo>
                      <a:pt x="88" y="168"/>
                      <a:pt x="98" y="165"/>
                      <a:pt x="101" y="15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Freeform 90"/>
              <p:cNvSpPr>
                <a:spLocks/>
              </p:cNvSpPr>
              <p:nvPr/>
            </p:nvSpPr>
            <p:spPr bwMode="auto">
              <a:xfrm>
                <a:off x="5157787" y="3233738"/>
                <a:ext cx="534988" cy="430213"/>
              </a:xfrm>
              <a:custGeom>
                <a:avLst/>
                <a:gdLst>
                  <a:gd name="T0" fmla="*/ 143 w 238"/>
                  <a:gd name="T1" fmla="*/ 40 h 191"/>
                  <a:gd name="T2" fmla="*/ 123 w 238"/>
                  <a:gd name="T3" fmla="*/ 38 h 191"/>
                  <a:gd name="T4" fmla="*/ 109 w 238"/>
                  <a:gd name="T5" fmla="*/ 34 h 191"/>
                  <a:gd name="T6" fmla="*/ 82 w 238"/>
                  <a:gd name="T7" fmla="*/ 14 h 191"/>
                  <a:gd name="T8" fmla="*/ 60 w 238"/>
                  <a:gd name="T9" fmla="*/ 1 h 191"/>
                  <a:gd name="T10" fmla="*/ 51 w 238"/>
                  <a:gd name="T11" fmla="*/ 1 h 191"/>
                  <a:gd name="T12" fmla="*/ 39 w 238"/>
                  <a:gd name="T13" fmla="*/ 4 h 191"/>
                  <a:gd name="T14" fmla="*/ 28 w 238"/>
                  <a:gd name="T15" fmla="*/ 11 h 191"/>
                  <a:gd name="T16" fmla="*/ 36 w 238"/>
                  <a:gd name="T17" fmla="*/ 21 h 191"/>
                  <a:gd name="T18" fmla="*/ 30 w 238"/>
                  <a:gd name="T19" fmla="*/ 26 h 191"/>
                  <a:gd name="T20" fmla="*/ 23 w 238"/>
                  <a:gd name="T21" fmla="*/ 30 h 191"/>
                  <a:gd name="T22" fmla="*/ 14 w 238"/>
                  <a:gd name="T23" fmla="*/ 36 h 191"/>
                  <a:gd name="T24" fmla="*/ 2 w 238"/>
                  <a:gd name="T25" fmla="*/ 31 h 191"/>
                  <a:gd name="T26" fmla="*/ 1 w 238"/>
                  <a:gd name="T27" fmla="*/ 35 h 191"/>
                  <a:gd name="T28" fmla="*/ 1 w 238"/>
                  <a:gd name="T29" fmla="*/ 38 h 191"/>
                  <a:gd name="T30" fmla="*/ 3 w 238"/>
                  <a:gd name="T31" fmla="*/ 50 h 191"/>
                  <a:gd name="T32" fmla="*/ 12 w 238"/>
                  <a:gd name="T33" fmla="*/ 62 h 191"/>
                  <a:gd name="T34" fmla="*/ 28 w 238"/>
                  <a:gd name="T35" fmla="*/ 87 h 191"/>
                  <a:gd name="T36" fmla="*/ 37 w 238"/>
                  <a:gd name="T37" fmla="*/ 99 h 191"/>
                  <a:gd name="T38" fmla="*/ 47 w 238"/>
                  <a:gd name="T39" fmla="*/ 112 h 191"/>
                  <a:gd name="T40" fmla="*/ 50 w 238"/>
                  <a:gd name="T41" fmla="*/ 125 h 191"/>
                  <a:gd name="T42" fmla="*/ 59 w 238"/>
                  <a:gd name="T43" fmla="*/ 144 h 191"/>
                  <a:gd name="T44" fmla="*/ 72 w 238"/>
                  <a:gd name="T45" fmla="*/ 158 h 191"/>
                  <a:gd name="T46" fmla="*/ 82 w 238"/>
                  <a:gd name="T47" fmla="*/ 176 h 191"/>
                  <a:gd name="T48" fmla="*/ 86 w 238"/>
                  <a:gd name="T49" fmla="*/ 184 h 191"/>
                  <a:gd name="T50" fmla="*/ 90 w 238"/>
                  <a:gd name="T51" fmla="*/ 191 h 191"/>
                  <a:gd name="T52" fmla="*/ 95 w 238"/>
                  <a:gd name="T53" fmla="*/ 188 h 191"/>
                  <a:gd name="T54" fmla="*/ 95 w 238"/>
                  <a:gd name="T55" fmla="*/ 182 h 191"/>
                  <a:gd name="T56" fmla="*/ 100 w 238"/>
                  <a:gd name="T57" fmla="*/ 178 h 191"/>
                  <a:gd name="T58" fmla="*/ 108 w 238"/>
                  <a:gd name="T59" fmla="*/ 179 h 191"/>
                  <a:gd name="T60" fmla="*/ 122 w 238"/>
                  <a:gd name="T61" fmla="*/ 180 h 191"/>
                  <a:gd name="T62" fmla="*/ 138 w 238"/>
                  <a:gd name="T63" fmla="*/ 183 h 191"/>
                  <a:gd name="T64" fmla="*/ 145 w 238"/>
                  <a:gd name="T65" fmla="*/ 180 h 191"/>
                  <a:gd name="T66" fmla="*/ 163 w 238"/>
                  <a:gd name="T67" fmla="*/ 165 h 191"/>
                  <a:gd name="T68" fmla="*/ 185 w 238"/>
                  <a:gd name="T69" fmla="*/ 163 h 191"/>
                  <a:gd name="T70" fmla="*/ 230 w 238"/>
                  <a:gd name="T71" fmla="*/ 149 h 191"/>
                  <a:gd name="T72" fmla="*/ 238 w 238"/>
                  <a:gd name="T73" fmla="*/ 125 h 191"/>
                  <a:gd name="T74" fmla="*/ 232 w 238"/>
                  <a:gd name="T75" fmla="*/ 117 h 191"/>
                  <a:gd name="T76" fmla="*/ 204 w 238"/>
                  <a:gd name="T77" fmla="*/ 114 h 191"/>
                  <a:gd name="T78" fmla="*/ 195 w 238"/>
                  <a:gd name="T79" fmla="*/ 102 h 191"/>
                  <a:gd name="T80" fmla="*/ 191 w 238"/>
                  <a:gd name="T81" fmla="*/ 95 h 191"/>
                  <a:gd name="T82" fmla="*/ 181 w 238"/>
                  <a:gd name="T83" fmla="*/ 88 h 191"/>
                  <a:gd name="T84" fmla="*/ 175 w 238"/>
                  <a:gd name="T85" fmla="*/ 76 h 191"/>
                  <a:gd name="T86" fmla="*/ 170 w 238"/>
                  <a:gd name="T87" fmla="*/ 64 h 191"/>
                  <a:gd name="T88" fmla="*/ 159 w 238"/>
                  <a:gd name="T89" fmla="*/ 50 h 191"/>
                  <a:gd name="T90" fmla="*/ 157 w 238"/>
                  <a:gd name="T91" fmla="*/ 46 h 191"/>
                  <a:gd name="T92" fmla="*/ 148 w 238"/>
                  <a:gd name="T93" fmla="*/ 45 h 191"/>
                  <a:gd name="T94" fmla="*/ 143 w 238"/>
                  <a:gd name="T95" fmla="*/ 4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8" h="191">
                    <a:moveTo>
                      <a:pt x="143" y="40"/>
                    </a:moveTo>
                    <a:cubicBezTo>
                      <a:pt x="143" y="40"/>
                      <a:pt x="125" y="38"/>
                      <a:pt x="123" y="38"/>
                    </a:cubicBezTo>
                    <a:cubicBezTo>
                      <a:pt x="120" y="38"/>
                      <a:pt x="113" y="37"/>
                      <a:pt x="109" y="34"/>
                    </a:cubicBezTo>
                    <a:cubicBezTo>
                      <a:pt x="105" y="30"/>
                      <a:pt x="86" y="15"/>
                      <a:pt x="82" y="14"/>
                    </a:cubicBezTo>
                    <a:cubicBezTo>
                      <a:pt x="79" y="12"/>
                      <a:pt x="64" y="1"/>
                      <a:pt x="60" y="1"/>
                    </a:cubicBezTo>
                    <a:cubicBezTo>
                      <a:pt x="56" y="0"/>
                      <a:pt x="55" y="1"/>
                      <a:pt x="51" y="1"/>
                    </a:cubicBezTo>
                    <a:cubicBezTo>
                      <a:pt x="46" y="1"/>
                      <a:pt x="48" y="4"/>
                      <a:pt x="39" y="4"/>
                    </a:cubicBezTo>
                    <a:cubicBezTo>
                      <a:pt x="30" y="5"/>
                      <a:pt x="25" y="10"/>
                      <a:pt x="28" y="11"/>
                    </a:cubicBezTo>
                    <a:cubicBezTo>
                      <a:pt x="31" y="12"/>
                      <a:pt x="39" y="20"/>
                      <a:pt x="36" y="21"/>
                    </a:cubicBezTo>
                    <a:cubicBezTo>
                      <a:pt x="34" y="22"/>
                      <a:pt x="33" y="26"/>
                      <a:pt x="30" y="26"/>
                    </a:cubicBezTo>
                    <a:cubicBezTo>
                      <a:pt x="26" y="26"/>
                      <a:pt x="23" y="27"/>
                      <a:pt x="23" y="30"/>
                    </a:cubicBezTo>
                    <a:cubicBezTo>
                      <a:pt x="23" y="32"/>
                      <a:pt x="18" y="37"/>
                      <a:pt x="14" y="36"/>
                    </a:cubicBezTo>
                    <a:cubicBezTo>
                      <a:pt x="11" y="36"/>
                      <a:pt x="6" y="33"/>
                      <a:pt x="2" y="31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0"/>
                      <a:pt x="0" y="50"/>
                      <a:pt x="3" y="50"/>
                    </a:cubicBezTo>
                    <a:cubicBezTo>
                      <a:pt x="5" y="51"/>
                      <a:pt x="7" y="56"/>
                      <a:pt x="12" y="62"/>
                    </a:cubicBezTo>
                    <a:cubicBezTo>
                      <a:pt x="17" y="67"/>
                      <a:pt x="28" y="83"/>
                      <a:pt x="28" y="87"/>
                    </a:cubicBezTo>
                    <a:cubicBezTo>
                      <a:pt x="28" y="91"/>
                      <a:pt x="30" y="95"/>
                      <a:pt x="37" y="99"/>
                    </a:cubicBezTo>
                    <a:cubicBezTo>
                      <a:pt x="44" y="104"/>
                      <a:pt x="44" y="109"/>
                      <a:pt x="47" y="112"/>
                    </a:cubicBezTo>
                    <a:cubicBezTo>
                      <a:pt x="51" y="115"/>
                      <a:pt x="50" y="118"/>
                      <a:pt x="50" y="125"/>
                    </a:cubicBezTo>
                    <a:cubicBezTo>
                      <a:pt x="50" y="131"/>
                      <a:pt x="53" y="140"/>
                      <a:pt x="59" y="144"/>
                    </a:cubicBezTo>
                    <a:cubicBezTo>
                      <a:pt x="65" y="147"/>
                      <a:pt x="69" y="151"/>
                      <a:pt x="72" y="158"/>
                    </a:cubicBezTo>
                    <a:cubicBezTo>
                      <a:pt x="75" y="166"/>
                      <a:pt x="79" y="172"/>
                      <a:pt x="82" y="176"/>
                    </a:cubicBezTo>
                    <a:cubicBezTo>
                      <a:pt x="86" y="179"/>
                      <a:pt x="84" y="181"/>
                      <a:pt x="86" y="184"/>
                    </a:cubicBezTo>
                    <a:cubicBezTo>
                      <a:pt x="87" y="186"/>
                      <a:pt x="89" y="188"/>
                      <a:pt x="90" y="191"/>
                    </a:cubicBezTo>
                    <a:cubicBezTo>
                      <a:pt x="93" y="189"/>
                      <a:pt x="95" y="188"/>
                      <a:pt x="95" y="188"/>
                    </a:cubicBezTo>
                    <a:cubicBezTo>
                      <a:pt x="96" y="187"/>
                      <a:pt x="94" y="183"/>
                      <a:pt x="95" y="182"/>
                    </a:cubicBezTo>
                    <a:cubicBezTo>
                      <a:pt x="96" y="181"/>
                      <a:pt x="98" y="178"/>
                      <a:pt x="100" y="178"/>
                    </a:cubicBezTo>
                    <a:cubicBezTo>
                      <a:pt x="102" y="177"/>
                      <a:pt x="104" y="180"/>
                      <a:pt x="108" y="179"/>
                    </a:cubicBezTo>
                    <a:cubicBezTo>
                      <a:pt x="112" y="178"/>
                      <a:pt x="121" y="179"/>
                      <a:pt x="122" y="180"/>
                    </a:cubicBezTo>
                    <a:cubicBezTo>
                      <a:pt x="123" y="181"/>
                      <a:pt x="135" y="181"/>
                      <a:pt x="138" y="183"/>
                    </a:cubicBezTo>
                    <a:cubicBezTo>
                      <a:pt x="141" y="185"/>
                      <a:pt x="143" y="184"/>
                      <a:pt x="145" y="180"/>
                    </a:cubicBezTo>
                    <a:cubicBezTo>
                      <a:pt x="147" y="175"/>
                      <a:pt x="161" y="166"/>
                      <a:pt x="163" y="165"/>
                    </a:cubicBezTo>
                    <a:cubicBezTo>
                      <a:pt x="165" y="164"/>
                      <a:pt x="179" y="165"/>
                      <a:pt x="185" y="163"/>
                    </a:cubicBezTo>
                    <a:cubicBezTo>
                      <a:pt x="191" y="162"/>
                      <a:pt x="229" y="150"/>
                      <a:pt x="230" y="149"/>
                    </a:cubicBezTo>
                    <a:cubicBezTo>
                      <a:pt x="232" y="147"/>
                      <a:pt x="238" y="127"/>
                      <a:pt x="238" y="125"/>
                    </a:cubicBezTo>
                    <a:cubicBezTo>
                      <a:pt x="238" y="123"/>
                      <a:pt x="235" y="117"/>
                      <a:pt x="232" y="117"/>
                    </a:cubicBezTo>
                    <a:cubicBezTo>
                      <a:pt x="229" y="117"/>
                      <a:pt x="206" y="115"/>
                      <a:pt x="204" y="114"/>
                    </a:cubicBezTo>
                    <a:cubicBezTo>
                      <a:pt x="203" y="113"/>
                      <a:pt x="196" y="108"/>
                      <a:pt x="195" y="102"/>
                    </a:cubicBezTo>
                    <a:cubicBezTo>
                      <a:pt x="194" y="100"/>
                      <a:pt x="191" y="97"/>
                      <a:pt x="191" y="95"/>
                    </a:cubicBezTo>
                    <a:cubicBezTo>
                      <a:pt x="188" y="95"/>
                      <a:pt x="184" y="94"/>
                      <a:pt x="181" y="88"/>
                    </a:cubicBezTo>
                    <a:cubicBezTo>
                      <a:pt x="179" y="87"/>
                      <a:pt x="173" y="78"/>
                      <a:pt x="175" y="76"/>
                    </a:cubicBezTo>
                    <a:cubicBezTo>
                      <a:pt x="178" y="73"/>
                      <a:pt x="174" y="67"/>
                      <a:pt x="170" y="64"/>
                    </a:cubicBezTo>
                    <a:cubicBezTo>
                      <a:pt x="167" y="60"/>
                      <a:pt x="159" y="54"/>
                      <a:pt x="159" y="50"/>
                    </a:cubicBezTo>
                    <a:cubicBezTo>
                      <a:pt x="159" y="49"/>
                      <a:pt x="158" y="48"/>
                      <a:pt x="157" y="46"/>
                    </a:cubicBezTo>
                    <a:cubicBezTo>
                      <a:pt x="148" y="45"/>
                      <a:pt x="148" y="45"/>
                      <a:pt x="148" y="45"/>
                    </a:cubicBezTo>
                    <a:lnTo>
                      <a:pt x="143" y="4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Freeform 91"/>
              <p:cNvSpPr>
                <a:spLocks/>
              </p:cNvSpPr>
              <p:nvPr/>
            </p:nvSpPr>
            <p:spPr bwMode="auto">
              <a:xfrm>
                <a:off x="5599112" y="3430588"/>
                <a:ext cx="204788" cy="228600"/>
              </a:xfrm>
              <a:custGeom>
                <a:avLst/>
                <a:gdLst>
                  <a:gd name="T0" fmla="*/ 45 w 91"/>
                  <a:gd name="T1" fmla="*/ 2 h 101"/>
                  <a:gd name="T2" fmla="*/ 45 w 91"/>
                  <a:gd name="T3" fmla="*/ 11 h 101"/>
                  <a:gd name="T4" fmla="*/ 38 w 91"/>
                  <a:gd name="T5" fmla="*/ 20 h 101"/>
                  <a:gd name="T6" fmla="*/ 34 w 91"/>
                  <a:gd name="T7" fmla="*/ 29 h 101"/>
                  <a:gd name="T8" fmla="*/ 36 w 91"/>
                  <a:gd name="T9" fmla="*/ 29 h 101"/>
                  <a:gd name="T10" fmla="*/ 42 w 91"/>
                  <a:gd name="T11" fmla="*/ 37 h 101"/>
                  <a:gd name="T12" fmla="*/ 34 w 91"/>
                  <a:gd name="T13" fmla="*/ 61 h 101"/>
                  <a:gd name="T14" fmla="*/ 0 w 91"/>
                  <a:gd name="T15" fmla="*/ 72 h 101"/>
                  <a:gd name="T16" fmla="*/ 14 w 91"/>
                  <a:gd name="T17" fmla="*/ 101 h 101"/>
                  <a:gd name="T18" fmla="*/ 17 w 91"/>
                  <a:gd name="T19" fmla="*/ 99 h 101"/>
                  <a:gd name="T20" fmla="*/ 35 w 91"/>
                  <a:gd name="T21" fmla="*/ 96 h 101"/>
                  <a:gd name="T22" fmla="*/ 39 w 91"/>
                  <a:gd name="T23" fmla="*/ 87 h 101"/>
                  <a:gd name="T24" fmla="*/ 52 w 91"/>
                  <a:gd name="T25" fmla="*/ 85 h 101"/>
                  <a:gd name="T26" fmla="*/ 59 w 91"/>
                  <a:gd name="T27" fmla="*/ 75 h 101"/>
                  <a:gd name="T28" fmla="*/ 66 w 91"/>
                  <a:gd name="T29" fmla="*/ 71 h 101"/>
                  <a:gd name="T30" fmla="*/ 70 w 91"/>
                  <a:gd name="T31" fmla="*/ 56 h 101"/>
                  <a:gd name="T32" fmla="*/ 79 w 91"/>
                  <a:gd name="T33" fmla="*/ 50 h 101"/>
                  <a:gd name="T34" fmla="*/ 88 w 91"/>
                  <a:gd name="T35" fmla="*/ 37 h 101"/>
                  <a:gd name="T36" fmla="*/ 88 w 91"/>
                  <a:gd name="T37" fmla="*/ 31 h 101"/>
                  <a:gd name="T38" fmla="*/ 78 w 91"/>
                  <a:gd name="T39" fmla="*/ 19 h 101"/>
                  <a:gd name="T40" fmla="*/ 59 w 91"/>
                  <a:gd name="T41" fmla="*/ 12 h 101"/>
                  <a:gd name="T42" fmla="*/ 53 w 91"/>
                  <a:gd name="T43" fmla="*/ 0 h 101"/>
                  <a:gd name="T44" fmla="*/ 49 w 91"/>
                  <a:gd name="T45" fmla="*/ 2 h 101"/>
                  <a:gd name="T46" fmla="*/ 45 w 91"/>
                  <a:gd name="T47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" h="101">
                    <a:moveTo>
                      <a:pt x="45" y="2"/>
                    </a:moveTo>
                    <a:cubicBezTo>
                      <a:pt x="45" y="11"/>
                      <a:pt x="45" y="11"/>
                      <a:pt x="45" y="1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5" y="29"/>
                      <a:pt x="36" y="29"/>
                      <a:pt x="36" y="29"/>
                    </a:cubicBezTo>
                    <a:cubicBezTo>
                      <a:pt x="39" y="29"/>
                      <a:pt x="42" y="35"/>
                      <a:pt x="42" y="37"/>
                    </a:cubicBezTo>
                    <a:cubicBezTo>
                      <a:pt x="42" y="39"/>
                      <a:pt x="36" y="59"/>
                      <a:pt x="34" y="61"/>
                    </a:cubicBezTo>
                    <a:cubicBezTo>
                      <a:pt x="33" y="62"/>
                      <a:pt x="13" y="68"/>
                      <a:pt x="0" y="72"/>
                    </a:cubicBezTo>
                    <a:cubicBezTo>
                      <a:pt x="3" y="78"/>
                      <a:pt x="8" y="90"/>
                      <a:pt x="14" y="101"/>
                    </a:cubicBezTo>
                    <a:cubicBezTo>
                      <a:pt x="15" y="100"/>
                      <a:pt x="15" y="100"/>
                      <a:pt x="17" y="99"/>
                    </a:cubicBezTo>
                    <a:cubicBezTo>
                      <a:pt x="23" y="96"/>
                      <a:pt x="30" y="98"/>
                      <a:pt x="35" y="96"/>
                    </a:cubicBezTo>
                    <a:cubicBezTo>
                      <a:pt x="40" y="95"/>
                      <a:pt x="35" y="91"/>
                      <a:pt x="39" y="87"/>
                    </a:cubicBezTo>
                    <a:cubicBezTo>
                      <a:pt x="43" y="84"/>
                      <a:pt x="49" y="87"/>
                      <a:pt x="52" y="85"/>
                    </a:cubicBezTo>
                    <a:cubicBezTo>
                      <a:pt x="54" y="84"/>
                      <a:pt x="55" y="77"/>
                      <a:pt x="59" y="75"/>
                    </a:cubicBezTo>
                    <a:cubicBezTo>
                      <a:pt x="63" y="74"/>
                      <a:pt x="67" y="75"/>
                      <a:pt x="66" y="71"/>
                    </a:cubicBezTo>
                    <a:cubicBezTo>
                      <a:pt x="66" y="68"/>
                      <a:pt x="66" y="57"/>
                      <a:pt x="70" y="56"/>
                    </a:cubicBezTo>
                    <a:cubicBezTo>
                      <a:pt x="73" y="56"/>
                      <a:pt x="79" y="52"/>
                      <a:pt x="79" y="50"/>
                    </a:cubicBezTo>
                    <a:cubicBezTo>
                      <a:pt x="79" y="48"/>
                      <a:pt x="86" y="40"/>
                      <a:pt x="88" y="37"/>
                    </a:cubicBezTo>
                    <a:cubicBezTo>
                      <a:pt x="91" y="33"/>
                      <a:pt x="91" y="31"/>
                      <a:pt x="88" y="31"/>
                    </a:cubicBezTo>
                    <a:cubicBezTo>
                      <a:pt x="84" y="30"/>
                      <a:pt x="79" y="21"/>
                      <a:pt x="78" y="19"/>
                    </a:cubicBezTo>
                    <a:cubicBezTo>
                      <a:pt x="77" y="16"/>
                      <a:pt x="67" y="18"/>
                      <a:pt x="59" y="12"/>
                    </a:cubicBezTo>
                    <a:cubicBezTo>
                      <a:pt x="56" y="9"/>
                      <a:pt x="54" y="5"/>
                      <a:pt x="53" y="0"/>
                    </a:cubicBezTo>
                    <a:cubicBezTo>
                      <a:pt x="49" y="2"/>
                      <a:pt x="49" y="2"/>
                      <a:pt x="49" y="2"/>
                    </a:cubicBezTo>
                    <a:lnTo>
                      <a:pt x="45" y="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Freeform 92"/>
              <p:cNvSpPr>
                <a:spLocks/>
              </p:cNvSpPr>
              <p:nvPr/>
            </p:nvSpPr>
            <p:spPr bwMode="auto">
              <a:xfrm>
                <a:off x="5564187" y="3403600"/>
                <a:ext cx="31750" cy="42863"/>
              </a:xfrm>
              <a:custGeom>
                <a:avLst/>
                <a:gdLst>
                  <a:gd name="T0" fmla="*/ 10 w 14"/>
                  <a:gd name="T1" fmla="*/ 19 h 19"/>
                  <a:gd name="T2" fmla="*/ 10 w 14"/>
                  <a:gd name="T3" fmla="*/ 15 h 19"/>
                  <a:gd name="T4" fmla="*/ 9 w 14"/>
                  <a:gd name="T5" fmla="*/ 1 h 19"/>
                  <a:gd name="T6" fmla="*/ 1 w 14"/>
                  <a:gd name="T7" fmla="*/ 12 h 19"/>
                  <a:gd name="T8" fmla="*/ 0 w 14"/>
                  <a:gd name="T9" fmla="*/ 12 h 19"/>
                  <a:gd name="T10" fmla="*/ 10 w 14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0" y="19"/>
                    </a:moveTo>
                    <a:cubicBezTo>
                      <a:pt x="10" y="17"/>
                      <a:pt x="10" y="16"/>
                      <a:pt x="10" y="15"/>
                    </a:cubicBezTo>
                    <a:cubicBezTo>
                      <a:pt x="12" y="12"/>
                      <a:pt x="14" y="2"/>
                      <a:pt x="9" y="1"/>
                    </a:cubicBezTo>
                    <a:cubicBezTo>
                      <a:pt x="4" y="0"/>
                      <a:pt x="1" y="9"/>
                      <a:pt x="1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3" y="18"/>
                      <a:pt x="7" y="19"/>
                      <a:pt x="10" y="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93"/>
              <p:cNvSpPr>
                <a:spLocks/>
              </p:cNvSpPr>
              <p:nvPr/>
            </p:nvSpPr>
            <p:spPr bwMode="auto">
              <a:xfrm>
                <a:off x="5595937" y="3400425"/>
                <a:ext cx="122238" cy="96838"/>
              </a:xfrm>
              <a:custGeom>
                <a:avLst/>
                <a:gdLst>
                  <a:gd name="T0" fmla="*/ 9 w 54"/>
                  <a:gd name="T1" fmla="*/ 40 h 43"/>
                  <a:gd name="T2" fmla="*/ 35 w 54"/>
                  <a:gd name="T3" fmla="*/ 43 h 43"/>
                  <a:gd name="T4" fmla="*/ 39 w 54"/>
                  <a:gd name="T5" fmla="*/ 34 h 43"/>
                  <a:gd name="T6" fmla="*/ 46 w 54"/>
                  <a:gd name="T7" fmla="*/ 25 h 43"/>
                  <a:gd name="T8" fmla="*/ 46 w 54"/>
                  <a:gd name="T9" fmla="*/ 16 h 43"/>
                  <a:gd name="T10" fmla="*/ 50 w 54"/>
                  <a:gd name="T11" fmla="*/ 16 h 43"/>
                  <a:gd name="T12" fmla="*/ 54 w 54"/>
                  <a:gd name="T13" fmla="*/ 14 h 43"/>
                  <a:gd name="T14" fmla="*/ 51 w 54"/>
                  <a:gd name="T15" fmla="*/ 0 h 43"/>
                  <a:gd name="T16" fmla="*/ 38 w 54"/>
                  <a:gd name="T17" fmla="*/ 15 h 43"/>
                  <a:gd name="T18" fmla="*/ 16 w 54"/>
                  <a:gd name="T19" fmla="*/ 25 h 43"/>
                  <a:gd name="T20" fmla="*/ 3 w 54"/>
                  <a:gd name="T21" fmla="*/ 28 h 43"/>
                  <a:gd name="T22" fmla="*/ 0 w 54"/>
                  <a:gd name="T23" fmla="*/ 28 h 43"/>
                  <a:gd name="T24" fmla="*/ 9 w 54"/>
                  <a:gd name="T25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43">
                    <a:moveTo>
                      <a:pt x="9" y="40"/>
                    </a:moveTo>
                    <a:cubicBezTo>
                      <a:pt x="10" y="41"/>
                      <a:pt x="28" y="43"/>
                      <a:pt x="35" y="4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2" y="7"/>
                      <a:pt x="52" y="0"/>
                      <a:pt x="51" y="0"/>
                    </a:cubicBezTo>
                    <a:cubicBezTo>
                      <a:pt x="49" y="0"/>
                      <a:pt x="41" y="8"/>
                      <a:pt x="38" y="15"/>
                    </a:cubicBezTo>
                    <a:cubicBezTo>
                      <a:pt x="34" y="21"/>
                      <a:pt x="25" y="26"/>
                      <a:pt x="16" y="25"/>
                    </a:cubicBezTo>
                    <a:cubicBezTo>
                      <a:pt x="8" y="23"/>
                      <a:pt x="5" y="27"/>
                      <a:pt x="3" y="28"/>
                    </a:cubicBezTo>
                    <a:cubicBezTo>
                      <a:pt x="2" y="29"/>
                      <a:pt x="1" y="28"/>
                      <a:pt x="0" y="28"/>
                    </a:cubicBezTo>
                    <a:cubicBezTo>
                      <a:pt x="1" y="34"/>
                      <a:pt x="8" y="39"/>
                      <a:pt x="9" y="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94"/>
              <p:cNvSpPr>
                <a:spLocks noEditPoints="1"/>
              </p:cNvSpPr>
              <p:nvPr/>
            </p:nvSpPr>
            <p:spPr bwMode="auto">
              <a:xfrm>
                <a:off x="6796087" y="3917950"/>
                <a:ext cx="493713" cy="152400"/>
              </a:xfrm>
              <a:custGeom>
                <a:avLst/>
                <a:gdLst>
                  <a:gd name="T0" fmla="*/ 40 w 219"/>
                  <a:gd name="T1" fmla="*/ 24 h 68"/>
                  <a:gd name="T2" fmla="*/ 31 w 219"/>
                  <a:gd name="T3" fmla="*/ 13 h 68"/>
                  <a:gd name="T4" fmla="*/ 26 w 219"/>
                  <a:gd name="T5" fmla="*/ 7 h 68"/>
                  <a:gd name="T6" fmla="*/ 25 w 219"/>
                  <a:gd name="T7" fmla="*/ 5 h 68"/>
                  <a:gd name="T8" fmla="*/ 21 w 219"/>
                  <a:gd name="T9" fmla="*/ 10 h 68"/>
                  <a:gd name="T10" fmla="*/ 12 w 219"/>
                  <a:gd name="T11" fmla="*/ 9 h 68"/>
                  <a:gd name="T12" fmla="*/ 7 w 219"/>
                  <a:gd name="T13" fmla="*/ 2 h 68"/>
                  <a:gd name="T14" fmla="*/ 0 w 219"/>
                  <a:gd name="T15" fmla="*/ 2 h 68"/>
                  <a:gd name="T16" fmla="*/ 3 w 219"/>
                  <a:gd name="T17" fmla="*/ 19 h 68"/>
                  <a:gd name="T18" fmla="*/ 15 w 219"/>
                  <a:gd name="T19" fmla="*/ 41 h 68"/>
                  <a:gd name="T20" fmla="*/ 26 w 219"/>
                  <a:gd name="T21" fmla="*/ 51 h 68"/>
                  <a:gd name="T22" fmla="*/ 47 w 219"/>
                  <a:gd name="T23" fmla="*/ 62 h 68"/>
                  <a:gd name="T24" fmla="*/ 40 w 219"/>
                  <a:gd name="T25" fmla="*/ 46 h 68"/>
                  <a:gd name="T26" fmla="*/ 40 w 219"/>
                  <a:gd name="T27" fmla="*/ 24 h 68"/>
                  <a:gd name="T28" fmla="*/ 210 w 219"/>
                  <a:gd name="T29" fmla="*/ 12 h 68"/>
                  <a:gd name="T30" fmla="*/ 200 w 219"/>
                  <a:gd name="T31" fmla="*/ 9 h 68"/>
                  <a:gd name="T32" fmla="*/ 190 w 219"/>
                  <a:gd name="T33" fmla="*/ 0 h 68"/>
                  <a:gd name="T34" fmla="*/ 181 w 219"/>
                  <a:gd name="T35" fmla="*/ 12 h 68"/>
                  <a:gd name="T36" fmla="*/ 175 w 219"/>
                  <a:gd name="T37" fmla="*/ 19 h 68"/>
                  <a:gd name="T38" fmla="*/ 172 w 219"/>
                  <a:gd name="T39" fmla="*/ 22 h 68"/>
                  <a:gd name="T40" fmla="*/ 173 w 219"/>
                  <a:gd name="T41" fmla="*/ 29 h 68"/>
                  <a:gd name="T42" fmla="*/ 165 w 219"/>
                  <a:gd name="T43" fmla="*/ 32 h 68"/>
                  <a:gd name="T44" fmla="*/ 159 w 219"/>
                  <a:gd name="T45" fmla="*/ 24 h 68"/>
                  <a:gd name="T46" fmla="*/ 159 w 219"/>
                  <a:gd name="T47" fmla="*/ 24 h 68"/>
                  <a:gd name="T48" fmla="*/ 149 w 219"/>
                  <a:gd name="T49" fmla="*/ 39 h 68"/>
                  <a:gd name="T50" fmla="*/ 133 w 219"/>
                  <a:gd name="T51" fmla="*/ 44 h 68"/>
                  <a:gd name="T52" fmla="*/ 125 w 219"/>
                  <a:gd name="T53" fmla="*/ 59 h 68"/>
                  <a:gd name="T54" fmla="*/ 108 w 219"/>
                  <a:gd name="T55" fmla="*/ 54 h 68"/>
                  <a:gd name="T56" fmla="*/ 112 w 219"/>
                  <a:gd name="T57" fmla="*/ 62 h 68"/>
                  <a:gd name="T58" fmla="*/ 121 w 219"/>
                  <a:gd name="T59" fmla="*/ 66 h 68"/>
                  <a:gd name="T60" fmla="*/ 136 w 219"/>
                  <a:gd name="T61" fmla="*/ 65 h 68"/>
                  <a:gd name="T62" fmla="*/ 147 w 219"/>
                  <a:gd name="T63" fmla="*/ 60 h 68"/>
                  <a:gd name="T64" fmla="*/ 158 w 219"/>
                  <a:gd name="T65" fmla="*/ 62 h 68"/>
                  <a:gd name="T66" fmla="*/ 168 w 219"/>
                  <a:gd name="T67" fmla="*/ 56 h 68"/>
                  <a:gd name="T68" fmla="*/ 171 w 219"/>
                  <a:gd name="T69" fmla="*/ 45 h 68"/>
                  <a:gd name="T70" fmla="*/ 178 w 219"/>
                  <a:gd name="T71" fmla="*/ 35 h 68"/>
                  <a:gd name="T72" fmla="*/ 195 w 219"/>
                  <a:gd name="T73" fmla="*/ 28 h 68"/>
                  <a:gd name="T74" fmla="*/ 201 w 219"/>
                  <a:gd name="T75" fmla="*/ 29 h 68"/>
                  <a:gd name="T76" fmla="*/ 208 w 219"/>
                  <a:gd name="T77" fmla="*/ 23 h 68"/>
                  <a:gd name="T78" fmla="*/ 218 w 219"/>
                  <a:gd name="T79" fmla="*/ 18 h 68"/>
                  <a:gd name="T80" fmla="*/ 210 w 219"/>
                  <a:gd name="T81" fmla="*/ 1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9" h="68">
                    <a:moveTo>
                      <a:pt x="40" y="24"/>
                    </a:moveTo>
                    <a:cubicBezTo>
                      <a:pt x="40" y="17"/>
                      <a:pt x="33" y="18"/>
                      <a:pt x="31" y="13"/>
                    </a:cubicBezTo>
                    <a:cubicBezTo>
                      <a:pt x="29" y="7"/>
                      <a:pt x="27" y="10"/>
                      <a:pt x="26" y="7"/>
                    </a:cubicBezTo>
                    <a:cubicBezTo>
                      <a:pt x="25" y="7"/>
                      <a:pt x="25" y="6"/>
                      <a:pt x="25" y="5"/>
                    </a:cubicBezTo>
                    <a:cubicBezTo>
                      <a:pt x="21" y="7"/>
                      <a:pt x="22" y="10"/>
                      <a:pt x="21" y="10"/>
                    </a:cubicBezTo>
                    <a:cubicBezTo>
                      <a:pt x="20" y="10"/>
                      <a:pt x="12" y="11"/>
                      <a:pt x="12" y="9"/>
                    </a:cubicBezTo>
                    <a:cubicBezTo>
                      <a:pt x="12" y="7"/>
                      <a:pt x="11" y="3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3" y="8"/>
                      <a:pt x="3" y="14"/>
                      <a:pt x="3" y="19"/>
                    </a:cubicBezTo>
                    <a:cubicBezTo>
                      <a:pt x="4" y="26"/>
                      <a:pt x="13" y="36"/>
                      <a:pt x="15" y="41"/>
                    </a:cubicBezTo>
                    <a:cubicBezTo>
                      <a:pt x="16" y="45"/>
                      <a:pt x="19" y="46"/>
                      <a:pt x="26" y="51"/>
                    </a:cubicBezTo>
                    <a:cubicBezTo>
                      <a:pt x="32" y="56"/>
                      <a:pt x="45" y="63"/>
                      <a:pt x="47" y="62"/>
                    </a:cubicBezTo>
                    <a:cubicBezTo>
                      <a:pt x="50" y="61"/>
                      <a:pt x="44" y="50"/>
                      <a:pt x="40" y="46"/>
                    </a:cubicBezTo>
                    <a:cubicBezTo>
                      <a:pt x="36" y="42"/>
                      <a:pt x="40" y="32"/>
                      <a:pt x="40" y="24"/>
                    </a:cubicBezTo>
                    <a:close/>
                    <a:moveTo>
                      <a:pt x="210" y="12"/>
                    </a:moveTo>
                    <a:cubicBezTo>
                      <a:pt x="207" y="12"/>
                      <a:pt x="200" y="12"/>
                      <a:pt x="200" y="9"/>
                    </a:cubicBezTo>
                    <a:cubicBezTo>
                      <a:pt x="200" y="6"/>
                      <a:pt x="194" y="0"/>
                      <a:pt x="190" y="0"/>
                    </a:cubicBezTo>
                    <a:cubicBezTo>
                      <a:pt x="186" y="0"/>
                      <a:pt x="181" y="8"/>
                      <a:pt x="181" y="12"/>
                    </a:cubicBezTo>
                    <a:cubicBezTo>
                      <a:pt x="181" y="15"/>
                      <a:pt x="174" y="15"/>
                      <a:pt x="175" y="19"/>
                    </a:cubicBezTo>
                    <a:cubicBezTo>
                      <a:pt x="175" y="21"/>
                      <a:pt x="174" y="22"/>
                      <a:pt x="172" y="22"/>
                    </a:cubicBezTo>
                    <a:cubicBezTo>
                      <a:pt x="173" y="26"/>
                      <a:pt x="174" y="29"/>
                      <a:pt x="173" y="29"/>
                    </a:cubicBezTo>
                    <a:cubicBezTo>
                      <a:pt x="170" y="28"/>
                      <a:pt x="169" y="32"/>
                      <a:pt x="165" y="32"/>
                    </a:cubicBezTo>
                    <a:cubicBezTo>
                      <a:pt x="164" y="32"/>
                      <a:pt x="162" y="28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6" y="24"/>
                      <a:pt x="150" y="33"/>
                      <a:pt x="149" y="39"/>
                    </a:cubicBezTo>
                    <a:cubicBezTo>
                      <a:pt x="148" y="46"/>
                      <a:pt x="142" y="44"/>
                      <a:pt x="133" y="44"/>
                    </a:cubicBezTo>
                    <a:cubicBezTo>
                      <a:pt x="124" y="45"/>
                      <a:pt x="127" y="54"/>
                      <a:pt x="125" y="59"/>
                    </a:cubicBezTo>
                    <a:cubicBezTo>
                      <a:pt x="123" y="63"/>
                      <a:pt x="113" y="55"/>
                      <a:pt x="108" y="54"/>
                    </a:cubicBezTo>
                    <a:cubicBezTo>
                      <a:pt x="109" y="58"/>
                      <a:pt x="110" y="62"/>
                      <a:pt x="112" y="62"/>
                    </a:cubicBezTo>
                    <a:cubicBezTo>
                      <a:pt x="115" y="62"/>
                      <a:pt x="119" y="68"/>
                      <a:pt x="121" y="66"/>
                    </a:cubicBezTo>
                    <a:cubicBezTo>
                      <a:pt x="124" y="64"/>
                      <a:pt x="132" y="66"/>
                      <a:pt x="136" y="65"/>
                    </a:cubicBezTo>
                    <a:cubicBezTo>
                      <a:pt x="140" y="64"/>
                      <a:pt x="141" y="60"/>
                      <a:pt x="147" y="60"/>
                    </a:cubicBezTo>
                    <a:cubicBezTo>
                      <a:pt x="154" y="60"/>
                      <a:pt x="151" y="66"/>
                      <a:pt x="158" y="62"/>
                    </a:cubicBezTo>
                    <a:cubicBezTo>
                      <a:pt x="165" y="59"/>
                      <a:pt x="169" y="62"/>
                      <a:pt x="168" y="56"/>
                    </a:cubicBezTo>
                    <a:cubicBezTo>
                      <a:pt x="167" y="50"/>
                      <a:pt x="172" y="50"/>
                      <a:pt x="171" y="45"/>
                    </a:cubicBezTo>
                    <a:cubicBezTo>
                      <a:pt x="171" y="40"/>
                      <a:pt x="179" y="44"/>
                      <a:pt x="178" y="35"/>
                    </a:cubicBezTo>
                    <a:cubicBezTo>
                      <a:pt x="177" y="26"/>
                      <a:pt x="190" y="28"/>
                      <a:pt x="195" y="28"/>
                    </a:cubicBezTo>
                    <a:cubicBezTo>
                      <a:pt x="196" y="28"/>
                      <a:pt x="198" y="28"/>
                      <a:pt x="201" y="29"/>
                    </a:cubicBezTo>
                    <a:cubicBezTo>
                      <a:pt x="204" y="27"/>
                      <a:pt x="210" y="25"/>
                      <a:pt x="208" y="23"/>
                    </a:cubicBezTo>
                    <a:cubicBezTo>
                      <a:pt x="205" y="20"/>
                      <a:pt x="217" y="22"/>
                      <a:pt x="218" y="18"/>
                    </a:cubicBezTo>
                    <a:cubicBezTo>
                      <a:pt x="219" y="14"/>
                      <a:pt x="213" y="11"/>
                      <a:pt x="210" y="1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95"/>
              <p:cNvSpPr>
                <a:spLocks/>
              </p:cNvSpPr>
              <p:nvPr/>
            </p:nvSpPr>
            <p:spPr bwMode="auto">
              <a:xfrm>
                <a:off x="7153275" y="3967163"/>
                <a:ext cx="34925" cy="22225"/>
              </a:xfrm>
              <a:custGeom>
                <a:avLst/>
                <a:gdLst>
                  <a:gd name="T0" fmla="*/ 6 w 15"/>
                  <a:gd name="T1" fmla="*/ 10 h 10"/>
                  <a:gd name="T2" fmla="*/ 14 w 15"/>
                  <a:gd name="T3" fmla="*/ 7 h 10"/>
                  <a:gd name="T4" fmla="*/ 13 w 15"/>
                  <a:gd name="T5" fmla="*/ 0 h 10"/>
                  <a:gd name="T6" fmla="*/ 8 w 15"/>
                  <a:gd name="T7" fmla="*/ 3 h 10"/>
                  <a:gd name="T8" fmla="*/ 0 w 15"/>
                  <a:gd name="T9" fmla="*/ 2 h 10"/>
                  <a:gd name="T10" fmla="*/ 6 w 15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6" y="10"/>
                    </a:moveTo>
                    <a:cubicBezTo>
                      <a:pt x="10" y="10"/>
                      <a:pt x="11" y="6"/>
                      <a:pt x="14" y="7"/>
                    </a:cubicBezTo>
                    <a:cubicBezTo>
                      <a:pt x="15" y="7"/>
                      <a:pt x="14" y="4"/>
                      <a:pt x="13" y="0"/>
                    </a:cubicBezTo>
                    <a:cubicBezTo>
                      <a:pt x="11" y="1"/>
                      <a:pt x="8" y="1"/>
                      <a:pt x="8" y="3"/>
                    </a:cubicBezTo>
                    <a:cubicBezTo>
                      <a:pt x="8" y="6"/>
                      <a:pt x="3" y="2"/>
                      <a:pt x="0" y="2"/>
                    </a:cubicBezTo>
                    <a:cubicBezTo>
                      <a:pt x="3" y="6"/>
                      <a:pt x="5" y="10"/>
                      <a:pt x="6" y="1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96"/>
              <p:cNvSpPr>
                <a:spLocks/>
              </p:cNvSpPr>
              <p:nvPr/>
            </p:nvSpPr>
            <p:spPr bwMode="auto">
              <a:xfrm>
                <a:off x="5265737" y="3079750"/>
                <a:ext cx="247650" cy="241300"/>
              </a:xfrm>
              <a:custGeom>
                <a:avLst/>
                <a:gdLst>
                  <a:gd name="T0" fmla="*/ 92 w 110"/>
                  <a:gd name="T1" fmla="*/ 97 h 107"/>
                  <a:gd name="T2" fmla="*/ 98 w 110"/>
                  <a:gd name="T3" fmla="*/ 93 h 107"/>
                  <a:gd name="T4" fmla="*/ 105 w 110"/>
                  <a:gd name="T5" fmla="*/ 98 h 107"/>
                  <a:gd name="T6" fmla="*/ 110 w 110"/>
                  <a:gd name="T7" fmla="*/ 95 h 107"/>
                  <a:gd name="T8" fmla="*/ 104 w 110"/>
                  <a:gd name="T9" fmla="*/ 86 h 107"/>
                  <a:gd name="T10" fmla="*/ 100 w 110"/>
                  <a:gd name="T11" fmla="*/ 78 h 107"/>
                  <a:gd name="T12" fmla="*/ 100 w 110"/>
                  <a:gd name="T13" fmla="*/ 71 h 107"/>
                  <a:gd name="T14" fmla="*/ 95 w 110"/>
                  <a:gd name="T15" fmla="*/ 64 h 107"/>
                  <a:gd name="T16" fmla="*/ 83 w 110"/>
                  <a:gd name="T17" fmla="*/ 56 h 107"/>
                  <a:gd name="T18" fmla="*/ 77 w 110"/>
                  <a:gd name="T19" fmla="*/ 50 h 107"/>
                  <a:gd name="T20" fmla="*/ 76 w 110"/>
                  <a:gd name="T21" fmla="*/ 39 h 107"/>
                  <a:gd name="T22" fmla="*/ 80 w 110"/>
                  <a:gd name="T23" fmla="*/ 30 h 107"/>
                  <a:gd name="T24" fmla="*/ 82 w 110"/>
                  <a:gd name="T25" fmla="*/ 24 h 107"/>
                  <a:gd name="T26" fmla="*/ 77 w 110"/>
                  <a:gd name="T27" fmla="*/ 20 h 107"/>
                  <a:gd name="T28" fmla="*/ 71 w 110"/>
                  <a:gd name="T29" fmla="*/ 13 h 107"/>
                  <a:gd name="T30" fmla="*/ 67 w 110"/>
                  <a:gd name="T31" fmla="*/ 4 h 107"/>
                  <a:gd name="T32" fmla="*/ 55 w 110"/>
                  <a:gd name="T33" fmla="*/ 2 h 107"/>
                  <a:gd name="T34" fmla="*/ 45 w 110"/>
                  <a:gd name="T35" fmla="*/ 0 h 107"/>
                  <a:gd name="T36" fmla="*/ 40 w 110"/>
                  <a:gd name="T37" fmla="*/ 4 h 107"/>
                  <a:gd name="T38" fmla="*/ 40 w 110"/>
                  <a:gd name="T39" fmla="*/ 4 h 107"/>
                  <a:gd name="T40" fmla="*/ 34 w 110"/>
                  <a:gd name="T41" fmla="*/ 9 h 107"/>
                  <a:gd name="T42" fmla="*/ 27 w 110"/>
                  <a:gd name="T43" fmla="*/ 14 h 107"/>
                  <a:gd name="T44" fmla="*/ 27 w 110"/>
                  <a:gd name="T45" fmla="*/ 24 h 107"/>
                  <a:gd name="T46" fmla="*/ 27 w 110"/>
                  <a:gd name="T47" fmla="*/ 33 h 107"/>
                  <a:gd name="T48" fmla="*/ 24 w 110"/>
                  <a:gd name="T49" fmla="*/ 39 h 107"/>
                  <a:gd name="T50" fmla="*/ 0 w 110"/>
                  <a:gd name="T51" fmla="*/ 52 h 107"/>
                  <a:gd name="T52" fmla="*/ 1 w 110"/>
                  <a:gd name="T53" fmla="*/ 58 h 107"/>
                  <a:gd name="T54" fmla="*/ 3 w 110"/>
                  <a:gd name="T55" fmla="*/ 69 h 107"/>
                  <a:gd name="T56" fmla="*/ 12 w 110"/>
                  <a:gd name="T57" fmla="*/ 69 h 107"/>
                  <a:gd name="T58" fmla="*/ 34 w 110"/>
                  <a:gd name="T59" fmla="*/ 82 h 107"/>
                  <a:gd name="T60" fmla="*/ 61 w 110"/>
                  <a:gd name="T61" fmla="*/ 102 h 107"/>
                  <a:gd name="T62" fmla="*/ 75 w 110"/>
                  <a:gd name="T63" fmla="*/ 106 h 107"/>
                  <a:gd name="T64" fmla="*/ 88 w 110"/>
                  <a:gd name="T65" fmla="*/ 107 h 107"/>
                  <a:gd name="T66" fmla="*/ 92 w 110"/>
                  <a:gd name="T67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0" h="107">
                    <a:moveTo>
                      <a:pt x="92" y="97"/>
                    </a:moveTo>
                    <a:cubicBezTo>
                      <a:pt x="94" y="96"/>
                      <a:pt x="94" y="94"/>
                      <a:pt x="98" y="93"/>
                    </a:cubicBezTo>
                    <a:cubicBezTo>
                      <a:pt x="100" y="93"/>
                      <a:pt x="102" y="95"/>
                      <a:pt x="105" y="98"/>
                    </a:cubicBezTo>
                    <a:cubicBezTo>
                      <a:pt x="106" y="96"/>
                      <a:pt x="108" y="95"/>
                      <a:pt x="110" y="95"/>
                    </a:cubicBezTo>
                    <a:cubicBezTo>
                      <a:pt x="107" y="92"/>
                      <a:pt x="103" y="88"/>
                      <a:pt x="104" y="86"/>
                    </a:cubicBezTo>
                    <a:cubicBezTo>
                      <a:pt x="104" y="82"/>
                      <a:pt x="100" y="81"/>
                      <a:pt x="100" y="78"/>
                    </a:cubicBezTo>
                    <a:cubicBezTo>
                      <a:pt x="99" y="76"/>
                      <a:pt x="102" y="73"/>
                      <a:pt x="100" y="71"/>
                    </a:cubicBezTo>
                    <a:cubicBezTo>
                      <a:pt x="99" y="69"/>
                      <a:pt x="98" y="65"/>
                      <a:pt x="95" y="64"/>
                    </a:cubicBezTo>
                    <a:cubicBezTo>
                      <a:pt x="92" y="64"/>
                      <a:pt x="82" y="59"/>
                      <a:pt x="83" y="56"/>
                    </a:cubicBezTo>
                    <a:cubicBezTo>
                      <a:pt x="83" y="53"/>
                      <a:pt x="79" y="50"/>
                      <a:pt x="77" y="50"/>
                    </a:cubicBezTo>
                    <a:cubicBezTo>
                      <a:pt x="76" y="49"/>
                      <a:pt x="74" y="41"/>
                      <a:pt x="76" y="39"/>
                    </a:cubicBezTo>
                    <a:cubicBezTo>
                      <a:pt x="78" y="38"/>
                      <a:pt x="78" y="30"/>
                      <a:pt x="80" y="30"/>
                    </a:cubicBezTo>
                    <a:cubicBezTo>
                      <a:pt x="83" y="30"/>
                      <a:pt x="81" y="26"/>
                      <a:pt x="82" y="24"/>
                    </a:cubicBezTo>
                    <a:cubicBezTo>
                      <a:pt x="83" y="21"/>
                      <a:pt x="80" y="20"/>
                      <a:pt x="77" y="20"/>
                    </a:cubicBezTo>
                    <a:cubicBezTo>
                      <a:pt x="75" y="20"/>
                      <a:pt x="71" y="16"/>
                      <a:pt x="71" y="13"/>
                    </a:cubicBezTo>
                    <a:cubicBezTo>
                      <a:pt x="71" y="10"/>
                      <a:pt x="67" y="5"/>
                      <a:pt x="67" y="4"/>
                    </a:cubicBezTo>
                    <a:cubicBezTo>
                      <a:pt x="66" y="10"/>
                      <a:pt x="58" y="1"/>
                      <a:pt x="55" y="2"/>
                    </a:cubicBezTo>
                    <a:cubicBezTo>
                      <a:pt x="53" y="4"/>
                      <a:pt x="51" y="0"/>
                      <a:pt x="45" y="0"/>
                    </a:cubicBezTo>
                    <a:cubicBezTo>
                      <a:pt x="42" y="1"/>
                      <a:pt x="42" y="2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28" y="11"/>
                      <a:pt x="27" y="14"/>
                    </a:cubicBezTo>
                    <a:cubicBezTo>
                      <a:pt x="25" y="18"/>
                      <a:pt x="29" y="21"/>
                      <a:pt x="27" y="24"/>
                    </a:cubicBezTo>
                    <a:cubicBezTo>
                      <a:pt x="26" y="26"/>
                      <a:pt x="26" y="31"/>
                      <a:pt x="27" y="33"/>
                    </a:cubicBezTo>
                    <a:cubicBezTo>
                      <a:pt x="27" y="34"/>
                      <a:pt x="24" y="39"/>
                      <a:pt x="24" y="39"/>
                    </a:cubicBezTo>
                    <a:cubicBezTo>
                      <a:pt x="24" y="39"/>
                      <a:pt x="11" y="46"/>
                      <a:pt x="0" y="52"/>
                    </a:cubicBezTo>
                    <a:cubicBezTo>
                      <a:pt x="0" y="54"/>
                      <a:pt x="0" y="56"/>
                      <a:pt x="1" y="58"/>
                    </a:cubicBezTo>
                    <a:cubicBezTo>
                      <a:pt x="1" y="60"/>
                      <a:pt x="2" y="65"/>
                      <a:pt x="3" y="69"/>
                    </a:cubicBezTo>
                    <a:cubicBezTo>
                      <a:pt x="7" y="69"/>
                      <a:pt x="8" y="68"/>
                      <a:pt x="12" y="69"/>
                    </a:cubicBezTo>
                    <a:cubicBezTo>
                      <a:pt x="16" y="69"/>
                      <a:pt x="31" y="80"/>
                      <a:pt x="34" y="82"/>
                    </a:cubicBezTo>
                    <a:cubicBezTo>
                      <a:pt x="38" y="83"/>
                      <a:pt x="57" y="98"/>
                      <a:pt x="61" y="102"/>
                    </a:cubicBezTo>
                    <a:cubicBezTo>
                      <a:pt x="65" y="105"/>
                      <a:pt x="72" y="106"/>
                      <a:pt x="75" y="106"/>
                    </a:cubicBezTo>
                    <a:cubicBezTo>
                      <a:pt x="76" y="106"/>
                      <a:pt x="83" y="107"/>
                      <a:pt x="88" y="107"/>
                    </a:cubicBezTo>
                    <a:cubicBezTo>
                      <a:pt x="89" y="104"/>
                      <a:pt x="92" y="98"/>
                      <a:pt x="92" y="9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Freeform 97"/>
              <p:cNvSpPr>
                <a:spLocks/>
              </p:cNvSpPr>
              <p:nvPr/>
            </p:nvSpPr>
            <p:spPr bwMode="auto">
              <a:xfrm>
                <a:off x="5464175" y="3289300"/>
                <a:ext cx="46038" cy="47625"/>
              </a:xfrm>
              <a:custGeom>
                <a:avLst/>
                <a:gdLst>
                  <a:gd name="T0" fmla="*/ 7 w 21"/>
                  <a:gd name="T1" fmla="*/ 15 h 21"/>
                  <a:gd name="T2" fmla="*/ 12 w 21"/>
                  <a:gd name="T3" fmla="*/ 20 h 21"/>
                  <a:gd name="T4" fmla="*/ 21 w 21"/>
                  <a:gd name="T5" fmla="*/ 21 h 21"/>
                  <a:gd name="T6" fmla="*/ 16 w 21"/>
                  <a:gd name="T7" fmla="*/ 6 h 21"/>
                  <a:gd name="T8" fmla="*/ 17 w 21"/>
                  <a:gd name="T9" fmla="*/ 5 h 21"/>
                  <a:gd name="T10" fmla="*/ 10 w 21"/>
                  <a:gd name="T11" fmla="*/ 0 h 21"/>
                  <a:gd name="T12" fmla="*/ 4 w 21"/>
                  <a:gd name="T13" fmla="*/ 4 h 21"/>
                  <a:gd name="T14" fmla="*/ 0 w 21"/>
                  <a:gd name="T15" fmla="*/ 14 h 21"/>
                  <a:gd name="T16" fmla="*/ 7 w 21"/>
                  <a:gd name="T17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7" y="15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19" y="15"/>
                      <a:pt x="16" y="8"/>
                      <a:pt x="16" y="6"/>
                    </a:cubicBezTo>
                    <a:cubicBezTo>
                      <a:pt x="16" y="6"/>
                      <a:pt x="16" y="5"/>
                      <a:pt x="17" y="5"/>
                    </a:cubicBezTo>
                    <a:cubicBezTo>
                      <a:pt x="14" y="2"/>
                      <a:pt x="12" y="0"/>
                      <a:pt x="10" y="0"/>
                    </a:cubicBezTo>
                    <a:cubicBezTo>
                      <a:pt x="6" y="1"/>
                      <a:pt x="6" y="3"/>
                      <a:pt x="4" y="4"/>
                    </a:cubicBezTo>
                    <a:cubicBezTo>
                      <a:pt x="4" y="5"/>
                      <a:pt x="1" y="11"/>
                      <a:pt x="0" y="14"/>
                    </a:cubicBezTo>
                    <a:cubicBezTo>
                      <a:pt x="4" y="15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98"/>
              <p:cNvSpPr>
                <a:spLocks noEditPoints="1"/>
              </p:cNvSpPr>
              <p:nvPr/>
            </p:nvSpPr>
            <p:spPr bwMode="auto">
              <a:xfrm>
                <a:off x="4167187" y="2649538"/>
                <a:ext cx="371475" cy="311150"/>
              </a:xfrm>
              <a:custGeom>
                <a:avLst/>
                <a:gdLst>
                  <a:gd name="T0" fmla="*/ 145 w 165"/>
                  <a:gd name="T1" fmla="*/ 31 h 138"/>
                  <a:gd name="T2" fmla="*/ 139 w 165"/>
                  <a:gd name="T3" fmla="*/ 29 h 138"/>
                  <a:gd name="T4" fmla="*/ 132 w 165"/>
                  <a:gd name="T5" fmla="*/ 26 h 138"/>
                  <a:gd name="T6" fmla="*/ 120 w 165"/>
                  <a:gd name="T7" fmla="*/ 24 h 138"/>
                  <a:gd name="T8" fmla="*/ 114 w 165"/>
                  <a:gd name="T9" fmla="*/ 20 h 138"/>
                  <a:gd name="T10" fmla="*/ 111 w 165"/>
                  <a:gd name="T11" fmla="*/ 15 h 138"/>
                  <a:gd name="T12" fmla="*/ 106 w 165"/>
                  <a:gd name="T13" fmla="*/ 17 h 138"/>
                  <a:gd name="T14" fmla="*/ 103 w 165"/>
                  <a:gd name="T15" fmla="*/ 14 h 138"/>
                  <a:gd name="T16" fmla="*/ 96 w 165"/>
                  <a:gd name="T17" fmla="*/ 9 h 138"/>
                  <a:gd name="T18" fmla="*/ 90 w 165"/>
                  <a:gd name="T19" fmla="*/ 6 h 138"/>
                  <a:gd name="T20" fmla="*/ 86 w 165"/>
                  <a:gd name="T21" fmla="*/ 2 h 138"/>
                  <a:gd name="T22" fmla="*/ 84 w 165"/>
                  <a:gd name="T23" fmla="*/ 0 h 138"/>
                  <a:gd name="T24" fmla="*/ 82 w 165"/>
                  <a:gd name="T25" fmla="*/ 0 h 138"/>
                  <a:gd name="T26" fmla="*/ 75 w 165"/>
                  <a:gd name="T27" fmla="*/ 10 h 138"/>
                  <a:gd name="T28" fmla="*/ 63 w 165"/>
                  <a:gd name="T29" fmla="*/ 18 h 138"/>
                  <a:gd name="T30" fmla="*/ 56 w 165"/>
                  <a:gd name="T31" fmla="*/ 26 h 138"/>
                  <a:gd name="T32" fmla="*/ 42 w 165"/>
                  <a:gd name="T33" fmla="*/ 21 h 138"/>
                  <a:gd name="T34" fmla="*/ 35 w 165"/>
                  <a:gd name="T35" fmla="*/ 25 h 138"/>
                  <a:gd name="T36" fmla="*/ 37 w 165"/>
                  <a:gd name="T37" fmla="*/ 37 h 138"/>
                  <a:gd name="T38" fmla="*/ 27 w 165"/>
                  <a:gd name="T39" fmla="*/ 37 h 138"/>
                  <a:gd name="T40" fmla="*/ 20 w 165"/>
                  <a:gd name="T41" fmla="*/ 34 h 138"/>
                  <a:gd name="T42" fmla="*/ 9 w 165"/>
                  <a:gd name="T43" fmla="*/ 35 h 138"/>
                  <a:gd name="T44" fmla="*/ 2 w 165"/>
                  <a:gd name="T45" fmla="*/ 40 h 138"/>
                  <a:gd name="T46" fmla="*/ 4 w 165"/>
                  <a:gd name="T47" fmla="*/ 47 h 138"/>
                  <a:gd name="T48" fmla="*/ 19 w 165"/>
                  <a:gd name="T49" fmla="*/ 52 h 138"/>
                  <a:gd name="T50" fmla="*/ 28 w 165"/>
                  <a:gd name="T51" fmla="*/ 55 h 138"/>
                  <a:gd name="T52" fmla="*/ 32 w 165"/>
                  <a:gd name="T53" fmla="*/ 60 h 138"/>
                  <a:gd name="T54" fmla="*/ 41 w 165"/>
                  <a:gd name="T55" fmla="*/ 69 h 138"/>
                  <a:gd name="T56" fmla="*/ 44 w 165"/>
                  <a:gd name="T57" fmla="*/ 78 h 138"/>
                  <a:gd name="T58" fmla="*/ 42 w 165"/>
                  <a:gd name="T59" fmla="*/ 92 h 138"/>
                  <a:gd name="T60" fmla="*/ 37 w 165"/>
                  <a:gd name="T61" fmla="*/ 112 h 138"/>
                  <a:gd name="T62" fmla="*/ 36 w 165"/>
                  <a:gd name="T63" fmla="*/ 112 h 138"/>
                  <a:gd name="T64" fmla="*/ 43 w 165"/>
                  <a:gd name="T65" fmla="*/ 115 h 138"/>
                  <a:gd name="T66" fmla="*/ 54 w 165"/>
                  <a:gd name="T67" fmla="*/ 120 h 138"/>
                  <a:gd name="T68" fmla="*/ 62 w 165"/>
                  <a:gd name="T69" fmla="*/ 120 h 138"/>
                  <a:gd name="T70" fmla="*/ 68 w 165"/>
                  <a:gd name="T71" fmla="*/ 121 h 138"/>
                  <a:gd name="T72" fmla="*/ 81 w 165"/>
                  <a:gd name="T73" fmla="*/ 124 h 138"/>
                  <a:gd name="T74" fmla="*/ 93 w 165"/>
                  <a:gd name="T75" fmla="*/ 124 h 138"/>
                  <a:gd name="T76" fmla="*/ 92 w 165"/>
                  <a:gd name="T77" fmla="*/ 122 h 138"/>
                  <a:gd name="T78" fmla="*/ 101 w 165"/>
                  <a:gd name="T79" fmla="*/ 110 h 138"/>
                  <a:gd name="T80" fmla="*/ 122 w 165"/>
                  <a:gd name="T81" fmla="*/ 115 h 138"/>
                  <a:gd name="T82" fmla="*/ 135 w 165"/>
                  <a:gd name="T83" fmla="*/ 111 h 138"/>
                  <a:gd name="T84" fmla="*/ 142 w 165"/>
                  <a:gd name="T85" fmla="*/ 106 h 138"/>
                  <a:gd name="T86" fmla="*/ 143 w 165"/>
                  <a:gd name="T87" fmla="*/ 102 h 138"/>
                  <a:gd name="T88" fmla="*/ 138 w 165"/>
                  <a:gd name="T89" fmla="*/ 100 h 138"/>
                  <a:gd name="T90" fmla="*/ 136 w 165"/>
                  <a:gd name="T91" fmla="*/ 95 h 138"/>
                  <a:gd name="T92" fmla="*/ 132 w 165"/>
                  <a:gd name="T93" fmla="*/ 89 h 138"/>
                  <a:gd name="T94" fmla="*/ 135 w 165"/>
                  <a:gd name="T95" fmla="*/ 86 h 138"/>
                  <a:gd name="T96" fmla="*/ 137 w 165"/>
                  <a:gd name="T97" fmla="*/ 82 h 138"/>
                  <a:gd name="T98" fmla="*/ 136 w 165"/>
                  <a:gd name="T99" fmla="*/ 76 h 138"/>
                  <a:gd name="T100" fmla="*/ 134 w 165"/>
                  <a:gd name="T101" fmla="*/ 71 h 138"/>
                  <a:gd name="T102" fmla="*/ 129 w 165"/>
                  <a:gd name="T103" fmla="*/ 70 h 138"/>
                  <a:gd name="T104" fmla="*/ 127 w 165"/>
                  <a:gd name="T105" fmla="*/ 67 h 138"/>
                  <a:gd name="T106" fmla="*/ 134 w 165"/>
                  <a:gd name="T107" fmla="*/ 58 h 138"/>
                  <a:gd name="T108" fmla="*/ 140 w 165"/>
                  <a:gd name="T109" fmla="*/ 53 h 138"/>
                  <a:gd name="T110" fmla="*/ 143 w 165"/>
                  <a:gd name="T111" fmla="*/ 44 h 138"/>
                  <a:gd name="T112" fmla="*/ 147 w 165"/>
                  <a:gd name="T113" fmla="*/ 35 h 138"/>
                  <a:gd name="T114" fmla="*/ 145 w 165"/>
                  <a:gd name="T115" fmla="*/ 31 h 138"/>
                  <a:gd name="T116" fmla="*/ 163 w 165"/>
                  <a:gd name="T117" fmla="*/ 116 h 138"/>
                  <a:gd name="T118" fmla="*/ 156 w 165"/>
                  <a:gd name="T119" fmla="*/ 122 h 138"/>
                  <a:gd name="T120" fmla="*/ 160 w 165"/>
                  <a:gd name="T121" fmla="*/ 137 h 138"/>
                  <a:gd name="T122" fmla="*/ 163 w 165"/>
                  <a:gd name="T123" fmla="*/ 1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5" h="138">
                    <a:moveTo>
                      <a:pt x="145" y="31"/>
                    </a:moveTo>
                    <a:cubicBezTo>
                      <a:pt x="143" y="32"/>
                      <a:pt x="142" y="29"/>
                      <a:pt x="139" y="29"/>
                    </a:cubicBezTo>
                    <a:cubicBezTo>
                      <a:pt x="136" y="29"/>
                      <a:pt x="133" y="28"/>
                      <a:pt x="132" y="26"/>
                    </a:cubicBezTo>
                    <a:cubicBezTo>
                      <a:pt x="130" y="24"/>
                      <a:pt x="122" y="23"/>
                      <a:pt x="120" y="24"/>
                    </a:cubicBezTo>
                    <a:cubicBezTo>
                      <a:pt x="117" y="24"/>
                      <a:pt x="117" y="20"/>
                      <a:pt x="114" y="20"/>
                    </a:cubicBezTo>
                    <a:cubicBezTo>
                      <a:pt x="112" y="21"/>
                      <a:pt x="111" y="17"/>
                      <a:pt x="111" y="15"/>
                    </a:cubicBezTo>
                    <a:cubicBezTo>
                      <a:pt x="111" y="13"/>
                      <a:pt x="108" y="16"/>
                      <a:pt x="106" y="17"/>
                    </a:cubicBezTo>
                    <a:cubicBezTo>
                      <a:pt x="104" y="18"/>
                      <a:pt x="103" y="15"/>
                      <a:pt x="103" y="14"/>
                    </a:cubicBezTo>
                    <a:cubicBezTo>
                      <a:pt x="102" y="12"/>
                      <a:pt x="98" y="11"/>
                      <a:pt x="96" y="9"/>
                    </a:cubicBezTo>
                    <a:cubicBezTo>
                      <a:pt x="93" y="8"/>
                      <a:pt x="91" y="4"/>
                      <a:pt x="90" y="6"/>
                    </a:cubicBezTo>
                    <a:cubicBezTo>
                      <a:pt x="89" y="8"/>
                      <a:pt x="86" y="3"/>
                      <a:pt x="86" y="2"/>
                    </a:cubicBezTo>
                    <a:cubicBezTo>
                      <a:pt x="86" y="0"/>
                      <a:pt x="85" y="1"/>
                      <a:pt x="84" y="0"/>
                    </a:cubicBezTo>
                    <a:cubicBezTo>
                      <a:pt x="84" y="0"/>
                      <a:pt x="83" y="0"/>
                      <a:pt x="82" y="0"/>
                    </a:cubicBezTo>
                    <a:cubicBezTo>
                      <a:pt x="78" y="0"/>
                      <a:pt x="74" y="3"/>
                      <a:pt x="75" y="10"/>
                    </a:cubicBezTo>
                    <a:cubicBezTo>
                      <a:pt x="76" y="17"/>
                      <a:pt x="70" y="17"/>
                      <a:pt x="63" y="18"/>
                    </a:cubicBezTo>
                    <a:cubicBezTo>
                      <a:pt x="57" y="18"/>
                      <a:pt x="59" y="24"/>
                      <a:pt x="56" y="26"/>
                    </a:cubicBezTo>
                    <a:cubicBezTo>
                      <a:pt x="53" y="28"/>
                      <a:pt x="43" y="25"/>
                      <a:pt x="42" y="21"/>
                    </a:cubicBezTo>
                    <a:cubicBezTo>
                      <a:pt x="41" y="17"/>
                      <a:pt x="32" y="21"/>
                      <a:pt x="35" y="25"/>
                    </a:cubicBezTo>
                    <a:cubicBezTo>
                      <a:pt x="39" y="30"/>
                      <a:pt x="39" y="36"/>
                      <a:pt x="37" y="37"/>
                    </a:cubicBezTo>
                    <a:cubicBezTo>
                      <a:pt x="35" y="39"/>
                      <a:pt x="30" y="35"/>
                      <a:pt x="27" y="37"/>
                    </a:cubicBezTo>
                    <a:cubicBezTo>
                      <a:pt x="24" y="39"/>
                      <a:pt x="24" y="35"/>
                      <a:pt x="20" y="34"/>
                    </a:cubicBezTo>
                    <a:cubicBezTo>
                      <a:pt x="17" y="32"/>
                      <a:pt x="15" y="35"/>
                      <a:pt x="9" y="35"/>
                    </a:cubicBezTo>
                    <a:cubicBezTo>
                      <a:pt x="3" y="34"/>
                      <a:pt x="0" y="38"/>
                      <a:pt x="2" y="40"/>
                    </a:cubicBezTo>
                    <a:cubicBezTo>
                      <a:pt x="4" y="43"/>
                      <a:pt x="2" y="45"/>
                      <a:pt x="4" y="47"/>
                    </a:cubicBezTo>
                    <a:cubicBezTo>
                      <a:pt x="5" y="49"/>
                      <a:pt x="13" y="49"/>
                      <a:pt x="19" y="52"/>
                    </a:cubicBezTo>
                    <a:cubicBezTo>
                      <a:pt x="24" y="55"/>
                      <a:pt x="26" y="52"/>
                      <a:pt x="28" y="55"/>
                    </a:cubicBezTo>
                    <a:cubicBezTo>
                      <a:pt x="31" y="57"/>
                      <a:pt x="32" y="55"/>
                      <a:pt x="32" y="60"/>
                    </a:cubicBezTo>
                    <a:cubicBezTo>
                      <a:pt x="32" y="64"/>
                      <a:pt x="35" y="68"/>
                      <a:pt x="41" y="69"/>
                    </a:cubicBezTo>
                    <a:cubicBezTo>
                      <a:pt x="46" y="71"/>
                      <a:pt x="42" y="74"/>
                      <a:pt x="44" y="78"/>
                    </a:cubicBezTo>
                    <a:cubicBezTo>
                      <a:pt x="46" y="82"/>
                      <a:pt x="41" y="87"/>
                      <a:pt x="42" y="92"/>
                    </a:cubicBezTo>
                    <a:cubicBezTo>
                      <a:pt x="43" y="96"/>
                      <a:pt x="40" y="111"/>
                      <a:pt x="37" y="112"/>
                    </a:cubicBezTo>
                    <a:cubicBezTo>
                      <a:pt x="37" y="112"/>
                      <a:pt x="36" y="112"/>
                      <a:pt x="36" y="112"/>
                    </a:cubicBezTo>
                    <a:cubicBezTo>
                      <a:pt x="39" y="113"/>
                      <a:pt x="41" y="114"/>
                      <a:pt x="43" y="115"/>
                    </a:cubicBezTo>
                    <a:cubicBezTo>
                      <a:pt x="45" y="117"/>
                      <a:pt x="50" y="118"/>
                      <a:pt x="54" y="120"/>
                    </a:cubicBezTo>
                    <a:cubicBezTo>
                      <a:pt x="57" y="123"/>
                      <a:pt x="62" y="122"/>
                      <a:pt x="62" y="120"/>
                    </a:cubicBezTo>
                    <a:cubicBezTo>
                      <a:pt x="62" y="117"/>
                      <a:pt x="66" y="119"/>
                      <a:pt x="68" y="121"/>
                    </a:cubicBezTo>
                    <a:cubicBezTo>
                      <a:pt x="70" y="123"/>
                      <a:pt x="77" y="123"/>
                      <a:pt x="81" y="124"/>
                    </a:cubicBezTo>
                    <a:cubicBezTo>
                      <a:pt x="84" y="125"/>
                      <a:pt x="89" y="124"/>
                      <a:pt x="93" y="124"/>
                    </a:cubicBezTo>
                    <a:cubicBezTo>
                      <a:pt x="93" y="124"/>
                      <a:pt x="92" y="123"/>
                      <a:pt x="92" y="122"/>
                    </a:cubicBezTo>
                    <a:cubicBezTo>
                      <a:pt x="90" y="115"/>
                      <a:pt x="96" y="111"/>
                      <a:pt x="101" y="110"/>
                    </a:cubicBezTo>
                    <a:cubicBezTo>
                      <a:pt x="107" y="110"/>
                      <a:pt x="119" y="113"/>
                      <a:pt x="122" y="115"/>
                    </a:cubicBezTo>
                    <a:cubicBezTo>
                      <a:pt x="125" y="117"/>
                      <a:pt x="130" y="116"/>
                      <a:pt x="135" y="111"/>
                    </a:cubicBezTo>
                    <a:cubicBezTo>
                      <a:pt x="138" y="108"/>
                      <a:pt x="140" y="107"/>
                      <a:pt x="142" y="106"/>
                    </a:cubicBezTo>
                    <a:cubicBezTo>
                      <a:pt x="142" y="105"/>
                      <a:pt x="143" y="103"/>
                      <a:pt x="143" y="102"/>
                    </a:cubicBezTo>
                    <a:cubicBezTo>
                      <a:pt x="144" y="100"/>
                      <a:pt x="141" y="101"/>
                      <a:pt x="138" y="100"/>
                    </a:cubicBezTo>
                    <a:cubicBezTo>
                      <a:pt x="136" y="100"/>
                      <a:pt x="134" y="98"/>
                      <a:pt x="136" y="95"/>
                    </a:cubicBezTo>
                    <a:cubicBezTo>
                      <a:pt x="137" y="92"/>
                      <a:pt x="134" y="92"/>
                      <a:pt x="132" y="89"/>
                    </a:cubicBezTo>
                    <a:cubicBezTo>
                      <a:pt x="131" y="86"/>
                      <a:pt x="133" y="87"/>
                      <a:pt x="135" y="86"/>
                    </a:cubicBezTo>
                    <a:cubicBezTo>
                      <a:pt x="136" y="86"/>
                      <a:pt x="138" y="83"/>
                      <a:pt x="137" y="82"/>
                    </a:cubicBezTo>
                    <a:cubicBezTo>
                      <a:pt x="136" y="81"/>
                      <a:pt x="135" y="79"/>
                      <a:pt x="136" y="76"/>
                    </a:cubicBezTo>
                    <a:cubicBezTo>
                      <a:pt x="137" y="73"/>
                      <a:pt x="134" y="73"/>
                      <a:pt x="134" y="71"/>
                    </a:cubicBezTo>
                    <a:cubicBezTo>
                      <a:pt x="134" y="69"/>
                      <a:pt x="131" y="68"/>
                      <a:pt x="129" y="70"/>
                    </a:cubicBezTo>
                    <a:cubicBezTo>
                      <a:pt x="126" y="73"/>
                      <a:pt x="126" y="71"/>
                      <a:pt x="127" y="67"/>
                    </a:cubicBezTo>
                    <a:cubicBezTo>
                      <a:pt x="129" y="62"/>
                      <a:pt x="134" y="60"/>
                      <a:pt x="134" y="58"/>
                    </a:cubicBezTo>
                    <a:cubicBezTo>
                      <a:pt x="135" y="55"/>
                      <a:pt x="138" y="53"/>
                      <a:pt x="140" y="53"/>
                    </a:cubicBezTo>
                    <a:cubicBezTo>
                      <a:pt x="142" y="53"/>
                      <a:pt x="142" y="48"/>
                      <a:pt x="143" y="44"/>
                    </a:cubicBezTo>
                    <a:cubicBezTo>
                      <a:pt x="143" y="41"/>
                      <a:pt x="144" y="38"/>
                      <a:pt x="147" y="35"/>
                    </a:cubicBezTo>
                    <a:cubicBezTo>
                      <a:pt x="150" y="32"/>
                      <a:pt x="146" y="31"/>
                      <a:pt x="145" y="31"/>
                    </a:cubicBezTo>
                    <a:close/>
                    <a:moveTo>
                      <a:pt x="163" y="116"/>
                    </a:moveTo>
                    <a:cubicBezTo>
                      <a:pt x="161" y="116"/>
                      <a:pt x="160" y="119"/>
                      <a:pt x="156" y="122"/>
                    </a:cubicBezTo>
                    <a:cubicBezTo>
                      <a:pt x="151" y="125"/>
                      <a:pt x="156" y="138"/>
                      <a:pt x="160" y="137"/>
                    </a:cubicBezTo>
                    <a:cubicBezTo>
                      <a:pt x="165" y="137"/>
                      <a:pt x="165" y="116"/>
                      <a:pt x="163" y="116"/>
                    </a:cubicBezTo>
                    <a:close/>
                  </a:path>
                </a:pathLst>
              </a:custGeom>
              <a:solidFill>
                <a:srgbClr val="404040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99"/>
              <p:cNvSpPr>
                <a:spLocks/>
              </p:cNvSpPr>
              <p:nvPr/>
            </p:nvSpPr>
            <p:spPr bwMode="auto">
              <a:xfrm>
                <a:off x="1987550" y="3714750"/>
                <a:ext cx="58738" cy="34925"/>
              </a:xfrm>
              <a:custGeom>
                <a:avLst/>
                <a:gdLst>
                  <a:gd name="T0" fmla="*/ 25 w 26"/>
                  <a:gd name="T1" fmla="*/ 6 h 15"/>
                  <a:gd name="T2" fmla="*/ 13 w 26"/>
                  <a:gd name="T3" fmla="*/ 3 h 15"/>
                  <a:gd name="T4" fmla="*/ 8 w 26"/>
                  <a:gd name="T5" fmla="*/ 0 h 15"/>
                  <a:gd name="T6" fmla="*/ 8 w 26"/>
                  <a:gd name="T7" fmla="*/ 1 h 15"/>
                  <a:gd name="T8" fmla="*/ 0 w 26"/>
                  <a:gd name="T9" fmla="*/ 7 h 15"/>
                  <a:gd name="T10" fmla="*/ 22 w 26"/>
                  <a:gd name="T11" fmla="*/ 15 h 15"/>
                  <a:gd name="T12" fmla="*/ 25 w 26"/>
                  <a:gd name="T13" fmla="*/ 13 h 15"/>
                  <a:gd name="T14" fmla="*/ 25 w 26"/>
                  <a:gd name="T15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5">
                    <a:moveTo>
                      <a:pt x="25" y="6"/>
                    </a:moveTo>
                    <a:cubicBezTo>
                      <a:pt x="23" y="3"/>
                      <a:pt x="18" y="6"/>
                      <a:pt x="13" y="3"/>
                    </a:cubicBezTo>
                    <a:cubicBezTo>
                      <a:pt x="12" y="2"/>
                      <a:pt x="10" y="1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7" y="1"/>
                      <a:pt x="3" y="4"/>
                      <a:pt x="0" y="7"/>
                    </a:cubicBezTo>
                    <a:cubicBezTo>
                      <a:pt x="4" y="10"/>
                      <a:pt x="18" y="15"/>
                      <a:pt x="22" y="15"/>
                    </a:cubicBezTo>
                    <a:cubicBezTo>
                      <a:pt x="23" y="15"/>
                      <a:pt x="24" y="14"/>
                      <a:pt x="25" y="13"/>
                    </a:cubicBezTo>
                    <a:cubicBezTo>
                      <a:pt x="26" y="10"/>
                      <a:pt x="26" y="7"/>
                      <a:pt x="25" y="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100"/>
              <p:cNvSpPr>
                <a:spLocks/>
              </p:cNvSpPr>
              <p:nvPr/>
            </p:nvSpPr>
            <p:spPr bwMode="auto">
              <a:xfrm>
                <a:off x="2006600" y="3667125"/>
                <a:ext cx="153988" cy="85725"/>
              </a:xfrm>
              <a:custGeom>
                <a:avLst/>
                <a:gdLst>
                  <a:gd name="T0" fmla="*/ 29 w 69"/>
                  <a:gd name="T1" fmla="*/ 34 h 38"/>
                  <a:gd name="T2" fmla="*/ 33 w 69"/>
                  <a:gd name="T3" fmla="*/ 27 h 38"/>
                  <a:gd name="T4" fmla="*/ 45 w 69"/>
                  <a:gd name="T5" fmla="*/ 22 h 38"/>
                  <a:gd name="T6" fmla="*/ 56 w 69"/>
                  <a:gd name="T7" fmla="*/ 20 h 38"/>
                  <a:gd name="T8" fmla="*/ 69 w 69"/>
                  <a:gd name="T9" fmla="*/ 14 h 38"/>
                  <a:gd name="T10" fmla="*/ 57 w 69"/>
                  <a:gd name="T11" fmla="*/ 5 h 38"/>
                  <a:gd name="T12" fmla="*/ 33 w 69"/>
                  <a:gd name="T13" fmla="*/ 5 h 38"/>
                  <a:gd name="T14" fmla="*/ 12 w 69"/>
                  <a:gd name="T15" fmla="*/ 6 h 38"/>
                  <a:gd name="T16" fmla="*/ 11 w 69"/>
                  <a:gd name="T17" fmla="*/ 6 h 38"/>
                  <a:gd name="T18" fmla="*/ 5 w 69"/>
                  <a:gd name="T19" fmla="*/ 13 h 38"/>
                  <a:gd name="T20" fmla="*/ 0 w 69"/>
                  <a:gd name="T21" fmla="*/ 21 h 38"/>
                  <a:gd name="T22" fmla="*/ 5 w 69"/>
                  <a:gd name="T23" fmla="*/ 24 h 38"/>
                  <a:gd name="T24" fmla="*/ 17 w 69"/>
                  <a:gd name="T25" fmla="*/ 27 h 38"/>
                  <a:gd name="T26" fmla="*/ 17 w 69"/>
                  <a:gd name="T27" fmla="*/ 34 h 38"/>
                  <a:gd name="T28" fmla="*/ 21 w 69"/>
                  <a:gd name="T29" fmla="*/ 34 h 38"/>
                  <a:gd name="T30" fmla="*/ 22 w 69"/>
                  <a:gd name="T31" fmla="*/ 38 h 38"/>
                  <a:gd name="T32" fmla="*/ 26 w 69"/>
                  <a:gd name="T33" fmla="*/ 37 h 38"/>
                  <a:gd name="T34" fmla="*/ 29 w 69"/>
                  <a:gd name="T35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38">
                    <a:moveTo>
                      <a:pt x="29" y="34"/>
                    </a:moveTo>
                    <a:cubicBezTo>
                      <a:pt x="30" y="33"/>
                      <a:pt x="26" y="28"/>
                      <a:pt x="33" y="27"/>
                    </a:cubicBezTo>
                    <a:cubicBezTo>
                      <a:pt x="39" y="27"/>
                      <a:pt x="44" y="26"/>
                      <a:pt x="45" y="22"/>
                    </a:cubicBezTo>
                    <a:cubicBezTo>
                      <a:pt x="46" y="18"/>
                      <a:pt x="54" y="20"/>
                      <a:pt x="56" y="20"/>
                    </a:cubicBezTo>
                    <a:cubicBezTo>
                      <a:pt x="58" y="19"/>
                      <a:pt x="64" y="14"/>
                      <a:pt x="69" y="14"/>
                    </a:cubicBezTo>
                    <a:cubicBezTo>
                      <a:pt x="69" y="9"/>
                      <a:pt x="62" y="11"/>
                      <a:pt x="57" y="5"/>
                    </a:cubicBezTo>
                    <a:cubicBezTo>
                      <a:pt x="51" y="0"/>
                      <a:pt x="39" y="2"/>
                      <a:pt x="33" y="5"/>
                    </a:cubicBezTo>
                    <a:cubicBezTo>
                      <a:pt x="26" y="7"/>
                      <a:pt x="19" y="2"/>
                      <a:pt x="12" y="6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0" y="8"/>
                      <a:pt x="8" y="11"/>
                      <a:pt x="5" y="13"/>
                    </a:cubicBezTo>
                    <a:cubicBezTo>
                      <a:pt x="1" y="16"/>
                      <a:pt x="2" y="20"/>
                      <a:pt x="0" y="21"/>
                    </a:cubicBezTo>
                    <a:cubicBezTo>
                      <a:pt x="2" y="22"/>
                      <a:pt x="4" y="23"/>
                      <a:pt x="5" y="24"/>
                    </a:cubicBezTo>
                    <a:cubicBezTo>
                      <a:pt x="10" y="27"/>
                      <a:pt x="15" y="24"/>
                      <a:pt x="17" y="27"/>
                    </a:cubicBezTo>
                    <a:cubicBezTo>
                      <a:pt x="18" y="28"/>
                      <a:pt x="18" y="31"/>
                      <a:pt x="17" y="34"/>
                    </a:cubicBezTo>
                    <a:cubicBezTo>
                      <a:pt x="18" y="33"/>
                      <a:pt x="19" y="33"/>
                      <a:pt x="21" y="34"/>
                    </a:cubicBezTo>
                    <a:cubicBezTo>
                      <a:pt x="22" y="35"/>
                      <a:pt x="22" y="37"/>
                      <a:pt x="22" y="38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7"/>
                      <a:pt x="29" y="35"/>
                      <a:pt x="29" y="3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101"/>
              <p:cNvSpPr>
                <a:spLocks/>
              </p:cNvSpPr>
              <p:nvPr/>
            </p:nvSpPr>
            <p:spPr bwMode="auto">
              <a:xfrm>
                <a:off x="1301750" y="3219450"/>
                <a:ext cx="771525" cy="482600"/>
              </a:xfrm>
              <a:custGeom>
                <a:avLst/>
                <a:gdLst>
                  <a:gd name="T0" fmla="*/ 300 w 343"/>
                  <a:gd name="T1" fmla="*/ 200 h 214"/>
                  <a:gd name="T2" fmla="*/ 296 w 343"/>
                  <a:gd name="T3" fmla="*/ 180 h 214"/>
                  <a:gd name="T4" fmla="*/ 324 w 343"/>
                  <a:gd name="T5" fmla="*/ 173 h 214"/>
                  <a:gd name="T6" fmla="*/ 334 w 343"/>
                  <a:gd name="T7" fmla="*/ 161 h 214"/>
                  <a:gd name="T8" fmla="*/ 342 w 343"/>
                  <a:gd name="T9" fmla="*/ 139 h 214"/>
                  <a:gd name="T10" fmla="*/ 315 w 343"/>
                  <a:gd name="T11" fmla="*/ 138 h 214"/>
                  <a:gd name="T12" fmla="*/ 297 w 343"/>
                  <a:gd name="T13" fmla="*/ 161 h 214"/>
                  <a:gd name="T14" fmla="*/ 281 w 343"/>
                  <a:gd name="T15" fmla="*/ 170 h 214"/>
                  <a:gd name="T16" fmla="*/ 242 w 343"/>
                  <a:gd name="T17" fmla="*/ 170 h 214"/>
                  <a:gd name="T18" fmla="*/ 223 w 343"/>
                  <a:gd name="T19" fmla="*/ 143 h 214"/>
                  <a:gd name="T20" fmla="*/ 223 w 343"/>
                  <a:gd name="T21" fmla="*/ 90 h 214"/>
                  <a:gd name="T22" fmla="*/ 219 w 343"/>
                  <a:gd name="T23" fmla="*/ 83 h 214"/>
                  <a:gd name="T24" fmla="*/ 200 w 343"/>
                  <a:gd name="T25" fmla="*/ 71 h 214"/>
                  <a:gd name="T26" fmla="*/ 187 w 343"/>
                  <a:gd name="T27" fmla="*/ 47 h 214"/>
                  <a:gd name="T28" fmla="*/ 158 w 343"/>
                  <a:gd name="T29" fmla="*/ 46 h 214"/>
                  <a:gd name="T30" fmla="*/ 141 w 343"/>
                  <a:gd name="T31" fmla="*/ 32 h 214"/>
                  <a:gd name="T32" fmla="*/ 121 w 343"/>
                  <a:gd name="T33" fmla="*/ 12 h 214"/>
                  <a:gd name="T34" fmla="*/ 99 w 343"/>
                  <a:gd name="T35" fmla="*/ 17 h 214"/>
                  <a:gd name="T36" fmla="*/ 38 w 343"/>
                  <a:gd name="T37" fmla="*/ 7 h 214"/>
                  <a:gd name="T38" fmla="*/ 0 w 343"/>
                  <a:gd name="T39" fmla="*/ 4 h 214"/>
                  <a:gd name="T40" fmla="*/ 15 w 343"/>
                  <a:gd name="T41" fmla="*/ 35 h 214"/>
                  <a:gd name="T42" fmla="*/ 35 w 343"/>
                  <a:gd name="T43" fmla="*/ 61 h 214"/>
                  <a:gd name="T44" fmla="*/ 40 w 343"/>
                  <a:gd name="T45" fmla="*/ 72 h 214"/>
                  <a:gd name="T46" fmla="*/ 55 w 343"/>
                  <a:gd name="T47" fmla="*/ 94 h 214"/>
                  <a:gd name="T48" fmla="*/ 80 w 343"/>
                  <a:gd name="T49" fmla="*/ 120 h 214"/>
                  <a:gd name="T50" fmla="*/ 83 w 343"/>
                  <a:gd name="T51" fmla="*/ 107 h 214"/>
                  <a:gd name="T52" fmla="*/ 71 w 343"/>
                  <a:gd name="T53" fmla="*/ 93 h 214"/>
                  <a:gd name="T54" fmla="*/ 51 w 343"/>
                  <a:gd name="T55" fmla="*/ 60 h 214"/>
                  <a:gd name="T56" fmla="*/ 43 w 343"/>
                  <a:gd name="T57" fmla="*/ 42 h 214"/>
                  <a:gd name="T58" fmla="*/ 28 w 343"/>
                  <a:gd name="T59" fmla="*/ 30 h 214"/>
                  <a:gd name="T60" fmla="*/ 29 w 343"/>
                  <a:gd name="T61" fmla="*/ 12 h 214"/>
                  <a:gd name="T62" fmla="*/ 39 w 343"/>
                  <a:gd name="T63" fmla="*/ 16 h 214"/>
                  <a:gd name="T64" fmla="*/ 48 w 343"/>
                  <a:gd name="T65" fmla="*/ 32 h 214"/>
                  <a:gd name="T66" fmla="*/ 55 w 343"/>
                  <a:gd name="T67" fmla="*/ 48 h 214"/>
                  <a:gd name="T68" fmla="*/ 73 w 343"/>
                  <a:gd name="T69" fmla="*/ 61 h 214"/>
                  <a:gd name="T70" fmla="*/ 86 w 343"/>
                  <a:gd name="T71" fmla="*/ 74 h 214"/>
                  <a:gd name="T72" fmla="*/ 95 w 343"/>
                  <a:gd name="T73" fmla="*/ 90 h 214"/>
                  <a:gd name="T74" fmla="*/ 128 w 343"/>
                  <a:gd name="T75" fmla="*/ 125 h 214"/>
                  <a:gd name="T76" fmla="*/ 133 w 343"/>
                  <a:gd name="T77" fmla="*/ 146 h 214"/>
                  <a:gd name="T78" fmla="*/ 139 w 343"/>
                  <a:gd name="T79" fmla="*/ 164 h 214"/>
                  <a:gd name="T80" fmla="*/ 173 w 343"/>
                  <a:gd name="T81" fmla="*/ 180 h 214"/>
                  <a:gd name="T82" fmla="*/ 221 w 343"/>
                  <a:gd name="T83" fmla="*/ 202 h 214"/>
                  <a:gd name="T84" fmla="*/ 264 w 343"/>
                  <a:gd name="T85" fmla="*/ 204 h 214"/>
                  <a:gd name="T86" fmla="*/ 285 w 343"/>
                  <a:gd name="T87" fmla="*/ 201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3" h="214">
                    <a:moveTo>
                      <a:pt x="285" y="201"/>
                    </a:moveTo>
                    <a:cubicBezTo>
                      <a:pt x="287" y="201"/>
                      <a:pt x="299" y="203"/>
                      <a:pt x="300" y="200"/>
                    </a:cubicBezTo>
                    <a:cubicBezTo>
                      <a:pt x="302" y="197"/>
                      <a:pt x="291" y="190"/>
                      <a:pt x="292" y="189"/>
                    </a:cubicBezTo>
                    <a:cubicBezTo>
                      <a:pt x="293" y="188"/>
                      <a:pt x="294" y="180"/>
                      <a:pt x="296" y="180"/>
                    </a:cubicBezTo>
                    <a:cubicBezTo>
                      <a:pt x="298" y="180"/>
                      <a:pt x="315" y="181"/>
                      <a:pt x="316" y="180"/>
                    </a:cubicBezTo>
                    <a:cubicBezTo>
                      <a:pt x="317" y="180"/>
                      <a:pt x="321" y="174"/>
                      <a:pt x="324" y="173"/>
                    </a:cubicBezTo>
                    <a:cubicBezTo>
                      <a:pt x="325" y="173"/>
                      <a:pt x="327" y="175"/>
                      <a:pt x="329" y="177"/>
                    </a:cubicBezTo>
                    <a:cubicBezTo>
                      <a:pt x="332" y="174"/>
                      <a:pt x="333" y="167"/>
                      <a:pt x="334" y="161"/>
                    </a:cubicBezTo>
                    <a:cubicBezTo>
                      <a:pt x="335" y="155"/>
                      <a:pt x="332" y="152"/>
                      <a:pt x="336" y="149"/>
                    </a:cubicBezTo>
                    <a:cubicBezTo>
                      <a:pt x="339" y="145"/>
                      <a:pt x="343" y="145"/>
                      <a:pt x="342" y="139"/>
                    </a:cubicBezTo>
                    <a:cubicBezTo>
                      <a:pt x="341" y="134"/>
                      <a:pt x="336" y="139"/>
                      <a:pt x="332" y="137"/>
                    </a:cubicBezTo>
                    <a:cubicBezTo>
                      <a:pt x="328" y="134"/>
                      <a:pt x="325" y="136"/>
                      <a:pt x="315" y="138"/>
                    </a:cubicBezTo>
                    <a:cubicBezTo>
                      <a:pt x="304" y="139"/>
                      <a:pt x="300" y="143"/>
                      <a:pt x="300" y="151"/>
                    </a:cubicBezTo>
                    <a:cubicBezTo>
                      <a:pt x="301" y="158"/>
                      <a:pt x="297" y="155"/>
                      <a:pt x="297" y="161"/>
                    </a:cubicBezTo>
                    <a:cubicBezTo>
                      <a:pt x="297" y="167"/>
                      <a:pt x="289" y="167"/>
                      <a:pt x="289" y="171"/>
                    </a:cubicBezTo>
                    <a:cubicBezTo>
                      <a:pt x="290" y="175"/>
                      <a:pt x="283" y="171"/>
                      <a:pt x="281" y="170"/>
                    </a:cubicBezTo>
                    <a:cubicBezTo>
                      <a:pt x="279" y="169"/>
                      <a:pt x="257" y="175"/>
                      <a:pt x="254" y="176"/>
                    </a:cubicBezTo>
                    <a:cubicBezTo>
                      <a:pt x="251" y="176"/>
                      <a:pt x="246" y="169"/>
                      <a:pt x="242" y="170"/>
                    </a:cubicBezTo>
                    <a:cubicBezTo>
                      <a:pt x="237" y="170"/>
                      <a:pt x="236" y="163"/>
                      <a:pt x="235" y="158"/>
                    </a:cubicBezTo>
                    <a:cubicBezTo>
                      <a:pt x="235" y="153"/>
                      <a:pt x="227" y="148"/>
                      <a:pt x="223" y="143"/>
                    </a:cubicBezTo>
                    <a:cubicBezTo>
                      <a:pt x="220" y="139"/>
                      <a:pt x="219" y="128"/>
                      <a:pt x="219" y="121"/>
                    </a:cubicBezTo>
                    <a:cubicBezTo>
                      <a:pt x="219" y="115"/>
                      <a:pt x="218" y="103"/>
                      <a:pt x="223" y="90"/>
                    </a:cubicBezTo>
                    <a:cubicBezTo>
                      <a:pt x="223" y="88"/>
                      <a:pt x="224" y="87"/>
                      <a:pt x="224" y="85"/>
                    </a:cubicBezTo>
                    <a:cubicBezTo>
                      <a:pt x="222" y="84"/>
                      <a:pt x="220" y="83"/>
                      <a:pt x="219" y="83"/>
                    </a:cubicBezTo>
                    <a:cubicBezTo>
                      <a:pt x="215" y="84"/>
                      <a:pt x="205" y="78"/>
                      <a:pt x="203" y="78"/>
                    </a:cubicBezTo>
                    <a:cubicBezTo>
                      <a:pt x="201" y="78"/>
                      <a:pt x="202" y="73"/>
                      <a:pt x="200" y="71"/>
                    </a:cubicBezTo>
                    <a:cubicBezTo>
                      <a:pt x="198" y="68"/>
                      <a:pt x="199" y="64"/>
                      <a:pt x="197" y="62"/>
                    </a:cubicBezTo>
                    <a:cubicBezTo>
                      <a:pt x="195" y="61"/>
                      <a:pt x="189" y="55"/>
                      <a:pt x="187" y="47"/>
                    </a:cubicBezTo>
                    <a:cubicBezTo>
                      <a:pt x="184" y="40"/>
                      <a:pt x="171" y="36"/>
                      <a:pt x="167" y="36"/>
                    </a:cubicBezTo>
                    <a:cubicBezTo>
                      <a:pt x="162" y="35"/>
                      <a:pt x="159" y="46"/>
                      <a:pt x="158" y="46"/>
                    </a:cubicBezTo>
                    <a:cubicBezTo>
                      <a:pt x="156" y="47"/>
                      <a:pt x="147" y="41"/>
                      <a:pt x="145" y="39"/>
                    </a:cubicBezTo>
                    <a:cubicBezTo>
                      <a:pt x="142" y="38"/>
                      <a:pt x="141" y="35"/>
                      <a:pt x="141" y="32"/>
                    </a:cubicBezTo>
                    <a:cubicBezTo>
                      <a:pt x="141" y="29"/>
                      <a:pt x="135" y="24"/>
                      <a:pt x="133" y="23"/>
                    </a:cubicBezTo>
                    <a:cubicBezTo>
                      <a:pt x="132" y="23"/>
                      <a:pt x="121" y="12"/>
                      <a:pt x="121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43" y="8"/>
                      <a:pt x="38" y="7"/>
                    </a:cubicBezTo>
                    <a:cubicBezTo>
                      <a:pt x="34" y="6"/>
                      <a:pt x="26" y="0"/>
                      <a:pt x="2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6"/>
                      <a:pt x="3" y="9"/>
                      <a:pt x="6" y="13"/>
                    </a:cubicBezTo>
                    <a:cubicBezTo>
                      <a:pt x="11" y="19"/>
                      <a:pt x="15" y="31"/>
                      <a:pt x="15" y="35"/>
                    </a:cubicBezTo>
                    <a:cubicBezTo>
                      <a:pt x="16" y="39"/>
                      <a:pt x="23" y="42"/>
                      <a:pt x="29" y="46"/>
                    </a:cubicBezTo>
                    <a:cubicBezTo>
                      <a:pt x="35" y="50"/>
                      <a:pt x="35" y="59"/>
                      <a:pt x="35" y="61"/>
                    </a:cubicBezTo>
                    <a:cubicBezTo>
                      <a:pt x="34" y="63"/>
                      <a:pt x="26" y="60"/>
                      <a:pt x="26" y="62"/>
                    </a:cubicBezTo>
                    <a:cubicBezTo>
                      <a:pt x="25" y="64"/>
                      <a:pt x="36" y="73"/>
                      <a:pt x="40" y="72"/>
                    </a:cubicBezTo>
                    <a:cubicBezTo>
                      <a:pt x="44" y="72"/>
                      <a:pt x="46" y="74"/>
                      <a:pt x="52" y="80"/>
                    </a:cubicBezTo>
                    <a:cubicBezTo>
                      <a:pt x="58" y="85"/>
                      <a:pt x="58" y="92"/>
                      <a:pt x="55" y="94"/>
                    </a:cubicBezTo>
                    <a:cubicBezTo>
                      <a:pt x="53" y="96"/>
                      <a:pt x="60" y="100"/>
                      <a:pt x="68" y="105"/>
                    </a:cubicBezTo>
                    <a:cubicBezTo>
                      <a:pt x="76" y="111"/>
                      <a:pt x="79" y="117"/>
                      <a:pt x="80" y="120"/>
                    </a:cubicBezTo>
                    <a:cubicBezTo>
                      <a:pt x="81" y="123"/>
                      <a:pt x="84" y="120"/>
                      <a:pt x="86" y="116"/>
                    </a:cubicBezTo>
                    <a:cubicBezTo>
                      <a:pt x="87" y="113"/>
                      <a:pt x="83" y="112"/>
                      <a:pt x="83" y="107"/>
                    </a:cubicBezTo>
                    <a:cubicBezTo>
                      <a:pt x="83" y="103"/>
                      <a:pt x="77" y="104"/>
                      <a:pt x="74" y="103"/>
                    </a:cubicBezTo>
                    <a:cubicBezTo>
                      <a:pt x="71" y="103"/>
                      <a:pt x="74" y="96"/>
                      <a:pt x="71" y="93"/>
                    </a:cubicBezTo>
                    <a:cubicBezTo>
                      <a:pt x="68" y="90"/>
                      <a:pt x="65" y="83"/>
                      <a:pt x="64" y="77"/>
                    </a:cubicBezTo>
                    <a:cubicBezTo>
                      <a:pt x="62" y="72"/>
                      <a:pt x="54" y="66"/>
                      <a:pt x="51" y="60"/>
                    </a:cubicBezTo>
                    <a:cubicBezTo>
                      <a:pt x="48" y="54"/>
                      <a:pt x="44" y="50"/>
                      <a:pt x="42" y="48"/>
                    </a:cubicBezTo>
                    <a:cubicBezTo>
                      <a:pt x="40" y="47"/>
                      <a:pt x="45" y="44"/>
                      <a:pt x="43" y="42"/>
                    </a:cubicBezTo>
                    <a:cubicBezTo>
                      <a:pt x="41" y="40"/>
                      <a:pt x="38" y="40"/>
                      <a:pt x="35" y="38"/>
                    </a:cubicBezTo>
                    <a:cubicBezTo>
                      <a:pt x="31" y="37"/>
                      <a:pt x="28" y="34"/>
                      <a:pt x="28" y="30"/>
                    </a:cubicBezTo>
                    <a:cubicBezTo>
                      <a:pt x="28" y="26"/>
                      <a:pt x="26" y="16"/>
                      <a:pt x="25" y="13"/>
                    </a:cubicBezTo>
                    <a:cubicBezTo>
                      <a:pt x="23" y="10"/>
                      <a:pt x="27" y="10"/>
                      <a:pt x="29" y="12"/>
                    </a:cubicBezTo>
                    <a:cubicBezTo>
                      <a:pt x="30" y="13"/>
                      <a:pt x="31" y="15"/>
                      <a:pt x="33" y="14"/>
                    </a:cubicBezTo>
                    <a:cubicBezTo>
                      <a:pt x="34" y="13"/>
                      <a:pt x="37" y="13"/>
                      <a:pt x="39" y="16"/>
                    </a:cubicBezTo>
                    <a:cubicBezTo>
                      <a:pt x="40" y="19"/>
                      <a:pt x="44" y="16"/>
                      <a:pt x="46" y="18"/>
                    </a:cubicBezTo>
                    <a:cubicBezTo>
                      <a:pt x="48" y="19"/>
                      <a:pt x="42" y="20"/>
                      <a:pt x="48" y="32"/>
                    </a:cubicBezTo>
                    <a:cubicBezTo>
                      <a:pt x="55" y="43"/>
                      <a:pt x="50" y="37"/>
                      <a:pt x="50" y="45"/>
                    </a:cubicBezTo>
                    <a:cubicBezTo>
                      <a:pt x="50" y="52"/>
                      <a:pt x="54" y="49"/>
                      <a:pt x="55" y="48"/>
                    </a:cubicBezTo>
                    <a:cubicBezTo>
                      <a:pt x="57" y="46"/>
                      <a:pt x="60" y="50"/>
                      <a:pt x="63" y="54"/>
                    </a:cubicBezTo>
                    <a:cubicBezTo>
                      <a:pt x="67" y="58"/>
                      <a:pt x="73" y="58"/>
                      <a:pt x="73" y="61"/>
                    </a:cubicBezTo>
                    <a:cubicBezTo>
                      <a:pt x="73" y="63"/>
                      <a:pt x="74" y="67"/>
                      <a:pt x="78" y="68"/>
                    </a:cubicBezTo>
                    <a:cubicBezTo>
                      <a:pt x="83" y="69"/>
                      <a:pt x="83" y="74"/>
                      <a:pt x="86" y="74"/>
                    </a:cubicBezTo>
                    <a:cubicBezTo>
                      <a:pt x="89" y="75"/>
                      <a:pt x="89" y="78"/>
                      <a:pt x="88" y="81"/>
                    </a:cubicBezTo>
                    <a:cubicBezTo>
                      <a:pt x="86" y="84"/>
                      <a:pt x="88" y="87"/>
                      <a:pt x="95" y="90"/>
                    </a:cubicBezTo>
                    <a:cubicBezTo>
                      <a:pt x="102" y="92"/>
                      <a:pt x="99" y="93"/>
                      <a:pt x="104" y="98"/>
                    </a:cubicBezTo>
                    <a:cubicBezTo>
                      <a:pt x="110" y="103"/>
                      <a:pt x="125" y="120"/>
                      <a:pt x="128" y="125"/>
                    </a:cubicBezTo>
                    <a:cubicBezTo>
                      <a:pt x="132" y="130"/>
                      <a:pt x="133" y="134"/>
                      <a:pt x="134" y="137"/>
                    </a:cubicBezTo>
                    <a:cubicBezTo>
                      <a:pt x="135" y="141"/>
                      <a:pt x="131" y="143"/>
                      <a:pt x="133" y="146"/>
                    </a:cubicBezTo>
                    <a:cubicBezTo>
                      <a:pt x="135" y="149"/>
                      <a:pt x="130" y="147"/>
                      <a:pt x="130" y="150"/>
                    </a:cubicBezTo>
                    <a:cubicBezTo>
                      <a:pt x="130" y="152"/>
                      <a:pt x="133" y="163"/>
                      <a:pt x="139" y="164"/>
                    </a:cubicBezTo>
                    <a:cubicBezTo>
                      <a:pt x="144" y="164"/>
                      <a:pt x="151" y="171"/>
                      <a:pt x="155" y="175"/>
                    </a:cubicBezTo>
                    <a:cubicBezTo>
                      <a:pt x="160" y="178"/>
                      <a:pt x="166" y="178"/>
                      <a:pt x="173" y="180"/>
                    </a:cubicBezTo>
                    <a:cubicBezTo>
                      <a:pt x="180" y="183"/>
                      <a:pt x="186" y="189"/>
                      <a:pt x="195" y="191"/>
                    </a:cubicBezTo>
                    <a:cubicBezTo>
                      <a:pt x="205" y="194"/>
                      <a:pt x="215" y="198"/>
                      <a:pt x="221" y="202"/>
                    </a:cubicBezTo>
                    <a:cubicBezTo>
                      <a:pt x="227" y="206"/>
                      <a:pt x="235" y="205"/>
                      <a:pt x="244" y="201"/>
                    </a:cubicBezTo>
                    <a:cubicBezTo>
                      <a:pt x="252" y="198"/>
                      <a:pt x="259" y="202"/>
                      <a:pt x="264" y="204"/>
                    </a:cubicBezTo>
                    <a:cubicBezTo>
                      <a:pt x="267" y="205"/>
                      <a:pt x="271" y="209"/>
                      <a:pt x="276" y="214"/>
                    </a:cubicBezTo>
                    <a:cubicBezTo>
                      <a:pt x="281" y="207"/>
                      <a:pt x="285" y="202"/>
                      <a:pt x="285" y="2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102"/>
              <p:cNvSpPr>
                <a:spLocks/>
              </p:cNvSpPr>
              <p:nvPr/>
            </p:nvSpPr>
            <p:spPr bwMode="auto">
              <a:xfrm>
                <a:off x="1922462" y="3625850"/>
                <a:ext cx="107950" cy="104775"/>
              </a:xfrm>
              <a:custGeom>
                <a:avLst/>
                <a:gdLst>
                  <a:gd name="T0" fmla="*/ 42 w 48"/>
                  <a:gd name="T1" fmla="*/ 32 h 47"/>
                  <a:gd name="T2" fmla="*/ 48 w 48"/>
                  <a:gd name="T3" fmla="*/ 25 h 47"/>
                  <a:gd name="T4" fmla="*/ 44 w 48"/>
                  <a:gd name="T5" fmla="*/ 23 h 47"/>
                  <a:gd name="T6" fmla="*/ 38 w 48"/>
                  <a:gd name="T7" fmla="*/ 23 h 47"/>
                  <a:gd name="T8" fmla="*/ 39 w 48"/>
                  <a:gd name="T9" fmla="*/ 1 h 47"/>
                  <a:gd name="T10" fmla="*/ 20 w 48"/>
                  <a:gd name="T11" fmla="*/ 0 h 47"/>
                  <a:gd name="T12" fmla="*/ 16 w 48"/>
                  <a:gd name="T13" fmla="*/ 9 h 47"/>
                  <a:gd name="T14" fmla="*/ 24 w 48"/>
                  <a:gd name="T15" fmla="*/ 20 h 47"/>
                  <a:gd name="T16" fmla="*/ 9 w 48"/>
                  <a:gd name="T17" fmla="*/ 21 h 47"/>
                  <a:gd name="T18" fmla="*/ 0 w 48"/>
                  <a:gd name="T19" fmla="*/ 34 h 47"/>
                  <a:gd name="T20" fmla="*/ 13 w 48"/>
                  <a:gd name="T21" fmla="*/ 44 h 47"/>
                  <a:gd name="T22" fmla="*/ 28 w 48"/>
                  <a:gd name="T23" fmla="*/ 47 h 47"/>
                  <a:gd name="T24" fmla="*/ 29 w 48"/>
                  <a:gd name="T25" fmla="*/ 47 h 47"/>
                  <a:gd name="T26" fmla="*/ 37 w 48"/>
                  <a:gd name="T27" fmla="*/ 41 h 47"/>
                  <a:gd name="T28" fmla="*/ 42 w 48"/>
                  <a:gd name="T2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7">
                    <a:moveTo>
                      <a:pt x="42" y="32"/>
                    </a:moveTo>
                    <a:cubicBezTo>
                      <a:pt x="45" y="30"/>
                      <a:pt x="47" y="27"/>
                      <a:pt x="48" y="25"/>
                    </a:cubicBezTo>
                    <a:cubicBezTo>
                      <a:pt x="44" y="27"/>
                      <a:pt x="43" y="25"/>
                      <a:pt x="44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4" y="1"/>
                      <a:pt x="21" y="0"/>
                      <a:pt x="20" y="0"/>
                    </a:cubicBezTo>
                    <a:cubicBezTo>
                      <a:pt x="18" y="0"/>
                      <a:pt x="17" y="8"/>
                      <a:pt x="16" y="9"/>
                    </a:cubicBezTo>
                    <a:cubicBezTo>
                      <a:pt x="15" y="10"/>
                      <a:pt x="26" y="17"/>
                      <a:pt x="24" y="20"/>
                    </a:cubicBezTo>
                    <a:cubicBezTo>
                      <a:pt x="23" y="23"/>
                      <a:pt x="11" y="21"/>
                      <a:pt x="9" y="21"/>
                    </a:cubicBezTo>
                    <a:cubicBezTo>
                      <a:pt x="9" y="22"/>
                      <a:pt x="5" y="27"/>
                      <a:pt x="0" y="34"/>
                    </a:cubicBezTo>
                    <a:cubicBezTo>
                      <a:pt x="5" y="38"/>
                      <a:pt x="10" y="43"/>
                      <a:pt x="13" y="44"/>
                    </a:cubicBezTo>
                    <a:cubicBezTo>
                      <a:pt x="17" y="47"/>
                      <a:pt x="25" y="44"/>
                      <a:pt x="28" y="47"/>
                    </a:cubicBezTo>
                    <a:cubicBezTo>
                      <a:pt x="28" y="47"/>
                      <a:pt x="29" y="47"/>
                      <a:pt x="29" y="47"/>
                    </a:cubicBezTo>
                    <a:cubicBezTo>
                      <a:pt x="32" y="44"/>
                      <a:pt x="36" y="41"/>
                      <a:pt x="37" y="41"/>
                    </a:cubicBezTo>
                    <a:cubicBezTo>
                      <a:pt x="39" y="40"/>
                      <a:pt x="37" y="36"/>
                      <a:pt x="42" y="3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2008187" y="3609975"/>
                <a:ext cx="33338" cy="66675"/>
              </a:xfrm>
              <a:custGeom>
                <a:avLst/>
                <a:gdLst>
                  <a:gd name="T0" fmla="*/ 2 w 15"/>
                  <a:gd name="T1" fmla="*/ 7 h 30"/>
                  <a:gd name="T2" fmla="*/ 1 w 15"/>
                  <a:gd name="T3" fmla="*/ 8 h 30"/>
                  <a:gd name="T4" fmla="*/ 0 w 15"/>
                  <a:gd name="T5" fmla="*/ 30 h 30"/>
                  <a:gd name="T6" fmla="*/ 6 w 15"/>
                  <a:gd name="T7" fmla="*/ 30 h 30"/>
                  <a:gd name="T8" fmla="*/ 9 w 15"/>
                  <a:gd name="T9" fmla="*/ 24 h 30"/>
                  <a:gd name="T10" fmla="*/ 12 w 15"/>
                  <a:gd name="T11" fmla="*/ 5 h 30"/>
                  <a:gd name="T12" fmla="*/ 15 w 15"/>
                  <a:gd name="T13" fmla="*/ 4 h 30"/>
                  <a:gd name="T14" fmla="*/ 10 w 15"/>
                  <a:gd name="T15" fmla="*/ 0 h 30"/>
                  <a:gd name="T16" fmla="*/ 2 w 15"/>
                  <a:gd name="T1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30">
                    <a:moveTo>
                      <a:pt x="2" y="7"/>
                    </a:moveTo>
                    <a:cubicBezTo>
                      <a:pt x="2" y="8"/>
                      <a:pt x="2" y="8"/>
                      <a:pt x="1" y="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8"/>
                      <a:pt x="8" y="25"/>
                      <a:pt x="9" y="24"/>
                    </a:cubicBezTo>
                    <a:cubicBezTo>
                      <a:pt x="14" y="20"/>
                      <a:pt x="7" y="6"/>
                      <a:pt x="12" y="5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3" y="2"/>
                      <a:pt x="11" y="0"/>
                      <a:pt x="10" y="0"/>
                    </a:cubicBezTo>
                    <a:cubicBezTo>
                      <a:pt x="7" y="1"/>
                      <a:pt x="3" y="7"/>
                      <a:pt x="2" y="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2381250" y="3562350"/>
                <a:ext cx="74613" cy="63500"/>
              </a:xfrm>
              <a:custGeom>
                <a:avLst/>
                <a:gdLst>
                  <a:gd name="T0" fmla="*/ 15 w 33"/>
                  <a:gd name="T1" fmla="*/ 2 h 28"/>
                  <a:gd name="T2" fmla="*/ 23 w 33"/>
                  <a:gd name="T3" fmla="*/ 18 h 28"/>
                  <a:gd name="T4" fmla="*/ 1 w 33"/>
                  <a:gd name="T5" fmla="*/ 22 h 28"/>
                  <a:gd name="T6" fmla="*/ 15 w 33"/>
                  <a:gd name="T7" fmla="*/ 25 h 28"/>
                  <a:gd name="T8" fmla="*/ 31 w 33"/>
                  <a:gd name="T9" fmla="*/ 27 h 28"/>
                  <a:gd name="T10" fmla="*/ 33 w 33"/>
                  <a:gd name="T11" fmla="*/ 6 h 28"/>
                  <a:gd name="T12" fmla="*/ 15 w 33"/>
                  <a:gd name="T13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8">
                    <a:moveTo>
                      <a:pt x="15" y="2"/>
                    </a:moveTo>
                    <a:cubicBezTo>
                      <a:pt x="10" y="6"/>
                      <a:pt x="23" y="13"/>
                      <a:pt x="23" y="18"/>
                    </a:cubicBezTo>
                    <a:cubicBezTo>
                      <a:pt x="23" y="22"/>
                      <a:pt x="3" y="17"/>
                      <a:pt x="1" y="22"/>
                    </a:cubicBezTo>
                    <a:cubicBezTo>
                      <a:pt x="0" y="24"/>
                      <a:pt x="8" y="28"/>
                      <a:pt x="15" y="25"/>
                    </a:cubicBezTo>
                    <a:cubicBezTo>
                      <a:pt x="22" y="23"/>
                      <a:pt x="27" y="26"/>
                      <a:pt x="31" y="27"/>
                    </a:cubicBezTo>
                    <a:cubicBezTo>
                      <a:pt x="32" y="20"/>
                      <a:pt x="32" y="11"/>
                      <a:pt x="33" y="6"/>
                    </a:cubicBezTo>
                    <a:cubicBezTo>
                      <a:pt x="27" y="4"/>
                      <a:pt x="19" y="0"/>
                      <a:pt x="15" y="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2451100" y="3570288"/>
                <a:ext cx="85725" cy="58738"/>
              </a:xfrm>
              <a:custGeom>
                <a:avLst/>
                <a:gdLst>
                  <a:gd name="T0" fmla="*/ 15 w 38"/>
                  <a:gd name="T1" fmla="*/ 19 h 26"/>
                  <a:gd name="T2" fmla="*/ 38 w 38"/>
                  <a:gd name="T3" fmla="*/ 14 h 26"/>
                  <a:gd name="T4" fmla="*/ 8 w 38"/>
                  <a:gd name="T5" fmla="*/ 2 h 26"/>
                  <a:gd name="T6" fmla="*/ 2 w 38"/>
                  <a:gd name="T7" fmla="*/ 2 h 26"/>
                  <a:gd name="T8" fmla="*/ 0 w 38"/>
                  <a:gd name="T9" fmla="*/ 23 h 26"/>
                  <a:gd name="T10" fmla="*/ 1 w 38"/>
                  <a:gd name="T11" fmla="*/ 24 h 26"/>
                  <a:gd name="T12" fmla="*/ 15 w 38"/>
                  <a:gd name="T13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6">
                    <a:moveTo>
                      <a:pt x="15" y="19"/>
                    </a:moveTo>
                    <a:cubicBezTo>
                      <a:pt x="24" y="16"/>
                      <a:pt x="38" y="21"/>
                      <a:pt x="38" y="14"/>
                    </a:cubicBezTo>
                    <a:cubicBezTo>
                      <a:pt x="38" y="7"/>
                      <a:pt x="14" y="0"/>
                      <a:pt x="8" y="2"/>
                    </a:cubicBezTo>
                    <a:cubicBezTo>
                      <a:pt x="7" y="2"/>
                      <a:pt x="5" y="2"/>
                      <a:pt x="2" y="2"/>
                    </a:cubicBezTo>
                    <a:cubicBezTo>
                      <a:pt x="1" y="7"/>
                      <a:pt x="1" y="16"/>
                      <a:pt x="0" y="23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5" y="26"/>
                      <a:pt x="6" y="22"/>
                      <a:pt x="15" y="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106"/>
              <p:cNvSpPr>
                <a:spLocks/>
              </p:cNvSpPr>
              <p:nvPr/>
            </p:nvSpPr>
            <p:spPr bwMode="auto">
              <a:xfrm>
                <a:off x="2052637" y="3698875"/>
                <a:ext cx="107950" cy="112713"/>
              </a:xfrm>
              <a:custGeom>
                <a:avLst/>
                <a:gdLst>
                  <a:gd name="T0" fmla="*/ 26 w 48"/>
                  <a:gd name="T1" fmla="*/ 47 h 50"/>
                  <a:gd name="T2" fmla="*/ 37 w 48"/>
                  <a:gd name="T3" fmla="*/ 49 h 50"/>
                  <a:gd name="T4" fmla="*/ 43 w 48"/>
                  <a:gd name="T5" fmla="*/ 49 h 50"/>
                  <a:gd name="T6" fmla="*/ 41 w 48"/>
                  <a:gd name="T7" fmla="*/ 47 h 50"/>
                  <a:gd name="T8" fmla="*/ 44 w 48"/>
                  <a:gd name="T9" fmla="*/ 32 h 50"/>
                  <a:gd name="T10" fmla="*/ 46 w 48"/>
                  <a:gd name="T11" fmla="*/ 13 h 50"/>
                  <a:gd name="T12" fmla="*/ 48 w 48"/>
                  <a:gd name="T13" fmla="*/ 1 h 50"/>
                  <a:gd name="T14" fmla="*/ 48 w 48"/>
                  <a:gd name="T15" fmla="*/ 0 h 50"/>
                  <a:gd name="T16" fmla="*/ 35 w 48"/>
                  <a:gd name="T17" fmla="*/ 6 h 50"/>
                  <a:gd name="T18" fmla="*/ 24 w 48"/>
                  <a:gd name="T19" fmla="*/ 8 h 50"/>
                  <a:gd name="T20" fmla="*/ 12 w 48"/>
                  <a:gd name="T21" fmla="*/ 13 h 50"/>
                  <a:gd name="T22" fmla="*/ 8 w 48"/>
                  <a:gd name="T23" fmla="*/ 20 h 50"/>
                  <a:gd name="T24" fmla="*/ 5 w 48"/>
                  <a:gd name="T25" fmla="*/ 23 h 50"/>
                  <a:gd name="T26" fmla="*/ 1 w 48"/>
                  <a:gd name="T27" fmla="*/ 24 h 50"/>
                  <a:gd name="T28" fmla="*/ 2 w 48"/>
                  <a:gd name="T29" fmla="*/ 29 h 50"/>
                  <a:gd name="T30" fmla="*/ 16 w 48"/>
                  <a:gd name="T31" fmla="*/ 42 h 50"/>
                  <a:gd name="T32" fmla="*/ 20 w 48"/>
                  <a:gd name="T33" fmla="*/ 46 h 50"/>
                  <a:gd name="T34" fmla="*/ 26 w 48"/>
                  <a:gd name="T35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50">
                    <a:moveTo>
                      <a:pt x="26" y="47"/>
                    </a:moveTo>
                    <a:cubicBezTo>
                      <a:pt x="29" y="48"/>
                      <a:pt x="35" y="47"/>
                      <a:pt x="37" y="49"/>
                    </a:cubicBezTo>
                    <a:cubicBezTo>
                      <a:pt x="39" y="50"/>
                      <a:pt x="41" y="50"/>
                      <a:pt x="43" y="49"/>
                    </a:cubicBezTo>
                    <a:cubicBezTo>
                      <a:pt x="42" y="48"/>
                      <a:pt x="42" y="47"/>
                      <a:pt x="41" y="47"/>
                    </a:cubicBezTo>
                    <a:cubicBezTo>
                      <a:pt x="40" y="44"/>
                      <a:pt x="43" y="37"/>
                      <a:pt x="44" y="32"/>
                    </a:cubicBezTo>
                    <a:cubicBezTo>
                      <a:pt x="46" y="28"/>
                      <a:pt x="43" y="16"/>
                      <a:pt x="46" y="13"/>
                    </a:cubicBezTo>
                    <a:cubicBezTo>
                      <a:pt x="48" y="10"/>
                      <a:pt x="47" y="8"/>
                      <a:pt x="48" y="1"/>
                    </a:cubicBezTo>
                    <a:cubicBezTo>
                      <a:pt x="48" y="1"/>
                      <a:pt x="48" y="1"/>
                      <a:pt x="48" y="0"/>
                    </a:cubicBezTo>
                    <a:cubicBezTo>
                      <a:pt x="43" y="0"/>
                      <a:pt x="37" y="5"/>
                      <a:pt x="35" y="6"/>
                    </a:cubicBezTo>
                    <a:cubicBezTo>
                      <a:pt x="33" y="6"/>
                      <a:pt x="25" y="4"/>
                      <a:pt x="24" y="8"/>
                    </a:cubicBezTo>
                    <a:cubicBezTo>
                      <a:pt x="23" y="12"/>
                      <a:pt x="18" y="13"/>
                      <a:pt x="12" y="13"/>
                    </a:cubicBezTo>
                    <a:cubicBezTo>
                      <a:pt x="5" y="14"/>
                      <a:pt x="9" y="19"/>
                      <a:pt x="8" y="20"/>
                    </a:cubicBezTo>
                    <a:cubicBezTo>
                      <a:pt x="8" y="21"/>
                      <a:pt x="5" y="23"/>
                      <a:pt x="5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6"/>
                      <a:pt x="0" y="28"/>
                      <a:pt x="2" y="29"/>
                    </a:cubicBezTo>
                    <a:cubicBezTo>
                      <a:pt x="6" y="31"/>
                      <a:pt x="12" y="40"/>
                      <a:pt x="16" y="42"/>
                    </a:cubicBezTo>
                    <a:cubicBezTo>
                      <a:pt x="18" y="43"/>
                      <a:pt x="19" y="45"/>
                      <a:pt x="20" y="46"/>
                    </a:cubicBezTo>
                    <a:cubicBezTo>
                      <a:pt x="22" y="46"/>
                      <a:pt x="25" y="46"/>
                      <a:pt x="26" y="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107"/>
              <p:cNvSpPr>
                <a:spLocks/>
              </p:cNvSpPr>
              <p:nvPr/>
            </p:nvSpPr>
            <p:spPr bwMode="auto">
              <a:xfrm>
                <a:off x="2397125" y="3954463"/>
                <a:ext cx="1011238" cy="1033463"/>
              </a:xfrm>
              <a:custGeom>
                <a:avLst/>
                <a:gdLst>
                  <a:gd name="T0" fmla="*/ 252 w 449"/>
                  <a:gd name="T1" fmla="*/ 426 h 459"/>
                  <a:gd name="T2" fmla="*/ 259 w 449"/>
                  <a:gd name="T3" fmla="*/ 428 h 459"/>
                  <a:gd name="T4" fmla="*/ 288 w 449"/>
                  <a:gd name="T5" fmla="*/ 378 h 459"/>
                  <a:gd name="T6" fmla="*/ 306 w 449"/>
                  <a:gd name="T7" fmla="*/ 342 h 459"/>
                  <a:gd name="T8" fmla="*/ 336 w 449"/>
                  <a:gd name="T9" fmla="*/ 325 h 459"/>
                  <a:gd name="T10" fmla="*/ 371 w 449"/>
                  <a:gd name="T11" fmla="*/ 316 h 459"/>
                  <a:gd name="T12" fmla="*/ 385 w 449"/>
                  <a:gd name="T13" fmla="*/ 289 h 459"/>
                  <a:gd name="T14" fmla="*/ 397 w 449"/>
                  <a:gd name="T15" fmla="*/ 263 h 459"/>
                  <a:gd name="T16" fmla="*/ 401 w 449"/>
                  <a:gd name="T17" fmla="*/ 211 h 459"/>
                  <a:gd name="T18" fmla="*/ 409 w 449"/>
                  <a:gd name="T19" fmla="*/ 205 h 459"/>
                  <a:gd name="T20" fmla="*/ 444 w 449"/>
                  <a:gd name="T21" fmla="*/ 157 h 459"/>
                  <a:gd name="T22" fmla="*/ 405 w 449"/>
                  <a:gd name="T23" fmla="*/ 103 h 459"/>
                  <a:gd name="T24" fmla="*/ 335 w 449"/>
                  <a:gd name="T25" fmla="*/ 95 h 459"/>
                  <a:gd name="T26" fmla="*/ 295 w 449"/>
                  <a:gd name="T27" fmla="*/ 73 h 459"/>
                  <a:gd name="T28" fmla="*/ 291 w 449"/>
                  <a:gd name="T29" fmla="*/ 66 h 459"/>
                  <a:gd name="T30" fmla="*/ 264 w 449"/>
                  <a:gd name="T31" fmla="*/ 60 h 459"/>
                  <a:gd name="T32" fmla="*/ 258 w 449"/>
                  <a:gd name="T33" fmla="*/ 12 h 459"/>
                  <a:gd name="T34" fmla="*/ 221 w 449"/>
                  <a:gd name="T35" fmla="*/ 32 h 459"/>
                  <a:gd name="T36" fmla="*/ 190 w 449"/>
                  <a:gd name="T37" fmla="*/ 38 h 459"/>
                  <a:gd name="T38" fmla="*/ 165 w 449"/>
                  <a:gd name="T39" fmla="*/ 39 h 459"/>
                  <a:gd name="T40" fmla="*/ 157 w 449"/>
                  <a:gd name="T41" fmla="*/ 1 h 459"/>
                  <a:gd name="T42" fmla="*/ 128 w 449"/>
                  <a:gd name="T43" fmla="*/ 17 h 459"/>
                  <a:gd name="T44" fmla="*/ 106 w 449"/>
                  <a:gd name="T45" fmla="*/ 14 h 459"/>
                  <a:gd name="T46" fmla="*/ 120 w 449"/>
                  <a:gd name="T47" fmla="*/ 31 h 459"/>
                  <a:gd name="T48" fmla="*/ 104 w 449"/>
                  <a:gd name="T49" fmla="*/ 46 h 459"/>
                  <a:gd name="T50" fmla="*/ 84 w 449"/>
                  <a:gd name="T51" fmla="*/ 48 h 459"/>
                  <a:gd name="T52" fmla="*/ 47 w 449"/>
                  <a:gd name="T53" fmla="*/ 41 h 459"/>
                  <a:gd name="T54" fmla="*/ 45 w 449"/>
                  <a:gd name="T55" fmla="*/ 58 h 459"/>
                  <a:gd name="T56" fmla="*/ 45 w 449"/>
                  <a:gd name="T57" fmla="*/ 107 h 459"/>
                  <a:gd name="T58" fmla="*/ 12 w 449"/>
                  <a:gd name="T59" fmla="*/ 120 h 459"/>
                  <a:gd name="T60" fmla="*/ 2 w 449"/>
                  <a:gd name="T61" fmla="*/ 144 h 459"/>
                  <a:gd name="T62" fmla="*/ 15 w 449"/>
                  <a:gd name="T63" fmla="*/ 167 h 459"/>
                  <a:gd name="T64" fmla="*/ 38 w 449"/>
                  <a:gd name="T65" fmla="*/ 171 h 459"/>
                  <a:gd name="T66" fmla="*/ 65 w 449"/>
                  <a:gd name="T67" fmla="*/ 184 h 459"/>
                  <a:gd name="T68" fmla="*/ 99 w 449"/>
                  <a:gd name="T69" fmla="*/ 173 h 459"/>
                  <a:gd name="T70" fmla="*/ 124 w 449"/>
                  <a:gd name="T71" fmla="*/ 205 h 459"/>
                  <a:gd name="T72" fmla="*/ 150 w 449"/>
                  <a:gd name="T73" fmla="*/ 216 h 459"/>
                  <a:gd name="T74" fmla="*/ 157 w 449"/>
                  <a:gd name="T75" fmla="*/ 242 h 459"/>
                  <a:gd name="T76" fmla="*/ 186 w 449"/>
                  <a:gd name="T77" fmla="*/ 264 h 459"/>
                  <a:gd name="T78" fmla="*/ 181 w 449"/>
                  <a:gd name="T79" fmla="*/ 292 h 459"/>
                  <a:gd name="T80" fmla="*/ 199 w 449"/>
                  <a:gd name="T81" fmla="*/ 316 h 459"/>
                  <a:gd name="T82" fmla="*/ 222 w 449"/>
                  <a:gd name="T83" fmla="*/ 336 h 459"/>
                  <a:gd name="T84" fmla="*/ 230 w 449"/>
                  <a:gd name="T85" fmla="*/ 374 h 459"/>
                  <a:gd name="T86" fmla="*/ 187 w 449"/>
                  <a:gd name="T87" fmla="*/ 414 h 459"/>
                  <a:gd name="T88" fmla="*/ 205 w 449"/>
                  <a:gd name="T89" fmla="*/ 425 h 459"/>
                  <a:gd name="T90" fmla="*/ 231 w 449"/>
                  <a:gd name="T91" fmla="*/ 442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9" h="459">
                    <a:moveTo>
                      <a:pt x="238" y="454"/>
                    </a:moveTo>
                    <a:cubicBezTo>
                      <a:pt x="245" y="449"/>
                      <a:pt x="243" y="446"/>
                      <a:pt x="246" y="440"/>
                    </a:cubicBezTo>
                    <a:cubicBezTo>
                      <a:pt x="250" y="434"/>
                      <a:pt x="247" y="431"/>
                      <a:pt x="252" y="426"/>
                    </a:cubicBezTo>
                    <a:cubicBezTo>
                      <a:pt x="258" y="421"/>
                      <a:pt x="251" y="417"/>
                      <a:pt x="258" y="414"/>
                    </a:cubicBezTo>
                    <a:cubicBezTo>
                      <a:pt x="265" y="411"/>
                      <a:pt x="264" y="417"/>
                      <a:pt x="259" y="424"/>
                    </a:cubicBezTo>
                    <a:cubicBezTo>
                      <a:pt x="253" y="432"/>
                      <a:pt x="252" y="434"/>
                      <a:pt x="259" y="428"/>
                    </a:cubicBezTo>
                    <a:cubicBezTo>
                      <a:pt x="267" y="423"/>
                      <a:pt x="270" y="415"/>
                      <a:pt x="274" y="406"/>
                    </a:cubicBezTo>
                    <a:cubicBezTo>
                      <a:pt x="278" y="397"/>
                      <a:pt x="281" y="395"/>
                      <a:pt x="285" y="394"/>
                    </a:cubicBezTo>
                    <a:cubicBezTo>
                      <a:pt x="289" y="394"/>
                      <a:pt x="289" y="384"/>
                      <a:pt x="288" y="378"/>
                    </a:cubicBezTo>
                    <a:cubicBezTo>
                      <a:pt x="288" y="371"/>
                      <a:pt x="286" y="365"/>
                      <a:pt x="289" y="361"/>
                    </a:cubicBezTo>
                    <a:cubicBezTo>
                      <a:pt x="291" y="357"/>
                      <a:pt x="289" y="353"/>
                      <a:pt x="292" y="353"/>
                    </a:cubicBezTo>
                    <a:cubicBezTo>
                      <a:pt x="296" y="353"/>
                      <a:pt x="301" y="348"/>
                      <a:pt x="306" y="342"/>
                    </a:cubicBezTo>
                    <a:cubicBezTo>
                      <a:pt x="312" y="337"/>
                      <a:pt x="315" y="336"/>
                      <a:pt x="321" y="336"/>
                    </a:cubicBezTo>
                    <a:cubicBezTo>
                      <a:pt x="327" y="335"/>
                      <a:pt x="324" y="333"/>
                      <a:pt x="327" y="332"/>
                    </a:cubicBezTo>
                    <a:cubicBezTo>
                      <a:pt x="331" y="331"/>
                      <a:pt x="334" y="328"/>
                      <a:pt x="336" y="325"/>
                    </a:cubicBezTo>
                    <a:cubicBezTo>
                      <a:pt x="339" y="323"/>
                      <a:pt x="349" y="326"/>
                      <a:pt x="355" y="326"/>
                    </a:cubicBezTo>
                    <a:cubicBezTo>
                      <a:pt x="361" y="326"/>
                      <a:pt x="365" y="326"/>
                      <a:pt x="365" y="322"/>
                    </a:cubicBezTo>
                    <a:cubicBezTo>
                      <a:pt x="365" y="319"/>
                      <a:pt x="368" y="316"/>
                      <a:pt x="371" y="316"/>
                    </a:cubicBezTo>
                    <a:cubicBezTo>
                      <a:pt x="375" y="316"/>
                      <a:pt x="376" y="315"/>
                      <a:pt x="376" y="310"/>
                    </a:cubicBezTo>
                    <a:cubicBezTo>
                      <a:pt x="376" y="305"/>
                      <a:pt x="378" y="302"/>
                      <a:pt x="381" y="299"/>
                    </a:cubicBezTo>
                    <a:cubicBezTo>
                      <a:pt x="384" y="297"/>
                      <a:pt x="384" y="292"/>
                      <a:pt x="385" y="289"/>
                    </a:cubicBezTo>
                    <a:cubicBezTo>
                      <a:pt x="386" y="286"/>
                      <a:pt x="389" y="288"/>
                      <a:pt x="389" y="283"/>
                    </a:cubicBezTo>
                    <a:cubicBezTo>
                      <a:pt x="389" y="278"/>
                      <a:pt x="391" y="273"/>
                      <a:pt x="391" y="269"/>
                    </a:cubicBezTo>
                    <a:cubicBezTo>
                      <a:pt x="391" y="265"/>
                      <a:pt x="395" y="266"/>
                      <a:pt x="397" y="263"/>
                    </a:cubicBezTo>
                    <a:cubicBezTo>
                      <a:pt x="399" y="260"/>
                      <a:pt x="395" y="257"/>
                      <a:pt x="398" y="249"/>
                    </a:cubicBezTo>
                    <a:cubicBezTo>
                      <a:pt x="401" y="241"/>
                      <a:pt x="398" y="234"/>
                      <a:pt x="398" y="227"/>
                    </a:cubicBezTo>
                    <a:cubicBezTo>
                      <a:pt x="398" y="220"/>
                      <a:pt x="398" y="213"/>
                      <a:pt x="401" y="211"/>
                    </a:cubicBezTo>
                    <a:cubicBezTo>
                      <a:pt x="403" y="208"/>
                      <a:pt x="402" y="207"/>
                      <a:pt x="400" y="206"/>
                    </a:cubicBezTo>
                    <a:cubicBezTo>
                      <a:pt x="398" y="205"/>
                      <a:pt x="400" y="202"/>
                      <a:pt x="402" y="203"/>
                    </a:cubicBezTo>
                    <a:cubicBezTo>
                      <a:pt x="404" y="203"/>
                      <a:pt x="406" y="207"/>
                      <a:pt x="409" y="205"/>
                    </a:cubicBezTo>
                    <a:cubicBezTo>
                      <a:pt x="412" y="203"/>
                      <a:pt x="415" y="195"/>
                      <a:pt x="418" y="188"/>
                    </a:cubicBezTo>
                    <a:cubicBezTo>
                      <a:pt x="421" y="181"/>
                      <a:pt x="425" y="181"/>
                      <a:pt x="429" y="179"/>
                    </a:cubicBezTo>
                    <a:cubicBezTo>
                      <a:pt x="432" y="178"/>
                      <a:pt x="440" y="169"/>
                      <a:pt x="444" y="157"/>
                    </a:cubicBezTo>
                    <a:cubicBezTo>
                      <a:pt x="449" y="145"/>
                      <a:pt x="444" y="133"/>
                      <a:pt x="442" y="124"/>
                    </a:cubicBezTo>
                    <a:cubicBezTo>
                      <a:pt x="440" y="116"/>
                      <a:pt x="437" y="118"/>
                      <a:pt x="432" y="118"/>
                    </a:cubicBezTo>
                    <a:cubicBezTo>
                      <a:pt x="427" y="118"/>
                      <a:pt x="418" y="117"/>
                      <a:pt x="405" y="103"/>
                    </a:cubicBezTo>
                    <a:cubicBezTo>
                      <a:pt x="393" y="90"/>
                      <a:pt x="381" y="91"/>
                      <a:pt x="372" y="93"/>
                    </a:cubicBezTo>
                    <a:cubicBezTo>
                      <a:pt x="364" y="95"/>
                      <a:pt x="356" y="89"/>
                      <a:pt x="350" y="88"/>
                    </a:cubicBezTo>
                    <a:cubicBezTo>
                      <a:pt x="345" y="87"/>
                      <a:pt x="339" y="94"/>
                      <a:pt x="335" y="95"/>
                    </a:cubicBezTo>
                    <a:cubicBezTo>
                      <a:pt x="331" y="97"/>
                      <a:pt x="337" y="89"/>
                      <a:pt x="338" y="84"/>
                    </a:cubicBezTo>
                    <a:cubicBezTo>
                      <a:pt x="338" y="80"/>
                      <a:pt x="323" y="73"/>
                      <a:pt x="311" y="68"/>
                    </a:cubicBezTo>
                    <a:cubicBezTo>
                      <a:pt x="300" y="64"/>
                      <a:pt x="295" y="66"/>
                      <a:pt x="295" y="73"/>
                    </a:cubicBezTo>
                    <a:cubicBezTo>
                      <a:pt x="295" y="81"/>
                      <a:pt x="290" y="71"/>
                      <a:pt x="287" y="79"/>
                    </a:cubicBezTo>
                    <a:cubicBezTo>
                      <a:pt x="283" y="87"/>
                      <a:pt x="277" y="82"/>
                      <a:pt x="281" y="79"/>
                    </a:cubicBezTo>
                    <a:cubicBezTo>
                      <a:pt x="285" y="77"/>
                      <a:pt x="289" y="71"/>
                      <a:pt x="291" y="66"/>
                    </a:cubicBezTo>
                    <a:cubicBezTo>
                      <a:pt x="292" y="61"/>
                      <a:pt x="274" y="58"/>
                      <a:pt x="268" y="60"/>
                    </a:cubicBezTo>
                    <a:cubicBezTo>
                      <a:pt x="262" y="63"/>
                      <a:pt x="266" y="72"/>
                      <a:pt x="261" y="69"/>
                    </a:cubicBezTo>
                    <a:cubicBezTo>
                      <a:pt x="256" y="66"/>
                      <a:pt x="260" y="59"/>
                      <a:pt x="264" y="60"/>
                    </a:cubicBezTo>
                    <a:cubicBezTo>
                      <a:pt x="268" y="60"/>
                      <a:pt x="272" y="52"/>
                      <a:pt x="275" y="46"/>
                    </a:cubicBezTo>
                    <a:cubicBezTo>
                      <a:pt x="278" y="40"/>
                      <a:pt x="270" y="39"/>
                      <a:pt x="266" y="34"/>
                    </a:cubicBezTo>
                    <a:cubicBezTo>
                      <a:pt x="261" y="29"/>
                      <a:pt x="262" y="14"/>
                      <a:pt x="258" y="12"/>
                    </a:cubicBezTo>
                    <a:cubicBezTo>
                      <a:pt x="253" y="17"/>
                      <a:pt x="246" y="24"/>
                      <a:pt x="244" y="30"/>
                    </a:cubicBezTo>
                    <a:cubicBezTo>
                      <a:pt x="242" y="37"/>
                      <a:pt x="239" y="33"/>
                      <a:pt x="232" y="35"/>
                    </a:cubicBezTo>
                    <a:cubicBezTo>
                      <a:pt x="226" y="37"/>
                      <a:pt x="223" y="34"/>
                      <a:pt x="221" y="32"/>
                    </a:cubicBezTo>
                    <a:cubicBezTo>
                      <a:pt x="219" y="29"/>
                      <a:pt x="213" y="32"/>
                      <a:pt x="209" y="31"/>
                    </a:cubicBezTo>
                    <a:cubicBezTo>
                      <a:pt x="204" y="31"/>
                      <a:pt x="207" y="37"/>
                      <a:pt x="204" y="38"/>
                    </a:cubicBezTo>
                    <a:cubicBezTo>
                      <a:pt x="201" y="40"/>
                      <a:pt x="193" y="35"/>
                      <a:pt x="190" y="38"/>
                    </a:cubicBezTo>
                    <a:cubicBezTo>
                      <a:pt x="188" y="41"/>
                      <a:pt x="186" y="38"/>
                      <a:pt x="185" y="41"/>
                    </a:cubicBezTo>
                    <a:cubicBezTo>
                      <a:pt x="183" y="44"/>
                      <a:pt x="179" y="42"/>
                      <a:pt x="177" y="44"/>
                    </a:cubicBezTo>
                    <a:cubicBezTo>
                      <a:pt x="176" y="45"/>
                      <a:pt x="171" y="46"/>
                      <a:pt x="165" y="39"/>
                    </a:cubicBezTo>
                    <a:cubicBezTo>
                      <a:pt x="159" y="33"/>
                      <a:pt x="160" y="22"/>
                      <a:pt x="163" y="19"/>
                    </a:cubicBezTo>
                    <a:cubicBezTo>
                      <a:pt x="165" y="17"/>
                      <a:pt x="165" y="12"/>
                      <a:pt x="162" y="10"/>
                    </a:cubicBezTo>
                    <a:cubicBezTo>
                      <a:pt x="158" y="8"/>
                      <a:pt x="162" y="1"/>
                      <a:pt x="157" y="1"/>
                    </a:cubicBezTo>
                    <a:cubicBezTo>
                      <a:pt x="152" y="0"/>
                      <a:pt x="153" y="6"/>
                      <a:pt x="150" y="7"/>
                    </a:cubicBezTo>
                    <a:cubicBezTo>
                      <a:pt x="147" y="8"/>
                      <a:pt x="139" y="13"/>
                      <a:pt x="136" y="12"/>
                    </a:cubicBezTo>
                    <a:cubicBezTo>
                      <a:pt x="132" y="12"/>
                      <a:pt x="128" y="13"/>
                      <a:pt x="128" y="17"/>
                    </a:cubicBezTo>
                    <a:cubicBezTo>
                      <a:pt x="128" y="21"/>
                      <a:pt x="124" y="19"/>
                      <a:pt x="124" y="16"/>
                    </a:cubicBezTo>
                    <a:cubicBezTo>
                      <a:pt x="123" y="13"/>
                      <a:pt x="116" y="15"/>
                      <a:pt x="114" y="13"/>
                    </a:cubicBezTo>
                    <a:cubicBezTo>
                      <a:pt x="112" y="11"/>
                      <a:pt x="102" y="12"/>
                      <a:pt x="106" y="14"/>
                    </a:cubicBezTo>
                    <a:cubicBezTo>
                      <a:pt x="111" y="17"/>
                      <a:pt x="111" y="19"/>
                      <a:pt x="111" y="23"/>
                    </a:cubicBezTo>
                    <a:cubicBezTo>
                      <a:pt x="111" y="27"/>
                      <a:pt x="114" y="26"/>
                      <a:pt x="114" y="30"/>
                    </a:cubicBezTo>
                    <a:cubicBezTo>
                      <a:pt x="114" y="34"/>
                      <a:pt x="117" y="31"/>
                      <a:pt x="120" y="31"/>
                    </a:cubicBezTo>
                    <a:cubicBezTo>
                      <a:pt x="122" y="31"/>
                      <a:pt x="122" y="35"/>
                      <a:pt x="118" y="36"/>
                    </a:cubicBezTo>
                    <a:cubicBezTo>
                      <a:pt x="115" y="37"/>
                      <a:pt x="113" y="39"/>
                      <a:pt x="112" y="42"/>
                    </a:cubicBezTo>
                    <a:cubicBezTo>
                      <a:pt x="111" y="46"/>
                      <a:pt x="107" y="43"/>
                      <a:pt x="104" y="46"/>
                    </a:cubicBezTo>
                    <a:cubicBezTo>
                      <a:pt x="101" y="49"/>
                      <a:pt x="99" y="51"/>
                      <a:pt x="97" y="50"/>
                    </a:cubicBezTo>
                    <a:cubicBezTo>
                      <a:pt x="95" y="49"/>
                      <a:pt x="93" y="50"/>
                      <a:pt x="91" y="51"/>
                    </a:cubicBezTo>
                    <a:cubicBezTo>
                      <a:pt x="88" y="52"/>
                      <a:pt x="87" y="51"/>
                      <a:pt x="84" y="48"/>
                    </a:cubicBezTo>
                    <a:cubicBezTo>
                      <a:pt x="81" y="46"/>
                      <a:pt x="80" y="41"/>
                      <a:pt x="75" y="37"/>
                    </a:cubicBezTo>
                    <a:cubicBezTo>
                      <a:pt x="72" y="38"/>
                      <a:pt x="67" y="40"/>
                      <a:pt x="64" y="40"/>
                    </a:cubicBezTo>
                    <a:cubicBezTo>
                      <a:pt x="60" y="40"/>
                      <a:pt x="48" y="39"/>
                      <a:pt x="47" y="41"/>
                    </a:cubicBezTo>
                    <a:cubicBezTo>
                      <a:pt x="46" y="44"/>
                      <a:pt x="48" y="47"/>
                      <a:pt x="50" y="48"/>
                    </a:cubicBezTo>
                    <a:cubicBezTo>
                      <a:pt x="52" y="48"/>
                      <a:pt x="56" y="49"/>
                      <a:pt x="52" y="52"/>
                    </a:cubicBezTo>
                    <a:cubicBezTo>
                      <a:pt x="48" y="55"/>
                      <a:pt x="45" y="51"/>
                      <a:pt x="45" y="58"/>
                    </a:cubicBezTo>
                    <a:cubicBezTo>
                      <a:pt x="45" y="65"/>
                      <a:pt x="54" y="70"/>
                      <a:pt x="52" y="77"/>
                    </a:cubicBezTo>
                    <a:cubicBezTo>
                      <a:pt x="51" y="80"/>
                      <a:pt x="50" y="89"/>
                      <a:pt x="50" y="92"/>
                    </a:cubicBezTo>
                    <a:cubicBezTo>
                      <a:pt x="50" y="95"/>
                      <a:pt x="48" y="107"/>
                      <a:pt x="45" y="107"/>
                    </a:cubicBezTo>
                    <a:cubicBezTo>
                      <a:pt x="42" y="108"/>
                      <a:pt x="40" y="105"/>
                      <a:pt x="36" y="108"/>
                    </a:cubicBezTo>
                    <a:cubicBezTo>
                      <a:pt x="32" y="111"/>
                      <a:pt x="27" y="109"/>
                      <a:pt x="22" y="113"/>
                    </a:cubicBezTo>
                    <a:cubicBezTo>
                      <a:pt x="17" y="117"/>
                      <a:pt x="12" y="115"/>
                      <a:pt x="12" y="120"/>
                    </a:cubicBezTo>
                    <a:cubicBezTo>
                      <a:pt x="12" y="124"/>
                      <a:pt x="7" y="126"/>
                      <a:pt x="8" y="130"/>
                    </a:cubicBezTo>
                    <a:cubicBezTo>
                      <a:pt x="9" y="134"/>
                      <a:pt x="6" y="133"/>
                      <a:pt x="3" y="136"/>
                    </a:cubicBezTo>
                    <a:cubicBezTo>
                      <a:pt x="0" y="139"/>
                      <a:pt x="4" y="141"/>
                      <a:pt x="2" y="144"/>
                    </a:cubicBezTo>
                    <a:cubicBezTo>
                      <a:pt x="0" y="146"/>
                      <a:pt x="2" y="150"/>
                      <a:pt x="5" y="153"/>
                    </a:cubicBezTo>
                    <a:cubicBezTo>
                      <a:pt x="7" y="157"/>
                      <a:pt x="10" y="160"/>
                      <a:pt x="9" y="163"/>
                    </a:cubicBezTo>
                    <a:cubicBezTo>
                      <a:pt x="9" y="166"/>
                      <a:pt x="12" y="168"/>
                      <a:pt x="15" y="167"/>
                    </a:cubicBezTo>
                    <a:cubicBezTo>
                      <a:pt x="18" y="167"/>
                      <a:pt x="16" y="174"/>
                      <a:pt x="21" y="174"/>
                    </a:cubicBezTo>
                    <a:cubicBezTo>
                      <a:pt x="26" y="174"/>
                      <a:pt x="32" y="175"/>
                      <a:pt x="33" y="172"/>
                    </a:cubicBezTo>
                    <a:cubicBezTo>
                      <a:pt x="34" y="169"/>
                      <a:pt x="38" y="167"/>
                      <a:pt x="38" y="171"/>
                    </a:cubicBezTo>
                    <a:cubicBezTo>
                      <a:pt x="38" y="175"/>
                      <a:pt x="37" y="187"/>
                      <a:pt x="41" y="186"/>
                    </a:cubicBezTo>
                    <a:cubicBezTo>
                      <a:pt x="44" y="184"/>
                      <a:pt x="52" y="185"/>
                      <a:pt x="55" y="186"/>
                    </a:cubicBezTo>
                    <a:cubicBezTo>
                      <a:pt x="59" y="187"/>
                      <a:pt x="63" y="186"/>
                      <a:pt x="65" y="184"/>
                    </a:cubicBezTo>
                    <a:cubicBezTo>
                      <a:pt x="67" y="181"/>
                      <a:pt x="70" y="181"/>
                      <a:pt x="75" y="179"/>
                    </a:cubicBezTo>
                    <a:cubicBezTo>
                      <a:pt x="79" y="176"/>
                      <a:pt x="84" y="173"/>
                      <a:pt x="88" y="173"/>
                    </a:cubicBezTo>
                    <a:cubicBezTo>
                      <a:pt x="92" y="173"/>
                      <a:pt x="100" y="170"/>
                      <a:pt x="99" y="173"/>
                    </a:cubicBezTo>
                    <a:cubicBezTo>
                      <a:pt x="98" y="177"/>
                      <a:pt x="97" y="189"/>
                      <a:pt x="102" y="195"/>
                    </a:cubicBezTo>
                    <a:cubicBezTo>
                      <a:pt x="108" y="202"/>
                      <a:pt x="111" y="204"/>
                      <a:pt x="116" y="203"/>
                    </a:cubicBezTo>
                    <a:cubicBezTo>
                      <a:pt x="121" y="203"/>
                      <a:pt x="120" y="205"/>
                      <a:pt x="124" y="205"/>
                    </a:cubicBezTo>
                    <a:cubicBezTo>
                      <a:pt x="127" y="205"/>
                      <a:pt x="125" y="209"/>
                      <a:pt x="128" y="209"/>
                    </a:cubicBezTo>
                    <a:cubicBezTo>
                      <a:pt x="132" y="209"/>
                      <a:pt x="138" y="210"/>
                      <a:pt x="138" y="213"/>
                    </a:cubicBezTo>
                    <a:cubicBezTo>
                      <a:pt x="138" y="217"/>
                      <a:pt x="148" y="214"/>
                      <a:pt x="150" y="216"/>
                    </a:cubicBezTo>
                    <a:cubicBezTo>
                      <a:pt x="152" y="218"/>
                      <a:pt x="155" y="220"/>
                      <a:pt x="154" y="224"/>
                    </a:cubicBezTo>
                    <a:cubicBezTo>
                      <a:pt x="154" y="228"/>
                      <a:pt x="159" y="231"/>
                      <a:pt x="156" y="232"/>
                    </a:cubicBezTo>
                    <a:cubicBezTo>
                      <a:pt x="153" y="234"/>
                      <a:pt x="157" y="237"/>
                      <a:pt x="157" y="242"/>
                    </a:cubicBezTo>
                    <a:cubicBezTo>
                      <a:pt x="158" y="246"/>
                      <a:pt x="162" y="248"/>
                      <a:pt x="170" y="247"/>
                    </a:cubicBezTo>
                    <a:cubicBezTo>
                      <a:pt x="177" y="247"/>
                      <a:pt x="179" y="248"/>
                      <a:pt x="179" y="253"/>
                    </a:cubicBezTo>
                    <a:cubicBezTo>
                      <a:pt x="179" y="258"/>
                      <a:pt x="184" y="259"/>
                      <a:pt x="186" y="264"/>
                    </a:cubicBezTo>
                    <a:cubicBezTo>
                      <a:pt x="187" y="269"/>
                      <a:pt x="184" y="275"/>
                      <a:pt x="184" y="279"/>
                    </a:cubicBezTo>
                    <a:cubicBezTo>
                      <a:pt x="185" y="282"/>
                      <a:pt x="183" y="285"/>
                      <a:pt x="181" y="286"/>
                    </a:cubicBezTo>
                    <a:cubicBezTo>
                      <a:pt x="183" y="290"/>
                      <a:pt x="184" y="291"/>
                      <a:pt x="181" y="292"/>
                    </a:cubicBezTo>
                    <a:cubicBezTo>
                      <a:pt x="178" y="294"/>
                      <a:pt x="185" y="299"/>
                      <a:pt x="183" y="306"/>
                    </a:cubicBezTo>
                    <a:cubicBezTo>
                      <a:pt x="182" y="314"/>
                      <a:pt x="181" y="315"/>
                      <a:pt x="189" y="315"/>
                    </a:cubicBezTo>
                    <a:cubicBezTo>
                      <a:pt x="197" y="316"/>
                      <a:pt x="196" y="318"/>
                      <a:pt x="199" y="316"/>
                    </a:cubicBezTo>
                    <a:cubicBezTo>
                      <a:pt x="202" y="315"/>
                      <a:pt x="206" y="322"/>
                      <a:pt x="207" y="326"/>
                    </a:cubicBezTo>
                    <a:cubicBezTo>
                      <a:pt x="208" y="329"/>
                      <a:pt x="211" y="338"/>
                      <a:pt x="212" y="338"/>
                    </a:cubicBezTo>
                    <a:cubicBezTo>
                      <a:pt x="213" y="338"/>
                      <a:pt x="217" y="334"/>
                      <a:pt x="222" y="336"/>
                    </a:cubicBezTo>
                    <a:cubicBezTo>
                      <a:pt x="225" y="338"/>
                      <a:pt x="221" y="351"/>
                      <a:pt x="220" y="356"/>
                    </a:cubicBezTo>
                    <a:cubicBezTo>
                      <a:pt x="223" y="356"/>
                      <a:pt x="227" y="356"/>
                      <a:pt x="228" y="357"/>
                    </a:cubicBezTo>
                    <a:cubicBezTo>
                      <a:pt x="230" y="358"/>
                      <a:pt x="231" y="372"/>
                      <a:pt x="230" y="374"/>
                    </a:cubicBezTo>
                    <a:cubicBezTo>
                      <a:pt x="229" y="377"/>
                      <a:pt x="221" y="379"/>
                      <a:pt x="216" y="382"/>
                    </a:cubicBezTo>
                    <a:cubicBezTo>
                      <a:pt x="212" y="385"/>
                      <a:pt x="202" y="394"/>
                      <a:pt x="197" y="402"/>
                    </a:cubicBezTo>
                    <a:cubicBezTo>
                      <a:pt x="194" y="407"/>
                      <a:pt x="190" y="411"/>
                      <a:pt x="187" y="414"/>
                    </a:cubicBezTo>
                    <a:cubicBezTo>
                      <a:pt x="188" y="414"/>
                      <a:pt x="189" y="414"/>
                      <a:pt x="190" y="414"/>
                    </a:cubicBezTo>
                    <a:cubicBezTo>
                      <a:pt x="192" y="413"/>
                      <a:pt x="196" y="413"/>
                      <a:pt x="200" y="417"/>
                    </a:cubicBezTo>
                    <a:cubicBezTo>
                      <a:pt x="204" y="422"/>
                      <a:pt x="203" y="426"/>
                      <a:pt x="205" y="425"/>
                    </a:cubicBezTo>
                    <a:cubicBezTo>
                      <a:pt x="206" y="425"/>
                      <a:pt x="208" y="419"/>
                      <a:pt x="211" y="424"/>
                    </a:cubicBezTo>
                    <a:cubicBezTo>
                      <a:pt x="214" y="428"/>
                      <a:pt x="222" y="431"/>
                      <a:pt x="224" y="433"/>
                    </a:cubicBezTo>
                    <a:cubicBezTo>
                      <a:pt x="226" y="435"/>
                      <a:pt x="231" y="437"/>
                      <a:pt x="231" y="442"/>
                    </a:cubicBezTo>
                    <a:cubicBezTo>
                      <a:pt x="231" y="446"/>
                      <a:pt x="230" y="453"/>
                      <a:pt x="233" y="459"/>
                    </a:cubicBezTo>
                    <a:cubicBezTo>
                      <a:pt x="234" y="457"/>
                      <a:pt x="236" y="455"/>
                      <a:pt x="238" y="45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108"/>
              <p:cNvSpPr>
                <a:spLocks/>
              </p:cNvSpPr>
              <p:nvPr/>
            </p:nvSpPr>
            <p:spPr bwMode="auto">
              <a:xfrm>
                <a:off x="2794000" y="4884738"/>
                <a:ext cx="128588" cy="136525"/>
              </a:xfrm>
              <a:custGeom>
                <a:avLst/>
                <a:gdLst>
                  <a:gd name="T0" fmla="*/ 55 w 57"/>
                  <a:gd name="T1" fmla="*/ 29 h 61"/>
                  <a:gd name="T2" fmla="*/ 48 w 57"/>
                  <a:gd name="T3" fmla="*/ 20 h 61"/>
                  <a:gd name="T4" fmla="*/ 35 w 57"/>
                  <a:gd name="T5" fmla="*/ 11 h 61"/>
                  <a:gd name="T6" fmla="*/ 29 w 57"/>
                  <a:gd name="T7" fmla="*/ 12 h 61"/>
                  <a:gd name="T8" fmla="*/ 24 w 57"/>
                  <a:gd name="T9" fmla="*/ 4 h 61"/>
                  <a:gd name="T10" fmla="*/ 14 w 57"/>
                  <a:gd name="T11" fmla="*/ 1 h 61"/>
                  <a:gd name="T12" fmla="*/ 11 w 57"/>
                  <a:gd name="T13" fmla="*/ 1 h 61"/>
                  <a:gd name="T14" fmla="*/ 7 w 57"/>
                  <a:gd name="T15" fmla="*/ 7 h 61"/>
                  <a:gd name="T16" fmla="*/ 3 w 57"/>
                  <a:gd name="T17" fmla="*/ 27 h 61"/>
                  <a:gd name="T18" fmla="*/ 0 w 57"/>
                  <a:gd name="T19" fmla="*/ 41 h 61"/>
                  <a:gd name="T20" fmla="*/ 4 w 57"/>
                  <a:gd name="T21" fmla="*/ 48 h 61"/>
                  <a:gd name="T22" fmla="*/ 3 w 57"/>
                  <a:gd name="T23" fmla="*/ 53 h 61"/>
                  <a:gd name="T24" fmla="*/ 7 w 57"/>
                  <a:gd name="T25" fmla="*/ 55 h 61"/>
                  <a:gd name="T26" fmla="*/ 22 w 57"/>
                  <a:gd name="T27" fmla="*/ 59 h 61"/>
                  <a:gd name="T28" fmla="*/ 31 w 57"/>
                  <a:gd name="T29" fmla="*/ 59 h 61"/>
                  <a:gd name="T30" fmla="*/ 48 w 57"/>
                  <a:gd name="T31" fmla="*/ 57 h 61"/>
                  <a:gd name="T32" fmla="*/ 57 w 57"/>
                  <a:gd name="T33" fmla="*/ 46 h 61"/>
                  <a:gd name="T34" fmla="*/ 55 w 57"/>
                  <a:gd name="T35" fmla="*/ 2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1">
                    <a:moveTo>
                      <a:pt x="55" y="29"/>
                    </a:moveTo>
                    <a:cubicBezTo>
                      <a:pt x="55" y="24"/>
                      <a:pt x="50" y="22"/>
                      <a:pt x="48" y="20"/>
                    </a:cubicBezTo>
                    <a:cubicBezTo>
                      <a:pt x="46" y="18"/>
                      <a:pt x="38" y="15"/>
                      <a:pt x="35" y="11"/>
                    </a:cubicBezTo>
                    <a:cubicBezTo>
                      <a:pt x="32" y="6"/>
                      <a:pt x="30" y="12"/>
                      <a:pt x="29" y="12"/>
                    </a:cubicBezTo>
                    <a:cubicBezTo>
                      <a:pt x="27" y="13"/>
                      <a:pt x="28" y="9"/>
                      <a:pt x="24" y="4"/>
                    </a:cubicBezTo>
                    <a:cubicBezTo>
                      <a:pt x="20" y="0"/>
                      <a:pt x="16" y="0"/>
                      <a:pt x="14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9" y="3"/>
                      <a:pt x="7" y="6"/>
                      <a:pt x="7" y="7"/>
                    </a:cubicBezTo>
                    <a:cubicBezTo>
                      <a:pt x="7" y="12"/>
                      <a:pt x="4" y="18"/>
                      <a:pt x="3" y="27"/>
                    </a:cubicBezTo>
                    <a:cubicBezTo>
                      <a:pt x="3" y="36"/>
                      <a:pt x="1" y="34"/>
                      <a:pt x="0" y="41"/>
                    </a:cubicBezTo>
                    <a:cubicBezTo>
                      <a:pt x="0" y="49"/>
                      <a:pt x="3" y="47"/>
                      <a:pt x="4" y="48"/>
                    </a:cubicBezTo>
                    <a:cubicBezTo>
                      <a:pt x="4" y="49"/>
                      <a:pt x="4" y="51"/>
                      <a:pt x="3" y="53"/>
                    </a:cubicBezTo>
                    <a:cubicBezTo>
                      <a:pt x="4" y="54"/>
                      <a:pt x="5" y="55"/>
                      <a:pt x="7" y="55"/>
                    </a:cubicBezTo>
                    <a:cubicBezTo>
                      <a:pt x="12" y="55"/>
                      <a:pt x="16" y="56"/>
                      <a:pt x="22" y="59"/>
                    </a:cubicBezTo>
                    <a:cubicBezTo>
                      <a:pt x="27" y="61"/>
                      <a:pt x="25" y="58"/>
                      <a:pt x="31" y="59"/>
                    </a:cubicBezTo>
                    <a:cubicBezTo>
                      <a:pt x="36" y="60"/>
                      <a:pt x="42" y="60"/>
                      <a:pt x="48" y="57"/>
                    </a:cubicBezTo>
                    <a:cubicBezTo>
                      <a:pt x="52" y="54"/>
                      <a:pt x="54" y="50"/>
                      <a:pt x="57" y="46"/>
                    </a:cubicBezTo>
                    <a:cubicBezTo>
                      <a:pt x="54" y="40"/>
                      <a:pt x="55" y="33"/>
                      <a:pt x="55" y="2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109"/>
              <p:cNvSpPr>
                <a:spLocks noEditPoints="1"/>
              </p:cNvSpPr>
              <p:nvPr/>
            </p:nvSpPr>
            <p:spPr bwMode="auto">
              <a:xfrm>
                <a:off x="2401887" y="4652963"/>
                <a:ext cx="515938" cy="1016000"/>
              </a:xfrm>
              <a:custGeom>
                <a:avLst/>
                <a:gdLst>
                  <a:gd name="T0" fmla="*/ 65 w 229"/>
                  <a:gd name="T1" fmla="*/ 427 h 451"/>
                  <a:gd name="T2" fmla="*/ 61 w 229"/>
                  <a:gd name="T3" fmla="*/ 417 h 451"/>
                  <a:gd name="T4" fmla="*/ 57 w 229"/>
                  <a:gd name="T5" fmla="*/ 448 h 451"/>
                  <a:gd name="T6" fmla="*/ 81 w 229"/>
                  <a:gd name="T7" fmla="*/ 449 h 451"/>
                  <a:gd name="T8" fmla="*/ 87 w 229"/>
                  <a:gd name="T9" fmla="*/ 442 h 451"/>
                  <a:gd name="T10" fmla="*/ 218 w 229"/>
                  <a:gd name="T11" fmla="*/ 46 h 451"/>
                  <a:gd name="T12" fmla="*/ 213 w 229"/>
                  <a:gd name="T13" fmla="*/ 64 h 451"/>
                  <a:gd name="T14" fmla="*/ 194 w 229"/>
                  <a:gd name="T15" fmla="*/ 71 h 451"/>
                  <a:gd name="T16" fmla="*/ 173 w 229"/>
                  <a:gd name="T17" fmla="*/ 67 h 451"/>
                  <a:gd name="T18" fmla="*/ 185 w 229"/>
                  <a:gd name="T19" fmla="*/ 45 h 451"/>
                  <a:gd name="T20" fmla="*/ 152 w 229"/>
                  <a:gd name="T21" fmla="*/ 28 h 451"/>
                  <a:gd name="T22" fmla="*/ 124 w 229"/>
                  <a:gd name="T23" fmla="*/ 4 h 451"/>
                  <a:gd name="T24" fmla="*/ 106 w 229"/>
                  <a:gd name="T25" fmla="*/ 11 h 451"/>
                  <a:gd name="T26" fmla="*/ 83 w 229"/>
                  <a:gd name="T27" fmla="*/ 6 h 451"/>
                  <a:gd name="T28" fmla="*/ 72 w 229"/>
                  <a:gd name="T29" fmla="*/ 26 h 451"/>
                  <a:gd name="T30" fmla="*/ 59 w 229"/>
                  <a:gd name="T31" fmla="*/ 44 h 451"/>
                  <a:gd name="T32" fmla="*/ 60 w 229"/>
                  <a:gd name="T33" fmla="*/ 63 h 451"/>
                  <a:gd name="T34" fmla="*/ 50 w 229"/>
                  <a:gd name="T35" fmla="*/ 78 h 451"/>
                  <a:gd name="T36" fmla="*/ 42 w 229"/>
                  <a:gd name="T37" fmla="*/ 95 h 451"/>
                  <a:gd name="T38" fmla="*/ 37 w 229"/>
                  <a:gd name="T39" fmla="*/ 115 h 451"/>
                  <a:gd name="T40" fmla="*/ 41 w 229"/>
                  <a:gd name="T41" fmla="*/ 138 h 451"/>
                  <a:gd name="T42" fmla="*/ 40 w 229"/>
                  <a:gd name="T43" fmla="*/ 158 h 451"/>
                  <a:gd name="T44" fmla="*/ 37 w 229"/>
                  <a:gd name="T45" fmla="*/ 180 h 451"/>
                  <a:gd name="T46" fmla="*/ 29 w 229"/>
                  <a:gd name="T47" fmla="*/ 206 h 451"/>
                  <a:gd name="T48" fmla="*/ 25 w 229"/>
                  <a:gd name="T49" fmla="*/ 217 h 451"/>
                  <a:gd name="T50" fmla="*/ 22 w 229"/>
                  <a:gd name="T51" fmla="*/ 232 h 451"/>
                  <a:gd name="T52" fmla="*/ 21 w 229"/>
                  <a:gd name="T53" fmla="*/ 248 h 451"/>
                  <a:gd name="T54" fmla="*/ 18 w 229"/>
                  <a:gd name="T55" fmla="*/ 272 h 451"/>
                  <a:gd name="T56" fmla="*/ 21 w 229"/>
                  <a:gd name="T57" fmla="*/ 285 h 451"/>
                  <a:gd name="T58" fmla="*/ 26 w 229"/>
                  <a:gd name="T59" fmla="*/ 296 h 451"/>
                  <a:gd name="T60" fmla="*/ 24 w 229"/>
                  <a:gd name="T61" fmla="*/ 306 h 451"/>
                  <a:gd name="T62" fmla="*/ 22 w 229"/>
                  <a:gd name="T63" fmla="*/ 323 h 451"/>
                  <a:gd name="T64" fmla="*/ 13 w 229"/>
                  <a:gd name="T65" fmla="*/ 339 h 451"/>
                  <a:gd name="T66" fmla="*/ 9 w 229"/>
                  <a:gd name="T67" fmla="*/ 355 h 451"/>
                  <a:gd name="T68" fmla="*/ 3 w 229"/>
                  <a:gd name="T69" fmla="*/ 373 h 451"/>
                  <a:gd name="T70" fmla="*/ 16 w 229"/>
                  <a:gd name="T71" fmla="*/ 384 h 451"/>
                  <a:gd name="T72" fmla="*/ 22 w 229"/>
                  <a:gd name="T73" fmla="*/ 402 h 451"/>
                  <a:gd name="T74" fmla="*/ 48 w 229"/>
                  <a:gd name="T75" fmla="*/ 405 h 451"/>
                  <a:gd name="T76" fmla="*/ 53 w 229"/>
                  <a:gd name="T77" fmla="*/ 396 h 451"/>
                  <a:gd name="T78" fmla="*/ 54 w 229"/>
                  <a:gd name="T79" fmla="*/ 377 h 451"/>
                  <a:gd name="T80" fmla="*/ 67 w 229"/>
                  <a:gd name="T81" fmla="*/ 364 h 451"/>
                  <a:gd name="T82" fmla="*/ 88 w 229"/>
                  <a:gd name="T83" fmla="*/ 341 h 451"/>
                  <a:gd name="T84" fmla="*/ 79 w 229"/>
                  <a:gd name="T85" fmla="*/ 327 h 451"/>
                  <a:gd name="T86" fmla="*/ 89 w 229"/>
                  <a:gd name="T87" fmla="*/ 299 h 451"/>
                  <a:gd name="T88" fmla="*/ 95 w 229"/>
                  <a:gd name="T89" fmla="*/ 285 h 451"/>
                  <a:gd name="T90" fmla="*/ 103 w 229"/>
                  <a:gd name="T91" fmla="*/ 270 h 451"/>
                  <a:gd name="T92" fmla="*/ 109 w 229"/>
                  <a:gd name="T93" fmla="*/ 269 h 451"/>
                  <a:gd name="T94" fmla="*/ 106 w 229"/>
                  <a:gd name="T95" fmla="*/ 262 h 451"/>
                  <a:gd name="T96" fmla="*/ 98 w 229"/>
                  <a:gd name="T97" fmla="*/ 251 h 451"/>
                  <a:gd name="T98" fmla="*/ 116 w 229"/>
                  <a:gd name="T99" fmla="*/ 245 h 451"/>
                  <a:gd name="T100" fmla="*/ 130 w 229"/>
                  <a:gd name="T101" fmla="*/ 228 h 451"/>
                  <a:gd name="T102" fmla="*/ 133 w 229"/>
                  <a:gd name="T103" fmla="*/ 215 h 451"/>
                  <a:gd name="T104" fmla="*/ 184 w 229"/>
                  <a:gd name="T105" fmla="*/ 203 h 451"/>
                  <a:gd name="T106" fmla="*/ 189 w 229"/>
                  <a:gd name="T107" fmla="*/ 181 h 451"/>
                  <a:gd name="T108" fmla="*/ 181 w 229"/>
                  <a:gd name="T109" fmla="*/ 164 h 451"/>
                  <a:gd name="T110" fmla="*/ 177 w 229"/>
                  <a:gd name="T111" fmla="*/ 156 h 451"/>
                  <a:gd name="T112" fmla="*/ 174 w 229"/>
                  <a:gd name="T113" fmla="*/ 144 h 451"/>
                  <a:gd name="T114" fmla="*/ 181 w 229"/>
                  <a:gd name="T115" fmla="*/ 110 h 451"/>
                  <a:gd name="T116" fmla="*/ 214 w 229"/>
                  <a:gd name="T117" fmla="*/ 72 h 451"/>
                  <a:gd name="T118" fmla="*/ 226 w 229"/>
                  <a:gd name="T119" fmla="*/ 47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9" h="451">
                    <a:moveTo>
                      <a:pt x="87" y="442"/>
                    </a:moveTo>
                    <a:cubicBezTo>
                      <a:pt x="81" y="441"/>
                      <a:pt x="69" y="430"/>
                      <a:pt x="65" y="427"/>
                    </a:cubicBezTo>
                    <a:cubicBezTo>
                      <a:pt x="61" y="424"/>
                      <a:pt x="64" y="421"/>
                      <a:pt x="60" y="422"/>
                    </a:cubicBezTo>
                    <a:cubicBezTo>
                      <a:pt x="55" y="422"/>
                      <a:pt x="58" y="418"/>
                      <a:pt x="61" y="417"/>
                    </a:cubicBezTo>
                    <a:cubicBezTo>
                      <a:pt x="63" y="416"/>
                      <a:pt x="60" y="411"/>
                      <a:pt x="57" y="411"/>
                    </a:cubicBezTo>
                    <a:cubicBezTo>
                      <a:pt x="56" y="418"/>
                      <a:pt x="55" y="448"/>
                      <a:pt x="57" y="448"/>
                    </a:cubicBezTo>
                    <a:cubicBezTo>
                      <a:pt x="59" y="448"/>
                      <a:pt x="72" y="446"/>
                      <a:pt x="76" y="449"/>
                    </a:cubicBezTo>
                    <a:cubicBezTo>
                      <a:pt x="77" y="449"/>
                      <a:pt x="79" y="451"/>
                      <a:pt x="81" y="449"/>
                    </a:cubicBezTo>
                    <a:cubicBezTo>
                      <a:pt x="83" y="446"/>
                      <a:pt x="91" y="448"/>
                      <a:pt x="95" y="445"/>
                    </a:cubicBezTo>
                    <a:cubicBezTo>
                      <a:pt x="99" y="443"/>
                      <a:pt x="94" y="442"/>
                      <a:pt x="87" y="442"/>
                    </a:cubicBezTo>
                    <a:close/>
                    <a:moveTo>
                      <a:pt x="226" y="47"/>
                    </a:moveTo>
                    <a:cubicBezTo>
                      <a:pt x="225" y="46"/>
                      <a:pt x="221" y="46"/>
                      <a:pt x="218" y="46"/>
                    </a:cubicBezTo>
                    <a:cubicBezTo>
                      <a:pt x="218" y="47"/>
                      <a:pt x="218" y="47"/>
                      <a:pt x="218" y="48"/>
                    </a:cubicBezTo>
                    <a:cubicBezTo>
                      <a:pt x="219" y="52"/>
                      <a:pt x="216" y="65"/>
                      <a:pt x="213" y="64"/>
                    </a:cubicBezTo>
                    <a:cubicBezTo>
                      <a:pt x="209" y="64"/>
                      <a:pt x="207" y="69"/>
                      <a:pt x="204" y="69"/>
                    </a:cubicBezTo>
                    <a:cubicBezTo>
                      <a:pt x="201" y="68"/>
                      <a:pt x="198" y="73"/>
                      <a:pt x="194" y="71"/>
                    </a:cubicBezTo>
                    <a:cubicBezTo>
                      <a:pt x="191" y="69"/>
                      <a:pt x="186" y="71"/>
                      <a:pt x="183" y="70"/>
                    </a:cubicBezTo>
                    <a:cubicBezTo>
                      <a:pt x="181" y="68"/>
                      <a:pt x="173" y="69"/>
                      <a:pt x="173" y="67"/>
                    </a:cubicBezTo>
                    <a:cubicBezTo>
                      <a:pt x="173" y="65"/>
                      <a:pt x="177" y="66"/>
                      <a:pt x="177" y="60"/>
                    </a:cubicBezTo>
                    <a:cubicBezTo>
                      <a:pt x="177" y="54"/>
                      <a:pt x="187" y="47"/>
                      <a:pt x="185" y="45"/>
                    </a:cubicBezTo>
                    <a:cubicBezTo>
                      <a:pt x="184" y="42"/>
                      <a:pt x="167" y="37"/>
                      <a:pt x="164" y="34"/>
                    </a:cubicBezTo>
                    <a:cubicBezTo>
                      <a:pt x="162" y="31"/>
                      <a:pt x="159" y="28"/>
                      <a:pt x="152" y="28"/>
                    </a:cubicBezTo>
                    <a:cubicBezTo>
                      <a:pt x="145" y="27"/>
                      <a:pt x="145" y="24"/>
                      <a:pt x="139" y="20"/>
                    </a:cubicBezTo>
                    <a:cubicBezTo>
                      <a:pt x="134" y="17"/>
                      <a:pt x="126" y="8"/>
                      <a:pt x="124" y="4"/>
                    </a:cubicBezTo>
                    <a:cubicBezTo>
                      <a:pt x="120" y="3"/>
                      <a:pt x="114" y="3"/>
                      <a:pt x="113" y="4"/>
                    </a:cubicBezTo>
                    <a:cubicBezTo>
                      <a:pt x="111" y="6"/>
                      <a:pt x="108" y="15"/>
                      <a:pt x="106" y="11"/>
                    </a:cubicBezTo>
                    <a:cubicBezTo>
                      <a:pt x="104" y="6"/>
                      <a:pt x="98" y="6"/>
                      <a:pt x="93" y="5"/>
                    </a:cubicBezTo>
                    <a:cubicBezTo>
                      <a:pt x="88" y="5"/>
                      <a:pt x="88" y="0"/>
                      <a:pt x="83" y="6"/>
                    </a:cubicBezTo>
                    <a:cubicBezTo>
                      <a:pt x="80" y="8"/>
                      <a:pt x="77" y="11"/>
                      <a:pt x="75" y="12"/>
                    </a:cubicBezTo>
                    <a:cubicBezTo>
                      <a:pt x="74" y="18"/>
                      <a:pt x="73" y="24"/>
                      <a:pt x="72" y="26"/>
                    </a:cubicBezTo>
                    <a:cubicBezTo>
                      <a:pt x="71" y="28"/>
                      <a:pt x="60" y="33"/>
                      <a:pt x="59" y="36"/>
                    </a:cubicBezTo>
                    <a:cubicBezTo>
                      <a:pt x="59" y="38"/>
                      <a:pt x="61" y="42"/>
                      <a:pt x="59" y="44"/>
                    </a:cubicBezTo>
                    <a:cubicBezTo>
                      <a:pt x="57" y="46"/>
                      <a:pt x="63" y="54"/>
                      <a:pt x="60" y="56"/>
                    </a:cubicBezTo>
                    <a:cubicBezTo>
                      <a:pt x="56" y="58"/>
                      <a:pt x="62" y="61"/>
                      <a:pt x="60" y="63"/>
                    </a:cubicBezTo>
                    <a:cubicBezTo>
                      <a:pt x="58" y="66"/>
                      <a:pt x="53" y="67"/>
                      <a:pt x="53" y="69"/>
                    </a:cubicBezTo>
                    <a:cubicBezTo>
                      <a:pt x="53" y="71"/>
                      <a:pt x="53" y="77"/>
                      <a:pt x="50" y="78"/>
                    </a:cubicBezTo>
                    <a:cubicBezTo>
                      <a:pt x="47" y="80"/>
                      <a:pt x="45" y="85"/>
                      <a:pt x="45" y="89"/>
                    </a:cubicBezTo>
                    <a:cubicBezTo>
                      <a:pt x="45" y="92"/>
                      <a:pt x="40" y="90"/>
                      <a:pt x="42" y="95"/>
                    </a:cubicBezTo>
                    <a:cubicBezTo>
                      <a:pt x="44" y="99"/>
                      <a:pt x="46" y="105"/>
                      <a:pt x="42" y="106"/>
                    </a:cubicBezTo>
                    <a:cubicBezTo>
                      <a:pt x="38" y="107"/>
                      <a:pt x="39" y="115"/>
                      <a:pt x="37" y="115"/>
                    </a:cubicBezTo>
                    <a:cubicBezTo>
                      <a:pt x="35" y="115"/>
                      <a:pt x="34" y="123"/>
                      <a:pt x="37" y="127"/>
                    </a:cubicBezTo>
                    <a:cubicBezTo>
                      <a:pt x="40" y="131"/>
                      <a:pt x="41" y="135"/>
                      <a:pt x="41" y="138"/>
                    </a:cubicBezTo>
                    <a:cubicBezTo>
                      <a:pt x="41" y="142"/>
                      <a:pt x="45" y="144"/>
                      <a:pt x="44" y="148"/>
                    </a:cubicBezTo>
                    <a:cubicBezTo>
                      <a:pt x="42" y="152"/>
                      <a:pt x="43" y="156"/>
                      <a:pt x="40" y="158"/>
                    </a:cubicBezTo>
                    <a:cubicBezTo>
                      <a:pt x="38" y="159"/>
                      <a:pt x="40" y="164"/>
                      <a:pt x="37" y="166"/>
                    </a:cubicBezTo>
                    <a:cubicBezTo>
                      <a:pt x="34" y="167"/>
                      <a:pt x="39" y="178"/>
                      <a:pt x="37" y="180"/>
                    </a:cubicBezTo>
                    <a:cubicBezTo>
                      <a:pt x="35" y="182"/>
                      <a:pt x="29" y="184"/>
                      <a:pt x="29" y="191"/>
                    </a:cubicBezTo>
                    <a:cubicBezTo>
                      <a:pt x="29" y="199"/>
                      <a:pt x="30" y="203"/>
                      <a:pt x="29" y="206"/>
                    </a:cubicBezTo>
                    <a:cubicBezTo>
                      <a:pt x="28" y="209"/>
                      <a:pt x="32" y="208"/>
                      <a:pt x="32" y="212"/>
                    </a:cubicBezTo>
                    <a:cubicBezTo>
                      <a:pt x="31" y="217"/>
                      <a:pt x="26" y="214"/>
                      <a:pt x="25" y="217"/>
                    </a:cubicBezTo>
                    <a:cubicBezTo>
                      <a:pt x="25" y="220"/>
                      <a:pt x="27" y="225"/>
                      <a:pt x="25" y="225"/>
                    </a:cubicBezTo>
                    <a:cubicBezTo>
                      <a:pt x="23" y="226"/>
                      <a:pt x="22" y="228"/>
                      <a:pt x="22" y="232"/>
                    </a:cubicBezTo>
                    <a:cubicBezTo>
                      <a:pt x="22" y="237"/>
                      <a:pt x="19" y="238"/>
                      <a:pt x="18" y="240"/>
                    </a:cubicBezTo>
                    <a:cubicBezTo>
                      <a:pt x="18" y="243"/>
                      <a:pt x="21" y="245"/>
                      <a:pt x="21" y="248"/>
                    </a:cubicBezTo>
                    <a:cubicBezTo>
                      <a:pt x="21" y="251"/>
                      <a:pt x="23" y="260"/>
                      <a:pt x="20" y="260"/>
                    </a:cubicBezTo>
                    <a:cubicBezTo>
                      <a:pt x="18" y="260"/>
                      <a:pt x="16" y="271"/>
                      <a:pt x="18" y="272"/>
                    </a:cubicBezTo>
                    <a:cubicBezTo>
                      <a:pt x="21" y="273"/>
                      <a:pt x="21" y="276"/>
                      <a:pt x="19" y="278"/>
                    </a:cubicBezTo>
                    <a:cubicBezTo>
                      <a:pt x="18" y="280"/>
                      <a:pt x="24" y="282"/>
                      <a:pt x="21" y="285"/>
                    </a:cubicBezTo>
                    <a:cubicBezTo>
                      <a:pt x="18" y="288"/>
                      <a:pt x="21" y="292"/>
                      <a:pt x="25" y="291"/>
                    </a:cubicBezTo>
                    <a:cubicBezTo>
                      <a:pt x="28" y="290"/>
                      <a:pt x="30" y="296"/>
                      <a:pt x="26" y="296"/>
                    </a:cubicBezTo>
                    <a:cubicBezTo>
                      <a:pt x="23" y="296"/>
                      <a:pt x="19" y="296"/>
                      <a:pt x="22" y="298"/>
                    </a:cubicBezTo>
                    <a:cubicBezTo>
                      <a:pt x="25" y="301"/>
                      <a:pt x="28" y="304"/>
                      <a:pt x="24" y="306"/>
                    </a:cubicBezTo>
                    <a:cubicBezTo>
                      <a:pt x="19" y="307"/>
                      <a:pt x="23" y="311"/>
                      <a:pt x="22" y="315"/>
                    </a:cubicBezTo>
                    <a:cubicBezTo>
                      <a:pt x="21" y="319"/>
                      <a:pt x="25" y="322"/>
                      <a:pt x="22" y="323"/>
                    </a:cubicBezTo>
                    <a:cubicBezTo>
                      <a:pt x="18" y="324"/>
                      <a:pt x="23" y="331"/>
                      <a:pt x="18" y="331"/>
                    </a:cubicBezTo>
                    <a:cubicBezTo>
                      <a:pt x="13" y="332"/>
                      <a:pt x="16" y="336"/>
                      <a:pt x="13" y="339"/>
                    </a:cubicBezTo>
                    <a:cubicBezTo>
                      <a:pt x="10" y="341"/>
                      <a:pt x="17" y="345"/>
                      <a:pt x="14" y="347"/>
                    </a:cubicBezTo>
                    <a:cubicBezTo>
                      <a:pt x="10" y="350"/>
                      <a:pt x="13" y="355"/>
                      <a:pt x="9" y="355"/>
                    </a:cubicBezTo>
                    <a:cubicBezTo>
                      <a:pt x="5" y="355"/>
                      <a:pt x="3" y="360"/>
                      <a:pt x="3" y="363"/>
                    </a:cubicBezTo>
                    <a:cubicBezTo>
                      <a:pt x="3" y="365"/>
                      <a:pt x="0" y="370"/>
                      <a:pt x="3" y="373"/>
                    </a:cubicBezTo>
                    <a:cubicBezTo>
                      <a:pt x="6" y="377"/>
                      <a:pt x="3" y="379"/>
                      <a:pt x="5" y="381"/>
                    </a:cubicBezTo>
                    <a:cubicBezTo>
                      <a:pt x="8" y="382"/>
                      <a:pt x="17" y="380"/>
                      <a:pt x="16" y="384"/>
                    </a:cubicBezTo>
                    <a:cubicBezTo>
                      <a:pt x="14" y="388"/>
                      <a:pt x="15" y="397"/>
                      <a:pt x="16" y="397"/>
                    </a:cubicBezTo>
                    <a:cubicBezTo>
                      <a:pt x="18" y="397"/>
                      <a:pt x="19" y="402"/>
                      <a:pt x="22" y="402"/>
                    </a:cubicBezTo>
                    <a:cubicBezTo>
                      <a:pt x="25" y="401"/>
                      <a:pt x="37" y="400"/>
                      <a:pt x="42" y="401"/>
                    </a:cubicBezTo>
                    <a:cubicBezTo>
                      <a:pt x="44" y="402"/>
                      <a:pt x="46" y="403"/>
                      <a:pt x="48" y="405"/>
                    </a:cubicBezTo>
                    <a:cubicBezTo>
                      <a:pt x="51" y="403"/>
                      <a:pt x="57" y="408"/>
                      <a:pt x="59" y="406"/>
                    </a:cubicBezTo>
                    <a:cubicBezTo>
                      <a:pt x="60" y="404"/>
                      <a:pt x="52" y="398"/>
                      <a:pt x="53" y="396"/>
                    </a:cubicBezTo>
                    <a:cubicBezTo>
                      <a:pt x="53" y="393"/>
                      <a:pt x="51" y="390"/>
                      <a:pt x="51" y="387"/>
                    </a:cubicBezTo>
                    <a:cubicBezTo>
                      <a:pt x="51" y="385"/>
                      <a:pt x="50" y="379"/>
                      <a:pt x="54" y="377"/>
                    </a:cubicBezTo>
                    <a:cubicBezTo>
                      <a:pt x="57" y="374"/>
                      <a:pt x="57" y="372"/>
                      <a:pt x="60" y="372"/>
                    </a:cubicBezTo>
                    <a:cubicBezTo>
                      <a:pt x="62" y="373"/>
                      <a:pt x="66" y="370"/>
                      <a:pt x="67" y="364"/>
                    </a:cubicBezTo>
                    <a:cubicBezTo>
                      <a:pt x="67" y="358"/>
                      <a:pt x="70" y="356"/>
                      <a:pt x="75" y="352"/>
                    </a:cubicBezTo>
                    <a:cubicBezTo>
                      <a:pt x="80" y="347"/>
                      <a:pt x="89" y="343"/>
                      <a:pt x="88" y="341"/>
                    </a:cubicBezTo>
                    <a:cubicBezTo>
                      <a:pt x="87" y="339"/>
                      <a:pt x="90" y="332"/>
                      <a:pt x="90" y="330"/>
                    </a:cubicBezTo>
                    <a:cubicBezTo>
                      <a:pt x="90" y="327"/>
                      <a:pt x="81" y="328"/>
                      <a:pt x="79" y="327"/>
                    </a:cubicBezTo>
                    <a:cubicBezTo>
                      <a:pt x="76" y="326"/>
                      <a:pt x="66" y="319"/>
                      <a:pt x="71" y="309"/>
                    </a:cubicBezTo>
                    <a:cubicBezTo>
                      <a:pt x="76" y="300"/>
                      <a:pt x="86" y="299"/>
                      <a:pt x="89" y="299"/>
                    </a:cubicBezTo>
                    <a:cubicBezTo>
                      <a:pt x="92" y="299"/>
                      <a:pt x="90" y="294"/>
                      <a:pt x="92" y="293"/>
                    </a:cubicBezTo>
                    <a:cubicBezTo>
                      <a:pt x="95" y="291"/>
                      <a:pt x="95" y="289"/>
                      <a:pt x="95" y="285"/>
                    </a:cubicBezTo>
                    <a:cubicBezTo>
                      <a:pt x="95" y="281"/>
                      <a:pt x="95" y="274"/>
                      <a:pt x="100" y="274"/>
                    </a:cubicBezTo>
                    <a:cubicBezTo>
                      <a:pt x="104" y="273"/>
                      <a:pt x="105" y="271"/>
                      <a:pt x="103" y="270"/>
                    </a:cubicBezTo>
                    <a:cubicBezTo>
                      <a:pt x="100" y="269"/>
                      <a:pt x="99" y="266"/>
                      <a:pt x="103" y="265"/>
                    </a:cubicBezTo>
                    <a:cubicBezTo>
                      <a:pt x="108" y="265"/>
                      <a:pt x="106" y="269"/>
                      <a:pt x="109" y="269"/>
                    </a:cubicBezTo>
                    <a:cubicBezTo>
                      <a:pt x="113" y="269"/>
                      <a:pt x="118" y="264"/>
                      <a:pt x="114" y="260"/>
                    </a:cubicBezTo>
                    <a:cubicBezTo>
                      <a:pt x="110" y="257"/>
                      <a:pt x="108" y="262"/>
                      <a:pt x="106" y="262"/>
                    </a:cubicBezTo>
                    <a:cubicBezTo>
                      <a:pt x="104" y="263"/>
                      <a:pt x="102" y="259"/>
                      <a:pt x="100" y="259"/>
                    </a:cubicBezTo>
                    <a:cubicBezTo>
                      <a:pt x="98" y="259"/>
                      <a:pt x="99" y="253"/>
                      <a:pt x="98" y="251"/>
                    </a:cubicBezTo>
                    <a:cubicBezTo>
                      <a:pt x="97" y="249"/>
                      <a:pt x="96" y="243"/>
                      <a:pt x="98" y="240"/>
                    </a:cubicBezTo>
                    <a:cubicBezTo>
                      <a:pt x="100" y="238"/>
                      <a:pt x="108" y="245"/>
                      <a:pt x="116" y="245"/>
                    </a:cubicBezTo>
                    <a:cubicBezTo>
                      <a:pt x="123" y="246"/>
                      <a:pt x="129" y="241"/>
                      <a:pt x="129" y="239"/>
                    </a:cubicBezTo>
                    <a:cubicBezTo>
                      <a:pt x="129" y="236"/>
                      <a:pt x="125" y="231"/>
                      <a:pt x="130" y="228"/>
                    </a:cubicBezTo>
                    <a:cubicBezTo>
                      <a:pt x="134" y="225"/>
                      <a:pt x="130" y="224"/>
                      <a:pt x="129" y="220"/>
                    </a:cubicBezTo>
                    <a:cubicBezTo>
                      <a:pt x="128" y="216"/>
                      <a:pt x="131" y="213"/>
                      <a:pt x="133" y="215"/>
                    </a:cubicBezTo>
                    <a:cubicBezTo>
                      <a:pt x="135" y="217"/>
                      <a:pt x="150" y="216"/>
                      <a:pt x="162" y="214"/>
                    </a:cubicBezTo>
                    <a:cubicBezTo>
                      <a:pt x="174" y="211"/>
                      <a:pt x="183" y="207"/>
                      <a:pt x="184" y="203"/>
                    </a:cubicBezTo>
                    <a:cubicBezTo>
                      <a:pt x="184" y="200"/>
                      <a:pt x="192" y="191"/>
                      <a:pt x="194" y="188"/>
                    </a:cubicBezTo>
                    <a:cubicBezTo>
                      <a:pt x="196" y="185"/>
                      <a:pt x="194" y="182"/>
                      <a:pt x="189" y="181"/>
                    </a:cubicBezTo>
                    <a:cubicBezTo>
                      <a:pt x="184" y="180"/>
                      <a:pt x="184" y="174"/>
                      <a:pt x="187" y="171"/>
                    </a:cubicBezTo>
                    <a:cubicBezTo>
                      <a:pt x="190" y="168"/>
                      <a:pt x="186" y="165"/>
                      <a:pt x="181" y="164"/>
                    </a:cubicBezTo>
                    <a:cubicBezTo>
                      <a:pt x="176" y="164"/>
                      <a:pt x="169" y="161"/>
                      <a:pt x="173" y="157"/>
                    </a:cubicBezTo>
                    <a:cubicBezTo>
                      <a:pt x="175" y="155"/>
                      <a:pt x="176" y="155"/>
                      <a:pt x="177" y="156"/>
                    </a:cubicBezTo>
                    <a:cubicBezTo>
                      <a:pt x="178" y="154"/>
                      <a:pt x="178" y="152"/>
                      <a:pt x="178" y="151"/>
                    </a:cubicBezTo>
                    <a:cubicBezTo>
                      <a:pt x="177" y="150"/>
                      <a:pt x="174" y="152"/>
                      <a:pt x="174" y="144"/>
                    </a:cubicBezTo>
                    <a:cubicBezTo>
                      <a:pt x="175" y="137"/>
                      <a:pt x="177" y="139"/>
                      <a:pt x="177" y="130"/>
                    </a:cubicBezTo>
                    <a:cubicBezTo>
                      <a:pt x="178" y="121"/>
                      <a:pt x="181" y="115"/>
                      <a:pt x="181" y="110"/>
                    </a:cubicBezTo>
                    <a:cubicBezTo>
                      <a:pt x="181" y="106"/>
                      <a:pt x="190" y="100"/>
                      <a:pt x="195" y="92"/>
                    </a:cubicBezTo>
                    <a:cubicBezTo>
                      <a:pt x="200" y="84"/>
                      <a:pt x="210" y="75"/>
                      <a:pt x="214" y="72"/>
                    </a:cubicBezTo>
                    <a:cubicBezTo>
                      <a:pt x="219" y="69"/>
                      <a:pt x="227" y="67"/>
                      <a:pt x="228" y="64"/>
                    </a:cubicBezTo>
                    <a:cubicBezTo>
                      <a:pt x="229" y="62"/>
                      <a:pt x="228" y="48"/>
                      <a:pt x="226" y="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110"/>
              <p:cNvSpPr>
                <a:spLocks/>
              </p:cNvSpPr>
              <p:nvPr/>
            </p:nvSpPr>
            <p:spPr bwMode="auto">
              <a:xfrm>
                <a:off x="2347912" y="4540250"/>
                <a:ext cx="225425" cy="1146175"/>
              </a:xfrm>
              <a:custGeom>
                <a:avLst/>
                <a:gdLst>
                  <a:gd name="T0" fmla="*/ 40 w 100"/>
                  <a:gd name="T1" fmla="*/ 434 h 509"/>
                  <a:gd name="T2" fmla="*/ 27 w 100"/>
                  <a:gd name="T3" fmla="*/ 413 h 509"/>
                  <a:gd name="T4" fmla="*/ 37 w 100"/>
                  <a:gd name="T5" fmla="*/ 389 h 509"/>
                  <a:gd name="T6" fmla="*/ 46 w 100"/>
                  <a:gd name="T7" fmla="*/ 365 h 509"/>
                  <a:gd name="T8" fmla="*/ 50 w 100"/>
                  <a:gd name="T9" fmla="*/ 346 h 509"/>
                  <a:gd name="T10" fmla="*/ 43 w 100"/>
                  <a:gd name="T11" fmla="*/ 328 h 509"/>
                  <a:gd name="T12" fmla="*/ 45 w 100"/>
                  <a:gd name="T13" fmla="*/ 298 h 509"/>
                  <a:gd name="T14" fmla="*/ 49 w 100"/>
                  <a:gd name="T15" fmla="*/ 275 h 509"/>
                  <a:gd name="T16" fmla="*/ 53 w 100"/>
                  <a:gd name="T17" fmla="*/ 256 h 509"/>
                  <a:gd name="T18" fmla="*/ 61 w 100"/>
                  <a:gd name="T19" fmla="*/ 216 h 509"/>
                  <a:gd name="T20" fmla="*/ 65 w 100"/>
                  <a:gd name="T21" fmla="*/ 188 h 509"/>
                  <a:gd name="T22" fmla="*/ 66 w 100"/>
                  <a:gd name="T23" fmla="*/ 156 h 509"/>
                  <a:gd name="T24" fmla="*/ 74 w 100"/>
                  <a:gd name="T25" fmla="*/ 128 h 509"/>
                  <a:gd name="T26" fmla="*/ 84 w 100"/>
                  <a:gd name="T27" fmla="*/ 106 h 509"/>
                  <a:gd name="T28" fmla="*/ 96 w 100"/>
                  <a:gd name="T29" fmla="*/ 76 h 509"/>
                  <a:gd name="T30" fmla="*/ 89 w 100"/>
                  <a:gd name="T31" fmla="*/ 52 h 509"/>
                  <a:gd name="T32" fmla="*/ 83 w 100"/>
                  <a:gd name="T33" fmla="*/ 25 h 509"/>
                  <a:gd name="T34" fmla="*/ 71 w 100"/>
                  <a:gd name="T35" fmla="*/ 1 h 509"/>
                  <a:gd name="T36" fmla="*/ 64 w 100"/>
                  <a:gd name="T37" fmla="*/ 22 h 509"/>
                  <a:gd name="T38" fmla="*/ 62 w 100"/>
                  <a:gd name="T39" fmla="*/ 75 h 509"/>
                  <a:gd name="T40" fmla="*/ 52 w 100"/>
                  <a:gd name="T41" fmla="*/ 127 h 509"/>
                  <a:gd name="T42" fmla="*/ 47 w 100"/>
                  <a:gd name="T43" fmla="*/ 163 h 509"/>
                  <a:gd name="T44" fmla="*/ 41 w 100"/>
                  <a:gd name="T45" fmla="*/ 209 h 509"/>
                  <a:gd name="T46" fmla="*/ 25 w 100"/>
                  <a:gd name="T47" fmla="*/ 250 h 509"/>
                  <a:gd name="T48" fmla="*/ 24 w 100"/>
                  <a:gd name="T49" fmla="*/ 286 h 509"/>
                  <a:gd name="T50" fmla="*/ 17 w 100"/>
                  <a:gd name="T51" fmla="*/ 318 h 509"/>
                  <a:gd name="T52" fmla="*/ 31 w 100"/>
                  <a:gd name="T53" fmla="*/ 301 h 509"/>
                  <a:gd name="T54" fmla="*/ 34 w 100"/>
                  <a:gd name="T55" fmla="*/ 320 h 509"/>
                  <a:gd name="T56" fmla="*/ 30 w 100"/>
                  <a:gd name="T57" fmla="*/ 341 h 509"/>
                  <a:gd name="T58" fmla="*/ 24 w 100"/>
                  <a:gd name="T59" fmla="*/ 356 h 509"/>
                  <a:gd name="T60" fmla="*/ 23 w 100"/>
                  <a:gd name="T61" fmla="*/ 353 h 509"/>
                  <a:gd name="T62" fmla="*/ 15 w 100"/>
                  <a:gd name="T63" fmla="*/ 357 h 509"/>
                  <a:gd name="T64" fmla="*/ 2 w 100"/>
                  <a:gd name="T65" fmla="*/ 374 h 509"/>
                  <a:gd name="T66" fmla="*/ 16 w 100"/>
                  <a:gd name="T67" fmla="*/ 375 h 509"/>
                  <a:gd name="T68" fmla="*/ 24 w 100"/>
                  <a:gd name="T69" fmla="*/ 389 h 509"/>
                  <a:gd name="T70" fmla="*/ 10 w 100"/>
                  <a:gd name="T71" fmla="*/ 392 h 509"/>
                  <a:gd name="T72" fmla="*/ 12 w 100"/>
                  <a:gd name="T73" fmla="*/ 400 h 509"/>
                  <a:gd name="T74" fmla="*/ 5 w 100"/>
                  <a:gd name="T75" fmla="*/ 412 h 509"/>
                  <a:gd name="T76" fmla="*/ 14 w 100"/>
                  <a:gd name="T77" fmla="*/ 415 h 509"/>
                  <a:gd name="T78" fmla="*/ 16 w 100"/>
                  <a:gd name="T79" fmla="*/ 427 h 509"/>
                  <a:gd name="T80" fmla="*/ 9 w 100"/>
                  <a:gd name="T81" fmla="*/ 441 h 509"/>
                  <a:gd name="T82" fmla="*/ 23 w 100"/>
                  <a:gd name="T83" fmla="*/ 443 h 509"/>
                  <a:gd name="T84" fmla="*/ 28 w 100"/>
                  <a:gd name="T85" fmla="*/ 448 h 509"/>
                  <a:gd name="T86" fmla="*/ 22 w 100"/>
                  <a:gd name="T87" fmla="*/ 461 h 509"/>
                  <a:gd name="T88" fmla="*/ 40 w 100"/>
                  <a:gd name="T89" fmla="*/ 461 h 509"/>
                  <a:gd name="T90" fmla="*/ 27 w 100"/>
                  <a:gd name="T91" fmla="*/ 471 h 509"/>
                  <a:gd name="T92" fmla="*/ 42 w 100"/>
                  <a:gd name="T93" fmla="*/ 469 h 509"/>
                  <a:gd name="T94" fmla="*/ 25 w 100"/>
                  <a:gd name="T95" fmla="*/ 481 h 509"/>
                  <a:gd name="T96" fmla="*/ 40 w 100"/>
                  <a:gd name="T97" fmla="*/ 482 h 509"/>
                  <a:gd name="T98" fmla="*/ 64 w 100"/>
                  <a:gd name="T99" fmla="*/ 460 h 509"/>
                  <a:gd name="T100" fmla="*/ 71 w 100"/>
                  <a:gd name="T101" fmla="*/ 473 h 509"/>
                  <a:gd name="T102" fmla="*/ 60 w 100"/>
                  <a:gd name="T103" fmla="*/ 476 h 509"/>
                  <a:gd name="T104" fmla="*/ 49 w 100"/>
                  <a:gd name="T105" fmla="*/ 486 h 509"/>
                  <a:gd name="T106" fmla="*/ 58 w 100"/>
                  <a:gd name="T107" fmla="*/ 502 h 509"/>
                  <a:gd name="T108" fmla="*/ 74 w 100"/>
                  <a:gd name="T109" fmla="*/ 500 h 509"/>
                  <a:gd name="T110" fmla="*/ 90 w 100"/>
                  <a:gd name="T111" fmla="*/ 501 h 509"/>
                  <a:gd name="T112" fmla="*/ 81 w 100"/>
                  <a:gd name="T113" fmla="*/ 498 h 509"/>
                  <a:gd name="T114" fmla="*/ 71 w 100"/>
                  <a:gd name="T115" fmla="*/ 456 h 509"/>
                  <a:gd name="T116" fmla="*/ 46 w 100"/>
                  <a:gd name="T117" fmla="*/ 452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" h="509">
                    <a:moveTo>
                      <a:pt x="46" y="452"/>
                    </a:moveTo>
                    <a:cubicBezTo>
                      <a:pt x="43" y="452"/>
                      <a:pt x="42" y="447"/>
                      <a:pt x="40" y="447"/>
                    </a:cubicBezTo>
                    <a:cubicBezTo>
                      <a:pt x="39" y="447"/>
                      <a:pt x="38" y="438"/>
                      <a:pt x="40" y="434"/>
                    </a:cubicBezTo>
                    <a:cubicBezTo>
                      <a:pt x="41" y="430"/>
                      <a:pt x="32" y="432"/>
                      <a:pt x="29" y="431"/>
                    </a:cubicBezTo>
                    <a:cubicBezTo>
                      <a:pt x="27" y="429"/>
                      <a:pt x="30" y="427"/>
                      <a:pt x="27" y="423"/>
                    </a:cubicBezTo>
                    <a:cubicBezTo>
                      <a:pt x="24" y="420"/>
                      <a:pt x="27" y="415"/>
                      <a:pt x="27" y="413"/>
                    </a:cubicBezTo>
                    <a:cubicBezTo>
                      <a:pt x="27" y="410"/>
                      <a:pt x="29" y="405"/>
                      <a:pt x="33" y="405"/>
                    </a:cubicBezTo>
                    <a:cubicBezTo>
                      <a:pt x="37" y="405"/>
                      <a:pt x="34" y="400"/>
                      <a:pt x="38" y="397"/>
                    </a:cubicBezTo>
                    <a:cubicBezTo>
                      <a:pt x="41" y="395"/>
                      <a:pt x="34" y="391"/>
                      <a:pt x="37" y="389"/>
                    </a:cubicBezTo>
                    <a:cubicBezTo>
                      <a:pt x="40" y="386"/>
                      <a:pt x="37" y="382"/>
                      <a:pt x="42" y="381"/>
                    </a:cubicBezTo>
                    <a:cubicBezTo>
                      <a:pt x="47" y="381"/>
                      <a:pt x="42" y="374"/>
                      <a:pt x="46" y="373"/>
                    </a:cubicBezTo>
                    <a:cubicBezTo>
                      <a:pt x="49" y="372"/>
                      <a:pt x="45" y="369"/>
                      <a:pt x="46" y="365"/>
                    </a:cubicBezTo>
                    <a:cubicBezTo>
                      <a:pt x="47" y="361"/>
                      <a:pt x="43" y="357"/>
                      <a:pt x="48" y="356"/>
                    </a:cubicBezTo>
                    <a:cubicBezTo>
                      <a:pt x="52" y="354"/>
                      <a:pt x="49" y="351"/>
                      <a:pt x="46" y="348"/>
                    </a:cubicBezTo>
                    <a:cubicBezTo>
                      <a:pt x="43" y="346"/>
                      <a:pt x="47" y="346"/>
                      <a:pt x="50" y="346"/>
                    </a:cubicBezTo>
                    <a:cubicBezTo>
                      <a:pt x="54" y="346"/>
                      <a:pt x="52" y="340"/>
                      <a:pt x="49" y="341"/>
                    </a:cubicBezTo>
                    <a:cubicBezTo>
                      <a:pt x="45" y="342"/>
                      <a:pt x="42" y="338"/>
                      <a:pt x="45" y="335"/>
                    </a:cubicBezTo>
                    <a:cubicBezTo>
                      <a:pt x="48" y="332"/>
                      <a:pt x="42" y="330"/>
                      <a:pt x="43" y="328"/>
                    </a:cubicBezTo>
                    <a:cubicBezTo>
                      <a:pt x="45" y="326"/>
                      <a:pt x="45" y="323"/>
                      <a:pt x="42" y="322"/>
                    </a:cubicBezTo>
                    <a:cubicBezTo>
                      <a:pt x="40" y="321"/>
                      <a:pt x="42" y="310"/>
                      <a:pt x="44" y="310"/>
                    </a:cubicBezTo>
                    <a:cubicBezTo>
                      <a:pt x="47" y="310"/>
                      <a:pt x="45" y="301"/>
                      <a:pt x="45" y="298"/>
                    </a:cubicBezTo>
                    <a:cubicBezTo>
                      <a:pt x="45" y="295"/>
                      <a:pt x="42" y="293"/>
                      <a:pt x="42" y="290"/>
                    </a:cubicBezTo>
                    <a:cubicBezTo>
                      <a:pt x="43" y="288"/>
                      <a:pt x="46" y="287"/>
                      <a:pt x="46" y="282"/>
                    </a:cubicBezTo>
                    <a:cubicBezTo>
                      <a:pt x="46" y="278"/>
                      <a:pt x="47" y="276"/>
                      <a:pt x="49" y="275"/>
                    </a:cubicBezTo>
                    <a:cubicBezTo>
                      <a:pt x="51" y="275"/>
                      <a:pt x="49" y="270"/>
                      <a:pt x="49" y="267"/>
                    </a:cubicBezTo>
                    <a:cubicBezTo>
                      <a:pt x="50" y="264"/>
                      <a:pt x="55" y="267"/>
                      <a:pt x="56" y="262"/>
                    </a:cubicBezTo>
                    <a:cubicBezTo>
                      <a:pt x="56" y="258"/>
                      <a:pt x="52" y="259"/>
                      <a:pt x="53" y="256"/>
                    </a:cubicBezTo>
                    <a:cubicBezTo>
                      <a:pt x="54" y="253"/>
                      <a:pt x="53" y="249"/>
                      <a:pt x="53" y="241"/>
                    </a:cubicBezTo>
                    <a:cubicBezTo>
                      <a:pt x="53" y="234"/>
                      <a:pt x="59" y="232"/>
                      <a:pt x="61" y="230"/>
                    </a:cubicBezTo>
                    <a:cubicBezTo>
                      <a:pt x="63" y="228"/>
                      <a:pt x="58" y="217"/>
                      <a:pt x="61" y="216"/>
                    </a:cubicBezTo>
                    <a:cubicBezTo>
                      <a:pt x="64" y="214"/>
                      <a:pt x="62" y="209"/>
                      <a:pt x="64" y="208"/>
                    </a:cubicBezTo>
                    <a:cubicBezTo>
                      <a:pt x="67" y="206"/>
                      <a:pt x="66" y="202"/>
                      <a:pt x="68" y="198"/>
                    </a:cubicBezTo>
                    <a:cubicBezTo>
                      <a:pt x="69" y="194"/>
                      <a:pt x="65" y="192"/>
                      <a:pt x="65" y="188"/>
                    </a:cubicBezTo>
                    <a:cubicBezTo>
                      <a:pt x="65" y="185"/>
                      <a:pt x="64" y="181"/>
                      <a:pt x="61" y="177"/>
                    </a:cubicBezTo>
                    <a:cubicBezTo>
                      <a:pt x="58" y="173"/>
                      <a:pt x="59" y="165"/>
                      <a:pt x="61" y="165"/>
                    </a:cubicBezTo>
                    <a:cubicBezTo>
                      <a:pt x="63" y="165"/>
                      <a:pt x="62" y="157"/>
                      <a:pt x="66" y="156"/>
                    </a:cubicBezTo>
                    <a:cubicBezTo>
                      <a:pt x="70" y="155"/>
                      <a:pt x="68" y="149"/>
                      <a:pt x="66" y="145"/>
                    </a:cubicBezTo>
                    <a:cubicBezTo>
                      <a:pt x="64" y="140"/>
                      <a:pt x="69" y="142"/>
                      <a:pt x="69" y="139"/>
                    </a:cubicBezTo>
                    <a:cubicBezTo>
                      <a:pt x="69" y="135"/>
                      <a:pt x="71" y="130"/>
                      <a:pt x="74" y="128"/>
                    </a:cubicBezTo>
                    <a:cubicBezTo>
                      <a:pt x="77" y="127"/>
                      <a:pt x="77" y="121"/>
                      <a:pt x="77" y="119"/>
                    </a:cubicBezTo>
                    <a:cubicBezTo>
                      <a:pt x="77" y="117"/>
                      <a:pt x="82" y="116"/>
                      <a:pt x="84" y="113"/>
                    </a:cubicBezTo>
                    <a:cubicBezTo>
                      <a:pt x="86" y="111"/>
                      <a:pt x="80" y="108"/>
                      <a:pt x="84" y="106"/>
                    </a:cubicBezTo>
                    <a:cubicBezTo>
                      <a:pt x="87" y="104"/>
                      <a:pt x="81" y="96"/>
                      <a:pt x="83" y="94"/>
                    </a:cubicBezTo>
                    <a:cubicBezTo>
                      <a:pt x="85" y="92"/>
                      <a:pt x="83" y="88"/>
                      <a:pt x="83" y="86"/>
                    </a:cubicBezTo>
                    <a:cubicBezTo>
                      <a:pt x="84" y="83"/>
                      <a:pt x="95" y="78"/>
                      <a:pt x="96" y="76"/>
                    </a:cubicBezTo>
                    <a:cubicBezTo>
                      <a:pt x="97" y="74"/>
                      <a:pt x="98" y="68"/>
                      <a:pt x="99" y="62"/>
                    </a:cubicBezTo>
                    <a:cubicBezTo>
                      <a:pt x="95" y="65"/>
                      <a:pt x="92" y="66"/>
                      <a:pt x="92" y="65"/>
                    </a:cubicBezTo>
                    <a:cubicBezTo>
                      <a:pt x="91" y="62"/>
                      <a:pt x="92" y="55"/>
                      <a:pt x="89" y="52"/>
                    </a:cubicBezTo>
                    <a:cubicBezTo>
                      <a:pt x="86" y="49"/>
                      <a:pt x="88" y="43"/>
                      <a:pt x="85" y="42"/>
                    </a:cubicBezTo>
                    <a:cubicBezTo>
                      <a:pt x="82" y="41"/>
                      <a:pt x="78" y="35"/>
                      <a:pt x="81" y="33"/>
                    </a:cubicBezTo>
                    <a:cubicBezTo>
                      <a:pt x="84" y="31"/>
                      <a:pt x="81" y="27"/>
                      <a:pt x="83" y="25"/>
                    </a:cubicBezTo>
                    <a:cubicBezTo>
                      <a:pt x="86" y="23"/>
                      <a:pt x="82" y="22"/>
                      <a:pt x="79" y="18"/>
                    </a:cubicBezTo>
                    <a:cubicBezTo>
                      <a:pt x="75" y="14"/>
                      <a:pt x="80" y="9"/>
                      <a:pt x="76" y="6"/>
                    </a:cubicBezTo>
                    <a:cubicBezTo>
                      <a:pt x="72" y="3"/>
                      <a:pt x="72" y="0"/>
                      <a:pt x="71" y="1"/>
                    </a:cubicBezTo>
                    <a:cubicBezTo>
                      <a:pt x="70" y="3"/>
                      <a:pt x="70" y="9"/>
                      <a:pt x="66" y="10"/>
                    </a:cubicBezTo>
                    <a:cubicBezTo>
                      <a:pt x="66" y="11"/>
                      <a:pt x="65" y="11"/>
                      <a:pt x="64" y="12"/>
                    </a:cubicBezTo>
                    <a:cubicBezTo>
                      <a:pt x="64" y="15"/>
                      <a:pt x="63" y="19"/>
                      <a:pt x="64" y="22"/>
                    </a:cubicBezTo>
                    <a:cubicBezTo>
                      <a:pt x="65" y="26"/>
                      <a:pt x="66" y="44"/>
                      <a:pt x="65" y="51"/>
                    </a:cubicBezTo>
                    <a:cubicBezTo>
                      <a:pt x="63" y="58"/>
                      <a:pt x="62" y="64"/>
                      <a:pt x="60" y="68"/>
                    </a:cubicBezTo>
                    <a:cubicBezTo>
                      <a:pt x="59" y="72"/>
                      <a:pt x="64" y="73"/>
                      <a:pt x="62" y="75"/>
                    </a:cubicBezTo>
                    <a:cubicBezTo>
                      <a:pt x="60" y="77"/>
                      <a:pt x="60" y="82"/>
                      <a:pt x="60" y="90"/>
                    </a:cubicBezTo>
                    <a:cubicBezTo>
                      <a:pt x="60" y="98"/>
                      <a:pt x="56" y="111"/>
                      <a:pt x="55" y="115"/>
                    </a:cubicBezTo>
                    <a:cubicBezTo>
                      <a:pt x="55" y="120"/>
                      <a:pt x="52" y="122"/>
                      <a:pt x="52" y="127"/>
                    </a:cubicBezTo>
                    <a:cubicBezTo>
                      <a:pt x="53" y="132"/>
                      <a:pt x="50" y="135"/>
                      <a:pt x="47" y="137"/>
                    </a:cubicBezTo>
                    <a:cubicBezTo>
                      <a:pt x="45" y="139"/>
                      <a:pt x="52" y="146"/>
                      <a:pt x="52" y="150"/>
                    </a:cubicBezTo>
                    <a:cubicBezTo>
                      <a:pt x="51" y="154"/>
                      <a:pt x="46" y="156"/>
                      <a:pt x="47" y="163"/>
                    </a:cubicBezTo>
                    <a:cubicBezTo>
                      <a:pt x="49" y="171"/>
                      <a:pt x="47" y="185"/>
                      <a:pt x="47" y="187"/>
                    </a:cubicBezTo>
                    <a:cubicBezTo>
                      <a:pt x="47" y="190"/>
                      <a:pt x="44" y="190"/>
                      <a:pt x="45" y="195"/>
                    </a:cubicBezTo>
                    <a:cubicBezTo>
                      <a:pt x="46" y="200"/>
                      <a:pt x="42" y="202"/>
                      <a:pt x="41" y="209"/>
                    </a:cubicBezTo>
                    <a:cubicBezTo>
                      <a:pt x="40" y="217"/>
                      <a:pt x="34" y="227"/>
                      <a:pt x="32" y="233"/>
                    </a:cubicBezTo>
                    <a:cubicBezTo>
                      <a:pt x="30" y="239"/>
                      <a:pt x="30" y="242"/>
                      <a:pt x="27" y="242"/>
                    </a:cubicBezTo>
                    <a:cubicBezTo>
                      <a:pt x="24" y="242"/>
                      <a:pt x="23" y="245"/>
                      <a:pt x="25" y="250"/>
                    </a:cubicBezTo>
                    <a:cubicBezTo>
                      <a:pt x="28" y="255"/>
                      <a:pt x="24" y="260"/>
                      <a:pt x="27" y="265"/>
                    </a:cubicBezTo>
                    <a:cubicBezTo>
                      <a:pt x="30" y="270"/>
                      <a:pt x="29" y="271"/>
                      <a:pt x="27" y="276"/>
                    </a:cubicBezTo>
                    <a:cubicBezTo>
                      <a:pt x="26" y="281"/>
                      <a:pt x="24" y="281"/>
                      <a:pt x="24" y="286"/>
                    </a:cubicBezTo>
                    <a:cubicBezTo>
                      <a:pt x="24" y="290"/>
                      <a:pt x="20" y="294"/>
                      <a:pt x="22" y="299"/>
                    </a:cubicBezTo>
                    <a:cubicBezTo>
                      <a:pt x="24" y="304"/>
                      <a:pt x="24" y="306"/>
                      <a:pt x="21" y="306"/>
                    </a:cubicBezTo>
                    <a:cubicBezTo>
                      <a:pt x="19" y="306"/>
                      <a:pt x="18" y="310"/>
                      <a:pt x="17" y="318"/>
                    </a:cubicBezTo>
                    <a:cubicBezTo>
                      <a:pt x="16" y="326"/>
                      <a:pt x="16" y="326"/>
                      <a:pt x="22" y="325"/>
                    </a:cubicBezTo>
                    <a:cubicBezTo>
                      <a:pt x="28" y="325"/>
                      <a:pt x="23" y="305"/>
                      <a:pt x="27" y="305"/>
                    </a:cubicBezTo>
                    <a:cubicBezTo>
                      <a:pt x="31" y="305"/>
                      <a:pt x="27" y="302"/>
                      <a:pt x="31" y="301"/>
                    </a:cubicBezTo>
                    <a:cubicBezTo>
                      <a:pt x="35" y="300"/>
                      <a:pt x="32" y="304"/>
                      <a:pt x="34" y="305"/>
                    </a:cubicBezTo>
                    <a:cubicBezTo>
                      <a:pt x="37" y="306"/>
                      <a:pt x="38" y="308"/>
                      <a:pt x="35" y="310"/>
                    </a:cubicBezTo>
                    <a:cubicBezTo>
                      <a:pt x="31" y="312"/>
                      <a:pt x="36" y="317"/>
                      <a:pt x="34" y="320"/>
                    </a:cubicBezTo>
                    <a:cubicBezTo>
                      <a:pt x="32" y="322"/>
                      <a:pt x="30" y="325"/>
                      <a:pt x="31" y="329"/>
                    </a:cubicBezTo>
                    <a:cubicBezTo>
                      <a:pt x="33" y="332"/>
                      <a:pt x="29" y="332"/>
                      <a:pt x="29" y="336"/>
                    </a:cubicBezTo>
                    <a:cubicBezTo>
                      <a:pt x="29" y="340"/>
                      <a:pt x="31" y="340"/>
                      <a:pt x="30" y="341"/>
                    </a:cubicBezTo>
                    <a:cubicBezTo>
                      <a:pt x="28" y="342"/>
                      <a:pt x="32" y="346"/>
                      <a:pt x="29" y="346"/>
                    </a:cubicBezTo>
                    <a:cubicBezTo>
                      <a:pt x="27" y="347"/>
                      <a:pt x="28" y="350"/>
                      <a:pt x="30" y="353"/>
                    </a:cubicBezTo>
                    <a:cubicBezTo>
                      <a:pt x="31" y="356"/>
                      <a:pt x="27" y="354"/>
                      <a:pt x="24" y="356"/>
                    </a:cubicBezTo>
                    <a:cubicBezTo>
                      <a:pt x="22" y="358"/>
                      <a:pt x="27" y="361"/>
                      <a:pt x="25" y="364"/>
                    </a:cubicBezTo>
                    <a:cubicBezTo>
                      <a:pt x="24" y="366"/>
                      <a:pt x="20" y="362"/>
                      <a:pt x="18" y="361"/>
                    </a:cubicBezTo>
                    <a:cubicBezTo>
                      <a:pt x="16" y="359"/>
                      <a:pt x="21" y="356"/>
                      <a:pt x="23" y="353"/>
                    </a:cubicBezTo>
                    <a:cubicBezTo>
                      <a:pt x="25" y="350"/>
                      <a:pt x="21" y="343"/>
                      <a:pt x="17" y="345"/>
                    </a:cubicBezTo>
                    <a:cubicBezTo>
                      <a:pt x="13" y="346"/>
                      <a:pt x="21" y="351"/>
                      <a:pt x="21" y="354"/>
                    </a:cubicBezTo>
                    <a:cubicBezTo>
                      <a:pt x="21" y="357"/>
                      <a:pt x="14" y="353"/>
                      <a:pt x="15" y="357"/>
                    </a:cubicBezTo>
                    <a:cubicBezTo>
                      <a:pt x="15" y="360"/>
                      <a:pt x="10" y="359"/>
                      <a:pt x="8" y="361"/>
                    </a:cubicBezTo>
                    <a:cubicBezTo>
                      <a:pt x="6" y="364"/>
                      <a:pt x="11" y="366"/>
                      <a:pt x="9" y="367"/>
                    </a:cubicBezTo>
                    <a:cubicBezTo>
                      <a:pt x="6" y="368"/>
                      <a:pt x="2" y="371"/>
                      <a:pt x="2" y="374"/>
                    </a:cubicBezTo>
                    <a:cubicBezTo>
                      <a:pt x="1" y="376"/>
                      <a:pt x="4" y="377"/>
                      <a:pt x="4" y="374"/>
                    </a:cubicBezTo>
                    <a:cubicBezTo>
                      <a:pt x="4" y="372"/>
                      <a:pt x="8" y="371"/>
                      <a:pt x="10" y="374"/>
                    </a:cubicBezTo>
                    <a:cubicBezTo>
                      <a:pt x="11" y="377"/>
                      <a:pt x="13" y="374"/>
                      <a:pt x="16" y="375"/>
                    </a:cubicBezTo>
                    <a:cubicBezTo>
                      <a:pt x="20" y="376"/>
                      <a:pt x="19" y="381"/>
                      <a:pt x="17" y="381"/>
                    </a:cubicBezTo>
                    <a:cubicBezTo>
                      <a:pt x="15" y="380"/>
                      <a:pt x="13" y="384"/>
                      <a:pt x="14" y="388"/>
                    </a:cubicBezTo>
                    <a:cubicBezTo>
                      <a:pt x="14" y="391"/>
                      <a:pt x="21" y="388"/>
                      <a:pt x="24" y="389"/>
                    </a:cubicBezTo>
                    <a:cubicBezTo>
                      <a:pt x="27" y="390"/>
                      <a:pt x="26" y="395"/>
                      <a:pt x="24" y="393"/>
                    </a:cubicBezTo>
                    <a:cubicBezTo>
                      <a:pt x="23" y="391"/>
                      <a:pt x="19" y="388"/>
                      <a:pt x="17" y="391"/>
                    </a:cubicBezTo>
                    <a:cubicBezTo>
                      <a:pt x="15" y="394"/>
                      <a:pt x="12" y="393"/>
                      <a:pt x="10" y="392"/>
                    </a:cubicBezTo>
                    <a:cubicBezTo>
                      <a:pt x="8" y="391"/>
                      <a:pt x="0" y="396"/>
                      <a:pt x="3" y="398"/>
                    </a:cubicBezTo>
                    <a:cubicBezTo>
                      <a:pt x="5" y="400"/>
                      <a:pt x="5" y="403"/>
                      <a:pt x="7" y="403"/>
                    </a:cubicBezTo>
                    <a:cubicBezTo>
                      <a:pt x="9" y="403"/>
                      <a:pt x="11" y="402"/>
                      <a:pt x="12" y="400"/>
                    </a:cubicBezTo>
                    <a:cubicBezTo>
                      <a:pt x="13" y="398"/>
                      <a:pt x="17" y="396"/>
                      <a:pt x="17" y="400"/>
                    </a:cubicBezTo>
                    <a:cubicBezTo>
                      <a:pt x="17" y="405"/>
                      <a:pt x="12" y="402"/>
                      <a:pt x="11" y="405"/>
                    </a:cubicBezTo>
                    <a:cubicBezTo>
                      <a:pt x="10" y="407"/>
                      <a:pt x="8" y="409"/>
                      <a:pt x="5" y="412"/>
                    </a:cubicBezTo>
                    <a:cubicBezTo>
                      <a:pt x="2" y="414"/>
                      <a:pt x="5" y="418"/>
                      <a:pt x="8" y="416"/>
                    </a:cubicBezTo>
                    <a:cubicBezTo>
                      <a:pt x="10" y="415"/>
                      <a:pt x="7" y="419"/>
                      <a:pt x="11" y="420"/>
                    </a:cubicBezTo>
                    <a:cubicBezTo>
                      <a:pt x="14" y="420"/>
                      <a:pt x="15" y="418"/>
                      <a:pt x="14" y="415"/>
                    </a:cubicBezTo>
                    <a:cubicBezTo>
                      <a:pt x="13" y="413"/>
                      <a:pt x="16" y="407"/>
                      <a:pt x="19" y="410"/>
                    </a:cubicBezTo>
                    <a:cubicBezTo>
                      <a:pt x="22" y="413"/>
                      <a:pt x="17" y="416"/>
                      <a:pt x="17" y="418"/>
                    </a:cubicBezTo>
                    <a:cubicBezTo>
                      <a:pt x="17" y="421"/>
                      <a:pt x="16" y="424"/>
                      <a:pt x="16" y="427"/>
                    </a:cubicBezTo>
                    <a:cubicBezTo>
                      <a:pt x="16" y="429"/>
                      <a:pt x="12" y="428"/>
                      <a:pt x="13" y="431"/>
                    </a:cubicBezTo>
                    <a:cubicBezTo>
                      <a:pt x="13" y="434"/>
                      <a:pt x="6" y="432"/>
                      <a:pt x="9" y="434"/>
                    </a:cubicBezTo>
                    <a:cubicBezTo>
                      <a:pt x="12" y="436"/>
                      <a:pt x="7" y="439"/>
                      <a:pt x="9" y="441"/>
                    </a:cubicBezTo>
                    <a:cubicBezTo>
                      <a:pt x="10" y="443"/>
                      <a:pt x="12" y="438"/>
                      <a:pt x="15" y="439"/>
                    </a:cubicBezTo>
                    <a:cubicBezTo>
                      <a:pt x="17" y="440"/>
                      <a:pt x="17" y="441"/>
                      <a:pt x="20" y="439"/>
                    </a:cubicBezTo>
                    <a:cubicBezTo>
                      <a:pt x="24" y="438"/>
                      <a:pt x="26" y="442"/>
                      <a:pt x="23" y="443"/>
                    </a:cubicBezTo>
                    <a:cubicBezTo>
                      <a:pt x="19" y="444"/>
                      <a:pt x="16" y="448"/>
                      <a:pt x="17" y="448"/>
                    </a:cubicBezTo>
                    <a:cubicBezTo>
                      <a:pt x="19" y="449"/>
                      <a:pt x="23" y="446"/>
                      <a:pt x="24" y="449"/>
                    </a:cubicBezTo>
                    <a:cubicBezTo>
                      <a:pt x="25" y="452"/>
                      <a:pt x="28" y="451"/>
                      <a:pt x="28" y="448"/>
                    </a:cubicBezTo>
                    <a:cubicBezTo>
                      <a:pt x="28" y="444"/>
                      <a:pt x="34" y="447"/>
                      <a:pt x="35" y="450"/>
                    </a:cubicBezTo>
                    <a:cubicBezTo>
                      <a:pt x="36" y="453"/>
                      <a:pt x="29" y="455"/>
                      <a:pt x="25" y="454"/>
                    </a:cubicBezTo>
                    <a:cubicBezTo>
                      <a:pt x="21" y="453"/>
                      <a:pt x="19" y="458"/>
                      <a:pt x="22" y="461"/>
                    </a:cubicBezTo>
                    <a:cubicBezTo>
                      <a:pt x="24" y="464"/>
                      <a:pt x="27" y="461"/>
                      <a:pt x="30" y="458"/>
                    </a:cubicBezTo>
                    <a:cubicBezTo>
                      <a:pt x="33" y="455"/>
                      <a:pt x="46" y="456"/>
                      <a:pt x="47" y="459"/>
                    </a:cubicBezTo>
                    <a:cubicBezTo>
                      <a:pt x="48" y="462"/>
                      <a:pt x="41" y="460"/>
                      <a:pt x="40" y="461"/>
                    </a:cubicBezTo>
                    <a:cubicBezTo>
                      <a:pt x="40" y="463"/>
                      <a:pt x="34" y="465"/>
                      <a:pt x="33" y="463"/>
                    </a:cubicBezTo>
                    <a:cubicBezTo>
                      <a:pt x="33" y="461"/>
                      <a:pt x="27" y="463"/>
                      <a:pt x="27" y="467"/>
                    </a:cubicBezTo>
                    <a:cubicBezTo>
                      <a:pt x="27" y="470"/>
                      <a:pt x="23" y="470"/>
                      <a:pt x="27" y="471"/>
                    </a:cubicBezTo>
                    <a:cubicBezTo>
                      <a:pt x="32" y="472"/>
                      <a:pt x="31" y="466"/>
                      <a:pt x="38" y="467"/>
                    </a:cubicBezTo>
                    <a:cubicBezTo>
                      <a:pt x="45" y="467"/>
                      <a:pt x="48" y="460"/>
                      <a:pt x="50" y="464"/>
                    </a:cubicBezTo>
                    <a:cubicBezTo>
                      <a:pt x="52" y="468"/>
                      <a:pt x="45" y="472"/>
                      <a:pt x="42" y="469"/>
                    </a:cubicBezTo>
                    <a:cubicBezTo>
                      <a:pt x="39" y="467"/>
                      <a:pt x="36" y="471"/>
                      <a:pt x="36" y="475"/>
                    </a:cubicBezTo>
                    <a:cubicBezTo>
                      <a:pt x="36" y="478"/>
                      <a:pt x="28" y="474"/>
                      <a:pt x="24" y="473"/>
                    </a:cubicBezTo>
                    <a:cubicBezTo>
                      <a:pt x="20" y="473"/>
                      <a:pt x="22" y="477"/>
                      <a:pt x="25" y="481"/>
                    </a:cubicBezTo>
                    <a:cubicBezTo>
                      <a:pt x="29" y="484"/>
                      <a:pt x="31" y="480"/>
                      <a:pt x="35" y="483"/>
                    </a:cubicBezTo>
                    <a:cubicBezTo>
                      <a:pt x="39" y="486"/>
                      <a:pt x="39" y="489"/>
                      <a:pt x="42" y="486"/>
                    </a:cubicBezTo>
                    <a:cubicBezTo>
                      <a:pt x="45" y="483"/>
                      <a:pt x="42" y="483"/>
                      <a:pt x="40" y="482"/>
                    </a:cubicBezTo>
                    <a:cubicBezTo>
                      <a:pt x="38" y="481"/>
                      <a:pt x="40" y="477"/>
                      <a:pt x="45" y="479"/>
                    </a:cubicBezTo>
                    <a:cubicBezTo>
                      <a:pt x="50" y="481"/>
                      <a:pt x="55" y="477"/>
                      <a:pt x="54" y="471"/>
                    </a:cubicBezTo>
                    <a:cubicBezTo>
                      <a:pt x="52" y="465"/>
                      <a:pt x="58" y="462"/>
                      <a:pt x="64" y="460"/>
                    </a:cubicBezTo>
                    <a:cubicBezTo>
                      <a:pt x="69" y="458"/>
                      <a:pt x="66" y="464"/>
                      <a:pt x="62" y="466"/>
                    </a:cubicBezTo>
                    <a:cubicBezTo>
                      <a:pt x="58" y="467"/>
                      <a:pt x="57" y="469"/>
                      <a:pt x="60" y="472"/>
                    </a:cubicBezTo>
                    <a:cubicBezTo>
                      <a:pt x="64" y="476"/>
                      <a:pt x="68" y="470"/>
                      <a:pt x="71" y="473"/>
                    </a:cubicBezTo>
                    <a:cubicBezTo>
                      <a:pt x="73" y="475"/>
                      <a:pt x="66" y="475"/>
                      <a:pt x="64" y="478"/>
                    </a:cubicBezTo>
                    <a:cubicBezTo>
                      <a:pt x="63" y="480"/>
                      <a:pt x="69" y="484"/>
                      <a:pt x="65" y="486"/>
                    </a:cubicBezTo>
                    <a:cubicBezTo>
                      <a:pt x="61" y="488"/>
                      <a:pt x="63" y="477"/>
                      <a:pt x="60" y="476"/>
                    </a:cubicBezTo>
                    <a:cubicBezTo>
                      <a:pt x="58" y="475"/>
                      <a:pt x="55" y="478"/>
                      <a:pt x="58" y="483"/>
                    </a:cubicBezTo>
                    <a:cubicBezTo>
                      <a:pt x="60" y="489"/>
                      <a:pt x="55" y="484"/>
                      <a:pt x="52" y="481"/>
                    </a:cubicBezTo>
                    <a:cubicBezTo>
                      <a:pt x="50" y="479"/>
                      <a:pt x="46" y="483"/>
                      <a:pt x="49" y="486"/>
                    </a:cubicBezTo>
                    <a:cubicBezTo>
                      <a:pt x="52" y="489"/>
                      <a:pt x="44" y="485"/>
                      <a:pt x="44" y="490"/>
                    </a:cubicBezTo>
                    <a:cubicBezTo>
                      <a:pt x="44" y="495"/>
                      <a:pt x="47" y="491"/>
                      <a:pt x="52" y="492"/>
                    </a:cubicBezTo>
                    <a:cubicBezTo>
                      <a:pt x="56" y="493"/>
                      <a:pt x="54" y="499"/>
                      <a:pt x="58" y="502"/>
                    </a:cubicBezTo>
                    <a:cubicBezTo>
                      <a:pt x="61" y="504"/>
                      <a:pt x="58" y="494"/>
                      <a:pt x="62" y="493"/>
                    </a:cubicBezTo>
                    <a:cubicBezTo>
                      <a:pt x="65" y="492"/>
                      <a:pt x="62" y="501"/>
                      <a:pt x="70" y="504"/>
                    </a:cubicBezTo>
                    <a:cubicBezTo>
                      <a:pt x="77" y="506"/>
                      <a:pt x="70" y="502"/>
                      <a:pt x="74" y="500"/>
                    </a:cubicBezTo>
                    <a:cubicBezTo>
                      <a:pt x="77" y="497"/>
                      <a:pt x="82" y="507"/>
                      <a:pt x="85" y="508"/>
                    </a:cubicBezTo>
                    <a:cubicBezTo>
                      <a:pt x="89" y="509"/>
                      <a:pt x="87" y="504"/>
                      <a:pt x="84" y="501"/>
                    </a:cubicBezTo>
                    <a:cubicBezTo>
                      <a:pt x="81" y="498"/>
                      <a:pt x="87" y="499"/>
                      <a:pt x="90" y="501"/>
                    </a:cubicBezTo>
                    <a:cubicBezTo>
                      <a:pt x="94" y="502"/>
                      <a:pt x="97" y="502"/>
                      <a:pt x="98" y="500"/>
                    </a:cubicBezTo>
                    <a:cubicBezTo>
                      <a:pt x="98" y="499"/>
                      <a:pt x="99" y="499"/>
                      <a:pt x="100" y="499"/>
                    </a:cubicBezTo>
                    <a:cubicBezTo>
                      <a:pt x="96" y="496"/>
                      <a:pt x="83" y="498"/>
                      <a:pt x="81" y="498"/>
                    </a:cubicBezTo>
                    <a:cubicBezTo>
                      <a:pt x="79" y="498"/>
                      <a:pt x="80" y="468"/>
                      <a:pt x="81" y="461"/>
                    </a:cubicBezTo>
                    <a:cubicBezTo>
                      <a:pt x="80" y="461"/>
                      <a:pt x="80" y="461"/>
                      <a:pt x="80" y="461"/>
                    </a:cubicBezTo>
                    <a:cubicBezTo>
                      <a:pt x="77" y="461"/>
                      <a:pt x="69" y="461"/>
                      <a:pt x="71" y="456"/>
                    </a:cubicBezTo>
                    <a:cubicBezTo>
                      <a:pt x="71" y="456"/>
                      <a:pt x="71" y="455"/>
                      <a:pt x="72" y="455"/>
                    </a:cubicBezTo>
                    <a:cubicBezTo>
                      <a:pt x="70" y="453"/>
                      <a:pt x="68" y="452"/>
                      <a:pt x="66" y="451"/>
                    </a:cubicBezTo>
                    <a:cubicBezTo>
                      <a:pt x="61" y="450"/>
                      <a:pt x="49" y="451"/>
                      <a:pt x="46" y="45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111"/>
              <p:cNvSpPr>
                <a:spLocks/>
              </p:cNvSpPr>
              <p:nvPr/>
            </p:nvSpPr>
            <p:spPr bwMode="auto">
              <a:xfrm>
                <a:off x="2681287" y="4589463"/>
                <a:ext cx="225425" cy="227013"/>
              </a:xfrm>
              <a:custGeom>
                <a:avLst/>
                <a:gdLst>
                  <a:gd name="T0" fmla="*/ 96 w 100"/>
                  <a:gd name="T1" fmla="*/ 54 h 101"/>
                  <a:gd name="T2" fmla="*/ 86 w 100"/>
                  <a:gd name="T3" fmla="*/ 56 h 101"/>
                  <a:gd name="T4" fmla="*/ 81 w 100"/>
                  <a:gd name="T5" fmla="*/ 44 h 101"/>
                  <a:gd name="T6" fmla="*/ 73 w 100"/>
                  <a:gd name="T7" fmla="*/ 34 h 101"/>
                  <a:gd name="T8" fmla="*/ 63 w 100"/>
                  <a:gd name="T9" fmla="*/ 33 h 101"/>
                  <a:gd name="T10" fmla="*/ 57 w 100"/>
                  <a:gd name="T11" fmla="*/ 24 h 101"/>
                  <a:gd name="T12" fmla="*/ 55 w 100"/>
                  <a:gd name="T13" fmla="*/ 10 h 101"/>
                  <a:gd name="T14" fmla="*/ 55 w 100"/>
                  <a:gd name="T15" fmla="*/ 4 h 101"/>
                  <a:gd name="T16" fmla="*/ 53 w 100"/>
                  <a:gd name="T17" fmla="*/ 5 h 101"/>
                  <a:gd name="T18" fmla="*/ 42 w 100"/>
                  <a:gd name="T19" fmla="*/ 0 h 101"/>
                  <a:gd name="T20" fmla="*/ 29 w 100"/>
                  <a:gd name="T21" fmla="*/ 2 h 101"/>
                  <a:gd name="T22" fmla="*/ 16 w 100"/>
                  <a:gd name="T23" fmla="*/ 4 h 101"/>
                  <a:gd name="T24" fmla="*/ 7 w 100"/>
                  <a:gd name="T25" fmla="*/ 15 h 101"/>
                  <a:gd name="T26" fmla="*/ 4 w 100"/>
                  <a:gd name="T27" fmla="*/ 32 h 101"/>
                  <a:gd name="T28" fmla="*/ 0 w 100"/>
                  <a:gd name="T29" fmla="*/ 32 h 101"/>
                  <a:gd name="T30" fmla="*/ 15 w 100"/>
                  <a:gd name="T31" fmla="*/ 48 h 101"/>
                  <a:gd name="T32" fmla="*/ 28 w 100"/>
                  <a:gd name="T33" fmla="*/ 56 h 101"/>
                  <a:gd name="T34" fmla="*/ 40 w 100"/>
                  <a:gd name="T35" fmla="*/ 62 h 101"/>
                  <a:gd name="T36" fmla="*/ 61 w 100"/>
                  <a:gd name="T37" fmla="*/ 73 h 101"/>
                  <a:gd name="T38" fmla="*/ 53 w 100"/>
                  <a:gd name="T39" fmla="*/ 88 h 101"/>
                  <a:gd name="T40" fmla="*/ 49 w 100"/>
                  <a:gd name="T41" fmla="*/ 95 h 101"/>
                  <a:gd name="T42" fmla="*/ 59 w 100"/>
                  <a:gd name="T43" fmla="*/ 98 h 101"/>
                  <a:gd name="T44" fmla="*/ 70 w 100"/>
                  <a:gd name="T45" fmla="*/ 99 h 101"/>
                  <a:gd name="T46" fmla="*/ 80 w 100"/>
                  <a:gd name="T47" fmla="*/ 97 h 101"/>
                  <a:gd name="T48" fmla="*/ 89 w 100"/>
                  <a:gd name="T49" fmla="*/ 92 h 101"/>
                  <a:gd name="T50" fmla="*/ 94 w 100"/>
                  <a:gd name="T51" fmla="*/ 76 h 101"/>
                  <a:gd name="T52" fmla="*/ 96 w 100"/>
                  <a:gd name="T53" fmla="*/ 5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101">
                    <a:moveTo>
                      <a:pt x="96" y="54"/>
                    </a:moveTo>
                    <a:cubicBezTo>
                      <a:pt x="91" y="52"/>
                      <a:pt x="87" y="56"/>
                      <a:pt x="86" y="56"/>
                    </a:cubicBezTo>
                    <a:cubicBezTo>
                      <a:pt x="85" y="56"/>
                      <a:pt x="82" y="47"/>
                      <a:pt x="81" y="44"/>
                    </a:cubicBezTo>
                    <a:cubicBezTo>
                      <a:pt x="80" y="40"/>
                      <a:pt x="76" y="33"/>
                      <a:pt x="73" y="34"/>
                    </a:cubicBezTo>
                    <a:cubicBezTo>
                      <a:pt x="70" y="36"/>
                      <a:pt x="71" y="34"/>
                      <a:pt x="63" y="33"/>
                    </a:cubicBezTo>
                    <a:cubicBezTo>
                      <a:pt x="55" y="33"/>
                      <a:pt x="56" y="32"/>
                      <a:pt x="57" y="24"/>
                    </a:cubicBezTo>
                    <a:cubicBezTo>
                      <a:pt x="59" y="17"/>
                      <a:pt x="52" y="12"/>
                      <a:pt x="55" y="10"/>
                    </a:cubicBezTo>
                    <a:cubicBezTo>
                      <a:pt x="58" y="9"/>
                      <a:pt x="57" y="8"/>
                      <a:pt x="55" y="4"/>
                    </a:cubicBezTo>
                    <a:cubicBezTo>
                      <a:pt x="54" y="5"/>
                      <a:pt x="53" y="5"/>
                      <a:pt x="53" y="5"/>
                    </a:cubicBezTo>
                    <a:cubicBezTo>
                      <a:pt x="50" y="5"/>
                      <a:pt x="47" y="0"/>
                      <a:pt x="42" y="0"/>
                    </a:cubicBezTo>
                    <a:cubicBezTo>
                      <a:pt x="38" y="0"/>
                      <a:pt x="33" y="0"/>
                      <a:pt x="29" y="2"/>
                    </a:cubicBezTo>
                    <a:cubicBezTo>
                      <a:pt x="26" y="3"/>
                      <a:pt x="20" y="1"/>
                      <a:pt x="16" y="4"/>
                    </a:cubicBezTo>
                    <a:cubicBezTo>
                      <a:pt x="12" y="7"/>
                      <a:pt x="7" y="12"/>
                      <a:pt x="7" y="15"/>
                    </a:cubicBezTo>
                    <a:cubicBezTo>
                      <a:pt x="7" y="17"/>
                      <a:pt x="6" y="31"/>
                      <a:pt x="4" y="32"/>
                    </a:cubicBezTo>
                    <a:cubicBezTo>
                      <a:pt x="3" y="32"/>
                      <a:pt x="1" y="32"/>
                      <a:pt x="0" y="32"/>
                    </a:cubicBezTo>
                    <a:cubicBezTo>
                      <a:pt x="2" y="36"/>
                      <a:pt x="10" y="45"/>
                      <a:pt x="15" y="48"/>
                    </a:cubicBezTo>
                    <a:cubicBezTo>
                      <a:pt x="21" y="52"/>
                      <a:pt x="21" y="55"/>
                      <a:pt x="28" y="56"/>
                    </a:cubicBezTo>
                    <a:cubicBezTo>
                      <a:pt x="35" y="56"/>
                      <a:pt x="38" y="59"/>
                      <a:pt x="40" y="62"/>
                    </a:cubicBezTo>
                    <a:cubicBezTo>
                      <a:pt x="43" y="65"/>
                      <a:pt x="60" y="70"/>
                      <a:pt x="61" y="73"/>
                    </a:cubicBezTo>
                    <a:cubicBezTo>
                      <a:pt x="63" y="75"/>
                      <a:pt x="53" y="82"/>
                      <a:pt x="53" y="88"/>
                    </a:cubicBezTo>
                    <a:cubicBezTo>
                      <a:pt x="53" y="94"/>
                      <a:pt x="49" y="93"/>
                      <a:pt x="49" y="95"/>
                    </a:cubicBezTo>
                    <a:cubicBezTo>
                      <a:pt x="49" y="97"/>
                      <a:pt x="57" y="96"/>
                      <a:pt x="59" y="98"/>
                    </a:cubicBezTo>
                    <a:cubicBezTo>
                      <a:pt x="62" y="99"/>
                      <a:pt x="67" y="97"/>
                      <a:pt x="70" y="99"/>
                    </a:cubicBezTo>
                    <a:cubicBezTo>
                      <a:pt x="74" y="101"/>
                      <a:pt x="77" y="96"/>
                      <a:pt x="80" y="97"/>
                    </a:cubicBezTo>
                    <a:cubicBezTo>
                      <a:pt x="83" y="97"/>
                      <a:pt x="85" y="92"/>
                      <a:pt x="89" y="92"/>
                    </a:cubicBezTo>
                    <a:cubicBezTo>
                      <a:pt x="92" y="93"/>
                      <a:pt x="95" y="80"/>
                      <a:pt x="94" y="76"/>
                    </a:cubicBezTo>
                    <a:cubicBezTo>
                      <a:pt x="94" y="71"/>
                      <a:pt x="100" y="56"/>
                      <a:pt x="96" y="5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112"/>
              <p:cNvSpPr>
                <a:spLocks/>
              </p:cNvSpPr>
              <p:nvPr/>
            </p:nvSpPr>
            <p:spPr bwMode="auto">
              <a:xfrm>
                <a:off x="2090737" y="3803650"/>
                <a:ext cx="84138" cy="69850"/>
              </a:xfrm>
              <a:custGeom>
                <a:avLst/>
                <a:gdLst>
                  <a:gd name="T0" fmla="*/ 35 w 37"/>
                  <a:gd name="T1" fmla="*/ 24 h 31"/>
                  <a:gd name="T2" fmla="*/ 37 w 37"/>
                  <a:gd name="T3" fmla="*/ 17 h 31"/>
                  <a:gd name="T4" fmla="*/ 26 w 37"/>
                  <a:gd name="T5" fmla="*/ 3 h 31"/>
                  <a:gd name="T6" fmla="*/ 20 w 37"/>
                  <a:gd name="T7" fmla="*/ 3 h 31"/>
                  <a:gd name="T8" fmla="*/ 9 w 37"/>
                  <a:gd name="T9" fmla="*/ 1 h 31"/>
                  <a:gd name="T10" fmla="*/ 3 w 37"/>
                  <a:gd name="T11" fmla="*/ 0 h 31"/>
                  <a:gd name="T12" fmla="*/ 2 w 37"/>
                  <a:gd name="T13" fmla="*/ 5 h 31"/>
                  <a:gd name="T14" fmla="*/ 5 w 37"/>
                  <a:gd name="T15" fmla="*/ 15 h 31"/>
                  <a:gd name="T16" fmla="*/ 12 w 37"/>
                  <a:gd name="T17" fmla="*/ 13 h 31"/>
                  <a:gd name="T18" fmla="*/ 17 w 37"/>
                  <a:gd name="T19" fmla="*/ 18 h 31"/>
                  <a:gd name="T20" fmla="*/ 25 w 37"/>
                  <a:gd name="T21" fmla="*/ 25 h 31"/>
                  <a:gd name="T22" fmla="*/ 31 w 37"/>
                  <a:gd name="T23" fmla="*/ 30 h 31"/>
                  <a:gd name="T24" fmla="*/ 34 w 37"/>
                  <a:gd name="T25" fmla="*/ 31 h 31"/>
                  <a:gd name="T26" fmla="*/ 35 w 37"/>
                  <a:gd name="T27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31">
                    <a:moveTo>
                      <a:pt x="35" y="24"/>
                    </a:moveTo>
                    <a:cubicBezTo>
                      <a:pt x="35" y="23"/>
                      <a:pt x="35" y="20"/>
                      <a:pt x="37" y="17"/>
                    </a:cubicBezTo>
                    <a:cubicBezTo>
                      <a:pt x="33" y="13"/>
                      <a:pt x="28" y="7"/>
                      <a:pt x="26" y="3"/>
                    </a:cubicBezTo>
                    <a:cubicBezTo>
                      <a:pt x="24" y="4"/>
                      <a:pt x="22" y="4"/>
                      <a:pt x="20" y="3"/>
                    </a:cubicBezTo>
                    <a:cubicBezTo>
                      <a:pt x="18" y="1"/>
                      <a:pt x="12" y="2"/>
                      <a:pt x="9" y="1"/>
                    </a:cubicBezTo>
                    <a:cubicBezTo>
                      <a:pt x="8" y="0"/>
                      <a:pt x="5" y="0"/>
                      <a:pt x="3" y="0"/>
                    </a:cubicBezTo>
                    <a:cubicBezTo>
                      <a:pt x="4" y="2"/>
                      <a:pt x="3" y="4"/>
                      <a:pt x="2" y="5"/>
                    </a:cubicBezTo>
                    <a:cubicBezTo>
                      <a:pt x="0" y="6"/>
                      <a:pt x="0" y="12"/>
                      <a:pt x="5" y="15"/>
                    </a:cubicBezTo>
                    <a:cubicBezTo>
                      <a:pt x="11" y="17"/>
                      <a:pt x="9" y="13"/>
                      <a:pt x="12" y="13"/>
                    </a:cubicBezTo>
                    <a:cubicBezTo>
                      <a:pt x="14" y="13"/>
                      <a:pt x="14" y="18"/>
                      <a:pt x="17" y="18"/>
                    </a:cubicBezTo>
                    <a:cubicBezTo>
                      <a:pt x="19" y="18"/>
                      <a:pt x="25" y="21"/>
                      <a:pt x="25" y="25"/>
                    </a:cubicBezTo>
                    <a:cubicBezTo>
                      <a:pt x="24" y="29"/>
                      <a:pt x="27" y="30"/>
                      <a:pt x="31" y="30"/>
                    </a:cubicBezTo>
                    <a:cubicBezTo>
                      <a:pt x="32" y="30"/>
                      <a:pt x="33" y="30"/>
                      <a:pt x="34" y="31"/>
                    </a:cubicBezTo>
                    <a:cubicBezTo>
                      <a:pt x="35" y="28"/>
                      <a:pt x="36" y="26"/>
                      <a:pt x="35" y="2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113"/>
              <p:cNvSpPr>
                <a:spLocks/>
              </p:cNvSpPr>
              <p:nvPr/>
            </p:nvSpPr>
            <p:spPr bwMode="auto">
              <a:xfrm>
                <a:off x="2168525" y="3836988"/>
                <a:ext cx="147638" cy="71438"/>
              </a:xfrm>
              <a:custGeom>
                <a:avLst/>
                <a:gdLst>
                  <a:gd name="T0" fmla="*/ 59 w 66"/>
                  <a:gd name="T1" fmla="*/ 9 h 32"/>
                  <a:gd name="T2" fmla="*/ 43 w 66"/>
                  <a:gd name="T3" fmla="*/ 2 h 32"/>
                  <a:gd name="T4" fmla="*/ 27 w 66"/>
                  <a:gd name="T5" fmla="*/ 8 h 32"/>
                  <a:gd name="T6" fmla="*/ 9 w 66"/>
                  <a:gd name="T7" fmla="*/ 7 h 32"/>
                  <a:gd name="T8" fmla="*/ 3 w 66"/>
                  <a:gd name="T9" fmla="*/ 2 h 32"/>
                  <a:gd name="T10" fmla="*/ 1 w 66"/>
                  <a:gd name="T11" fmla="*/ 9 h 32"/>
                  <a:gd name="T12" fmla="*/ 0 w 66"/>
                  <a:gd name="T13" fmla="*/ 16 h 32"/>
                  <a:gd name="T14" fmla="*/ 14 w 66"/>
                  <a:gd name="T15" fmla="*/ 22 h 32"/>
                  <a:gd name="T16" fmla="*/ 23 w 66"/>
                  <a:gd name="T17" fmla="*/ 28 h 32"/>
                  <a:gd name="T18" fmla="*/ 31 w 66"/>
                  <a:gd name="T19" fmla="*/ 25 h 32"/>
                  <a:gd name="T20" fmla="*/ 28 w 66"/>
                  <a:gd name="T21" fmla="*/ 19 h 32"/>
                  <a:gd name="T22" fmla="*/ 34 w 66"/>
                  <a:gd name="T23" fmla="*/ 14 h 32"/>
                  <a:gd name="T24" fmla="*/ 47 w 66"/>
                  <a:gd name="T25" fmla="*/ 10 h 32"/>
                  <a:gd name="T26" fmla="*/ 50 w 66"/>
                  <a:gd name="T27" fmla="*/ 17 h 32"/>
                  <a:gd name="T28" fmla="*/ 56 w 66"/>
                  <a:gd name="T29" fmla="*/ 29 h 32"/>
                  <a:gd name="T30" fmla="*/ 64 w 66"/>
                  <a:gd name="T31" fmla="*/ 22 h 32"/>
                  <a:gd name="T32" fmla="*/ 66 w 66"/>
                  <a:gd name="T33" fmla="*/ 18 h 32"/>
                  <a:gd name="T34" fmla="*/ 59 w 66"/>
                  <a:gd name="T3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32">
                    <a:moveTo>
                      <a:pt x="59" y="9"/>
                    </a:moveTo>
                    <a:cubicBezTo>
                      <a:pt x="55" y="3"/>
                      <a:pt x="47" y="4"/>
                      <a:pt x="43" y="2"/>
                    </a:cubicBezTo>
                    <a:cubicBezTo>
                      <a:pt x="38" y="0"/>
                      <a:pt x="33" y="3"/>
                      <a:pt x="27" y="8"/>
                    </a:cubicBezTo>
                    <a:cubicBezTo>
                      <a:pt x="21" y="13"/>
                      <a:pt x="14" y="10"/>
                      <a:pt x="9" y="7"/>
                    </a:cubicBezTo>
                    <a:cubicBezTo>
                      <a:pt x="7" y="7"/>
                      <a:pt x="5" y="5"/>
                      <a:pt x="3" y="2"/>
                    </a:cubicBezTo>
                    <a:cubicBezTo>
                      <a:pt x="1" y="5"/>
                      <a:pt x="1" y="8"/>
                      <a:pt x="1" y="9"/>
                    </a:cubicBezTo>
                    <a:cubicBezTo>
                      <a:pt x="2" y="11"/>
                      <a:pt x="1" y="13"/>
                      <a:pt x="0" y="16"/>
                    </a:cubicBezTo>
                    <a:cubicBezTo>
                      <a:pt x="5" y="16"/>
                      <a:pt x="11" y="18"/>
                      <a:pt x="14" y="22"/>
                    </a:cubicBezTo>
                    <a:cubicBezTo>
                      <a:pt x="18" y="27"/>
                      <a:pt x="20" y="24"/>
                      <a:pt x="23" y="28"/>
                    </a:cubicBezTo>
                    <a:cubicBezTo>
                      <a:pt x="25" y="32"/>
                      <a:pt x="30" y="28"/>
                      <a:pt x="31" y="25"/>
                    </a:cubicBezTo>
                    <a:cubicBezTo>
                      <a:pt x="33" y="23"/>
                      <a:pt x="29" y="22"/>
                      <a:pt x="28" y="19"/>
                    </a:cubicBezTo>
                    <a:cubicBezTo>
                      <a:pt x="28" y="16"/>
                      <a:pt x="33" y="17"/>
                      <a:pt x="34" y="14"/>
                    </a:cubicBezTo>
                    <a:cubicBezTo>
                      <a:pt x="35" y="10"/>
                      <a:pt x="43" y="8"/>
                      <a:pt x="47" y="10"/>
                    </a:cubicBezTo>
                    <a:cubicBezTo>
                      <a:pt x="50" y="11"/>
                      <a:pt x="53" y="14"/>
                      <a:pt x="50" y="17"/>
                    </a:cubicBezTo>
                    <a:cubicBezTo>
                      <a:pt x="47" y="20"/>
                      <a:pt x="52" y="25"/>
                      <a:pt x="56" y="29"/>
                    </a:cubicBezTo>
                    <a:cubicBezTo>
                      <a:pt x="59" y="26"/>
                      <a:pt x="63" y="23"/>
                      <a:pt x="64" y="22"/>
                    </a:cubicBezTo>
                    <a:cubicBezTo>
                      <a:pt x="65" y="21"/>
                      <a:pt x="65" y="20"/>
                      <a:pt x="66" y="18"/>
                    </a:cubicBezTo>
                    <a:cubicBezTo>
                      <a:pt x="64" y="17"/>
                      <a:pt x="61" y="14"/>
                      <a:pt x="59" y="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2268537" y="3762375"/>
                <a:ext cx="304800" cy="433388"/>
              </a:xfrm>
              <a:custGeom>
                <a:avLst/>
                <a:gdLst>
                  <a:gd name="T0" fmla="*/ 21 w 135"/>
                  <a:gd name="T1" fmla="*/ 140 h 192"/>
                  <a:gd name="T2" fmla="*/ 29 w 135"/>
                  <a:gd name="T3" fmla="*/ 140 h 192"/>
                  <a:gd name="T4" fmla="*/ 37 w 135"/>
                  <a:gd name="T5" fmla="*/ 147 h 192"/>
                  <a:gd name="T6" fmla="*/ 38 w 135"/>
                  <a:gd name="T7" fmla="*/ 147 h 192"/>
                  <a:gd name="T8" fmla="*/ 47 w 135"/>
                  <a:gd name="T9" fmla="*/ 147 h 192"/>
                  <a:gd name="T10" fmla="*/ 54 w 135"/>
                  <a:gd name="T11" fmla="*/ 156 h 192"/>
                  <a:gd name="T12" fmla="*/ 61 w 135"/>
                  <a:gd name="T13" fmla="*/ 163 h 192"/>
                  <a:gd name="T14" fmla="*/ 65 w 135"/>
                  <a:gd name="T15" fmla="*/ 170 h 192"/>
                  <a:gd name="T16" fmla="*/ 78 w 135"/>
                  <a:gd name="T17" fmla="*/ 172 h 192"/>
                  <a:gd name="T18" fmla="*/ 85 w 135"/>
                  <a:gd name="T19" fmla="*/ 171 h 192"/>
                  <a:gd name="T20" fmla="*/ 93 w 135"/>
                  <a:gd name="T21" fmla="*/ 171 h 192"/>
                  <a:gd name="T22" fmla="*/ 101 w 135"/>
                  <a:gd name="T23" fmla="*/ 178 h 192"/>
                  <a:gd name="T24" fmla="*/ 95 w 135"/>
                  <a:gd name="T25" fmla="*/ 187 h 192"/>
                  <a:gd name="T26" fmla="*/ 102 w 135"/>
                  <a:gd name="T27" fmla="*/ 192 h 192"/>
                  <a:gd name="T28" fmla="*/ 102 w 135"/>
                  <a:gd name="T29" fmla="*/ 192 h 192"/>
                  <a:gd name="T30" fmla="*/ 107 w 135"/>
                  <a:gd name="T31" fmla="*/ 177 h 192"/>
                  <a:gd name="T32" fmla="*/ 109 w 135"/>
                  <a:gd name="T33" fmla="*/ 162 h 192"/>
                  <a:gd name="T34" fmla="*/ 102 w 135"/>
                  <a:gd name="T35" fmla="*/ 143 h 192"/>
                  <a:gd name="T36" fmla="*/ 109 w 135"/>
                  <a:gd name="T37" fmla="*/ 137 h 192"/>
                  <a:gd name="T38" fmla="*/ 107 w 135"/>
                  <a:gd name="T39" fmla="*/ 133 h 192"/>
                  <a:gd name="T40" fmla="*/ 104 w 135"/>
                  <a:gd name="T41" fmla="*/ 126 h 192"/>
                  <a:gd name="T42" fmla="*/ 121 w 135"/>
                  <a:gd name="T43" fmla="*/ 125 h 192"/>
                  <a:gd name="T44" fmla="*/ 134 w 135"/>
                  <a:gd name="T45" fmla="*/ 121 h 192"/>
                  <a:gd name="T46" fmla="*/ 132 w 135"/>
                  <a:gd name="T47" fmla="*/ 115 h 192"/>
                  <a:gd name="T48" fmla="*/ 132 w 135"/>
                  <a:gd name="T49" fmla="*/ 107 h 192"/>
                  <a:gd name="T50" fmla="*/ 128 w 135"/>
                  <a:gd name="T51" fmla="*/ 98 h 192"/>
                  <a:gd name="T52" fmla="*/ 130 w 135"/>
                  <a:gd name="T53" fmla="*/ 77 h 192"/>
                  <a:gd name="T54" fmla="*/ 117 w 135"/>
                  <a:gd name="T55" fmla="*/ 74 h 192"/>
                  <a:gd name="T56" fmla="*/ 101 w 135"/>
                  <a:gd name="T57" fmla="*/ 67 h 192"/>
                  <a:gd name="T58" fmla="*/ 82 w 135"/>
                  <a:gd name="T59" fmla="*/ 65 h 192"/>
                  <a:gd name="T60" fmla="*/ 75 w 135"/>
                  <a:gd name="T61" fmla="*/ 50 h 192"/>
                  <a:gd name="T62" fmla="*/ 70 w 135"/>
                  <a:gd name="T63" fmla="*/ 43 h 192"/>
                  <a:gd name="T64" fmla="*/ 65 w 135"/>
                  <a:gd name="T65" fmla="*/ 41 h 192"/>
                  <a:gd name="T66" fmla="*/ 66 w 135"/>
                  <a:gd name="T67" fmla="*/ 35 h 192"/>
                  <a:gd name="T68" fmla="*/ 68 w 135"/>
                  <a:gd name="T69" fmla="*/ 27 h 192"/>
                  <a:gd name="T70" fmla="*/ 78 w 135"/>
                  <a:gd name="T71" fmla="*/ 14 h 192"/>
                  <a:gd name="T72" fmla="*/ 81 w 135"/>
                  <a:gd name="T73" fmla="*/ 12 h 192"/>
                  <a:gd name="T74" fmla="*/ 84 w 135"/>
                  <a:gd name="T75" fmla="*/ 10 h 192"/>
                  <a:gd name="T76" fmla="*/ 87 w 135"/>
                  <a:gd name="T77" fmla="*/ 3 h 192"/>
                  <a:gd name="T78" fmla="*/ 74 w 135"/>
                  <a:gd name="T79" fmla="*/ 9 h 192"/>
                  <a:gd name="T80" fmla="*/ 64 w 135"/>
                  <a:gd name="T81" fmla="*/ 15 h 192"/>
                  <a:gd name="T82" fmla="*/ 54 w 135"/>
                  <a:gd name="T83" fmla="*/ 18 h 192"/>
                  <a:gd name="T84" fmla="*/ 49 w 135"/>
                  <a:gd name="T85" fmla="*/ 17 h 192"/>
                  <a:gd name="T86" fmla="*/ 38 w 135"/>
                  <a:gd name="T87" fmla="*/ 27 h 192"/>
                  <a:gd name="T88" fmla="*/ 34 w 135"/>
                  <a:gd name="T89" fmla="*/ 38 h 192"/>
                  <a:gd name="T90" fmla="*/ 23 w 135"/>
                  <a:gd name="T91" fmla="*/ 51 h 192"/>
                  <a:gd name="T92" fmla="*/ 21 w 135"/>
                  <a:gd name="T93" fmla="*/ 51 h 192"/>
                  <a:gd name="T94" fmla="*/ 19 w 135"/>
                  <a:gd name="T95" fmla="*/ 55 h 192"/>
                  <a:gd name="T96" fmla="*/ 11 w 135"/>
                  <a:gd name="T97" fmla="*/ 62 h 192"/>
                  <a:gd name="T98" fmla="*/ 15 w 135"/>
                  <a:gd name="T99" fmla="*/ 66 h 192"/>
                  <a:gd name="T100" fmla="*/ 17 w 135"/>
                  <a:gd name="T101" fmla="*/ 74 h 192"/>
                  <a:gd name="T102" fmla="*/ 17 w 135"/>
                  <a:gd name="T103" fmla="*/ 81 h 192"/>
                  <a:gd name="T104" fmla="*/ 19 w 135"/>
                  <a:gd name="T105" fmla="*/ 98 h 192"/>
                  <a:gd name="T106" fmla="*/ 17 w 135"/>
                  <a:gd name="T107" fmla="*/ 108 h 192"/>
                  <a:gd name="T108" fmla="*/ 8 w 135"/>
                  <a:gd name="T109" fmla="*/ 115 h 192"/>
                  <a:gd name="T110" fmla="*/ 2 w 135"/>
                  <a:gd name="T111" fmla="*/ 123 h 192"/>
                  <a:gd name="T112" fmla="*/ 0 w 135"/>
                  <a:gd name="T113" fmla="*/ 127 h 192"/>
                  <a:gd name="T114" fmla="*/ 14 w 135"/>
                  <a:gd name="T115" fmla="*/ 135 h 192"/>
                  <a:gd name="T116" fmla="*/ 21 w 135"/>
                  <a:gd name="T117" fmla="*/ 14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5" h="192">
                    <a:moveTo>
                      <a:pt x="21" y="140"/>
                    </a:moveTo>
                    <a:cubicBezTo>
                      <a:pt x="24" y="142"/>
                      <a:pt x="28" y="142"/>
                      <a:pt x="29" y="140"/>
                    </a:cubicBezTo>
                    <a:cubicBezTo>
                      <a:pt x="30" y="139"/>
                      <a:pt x="33" y="142"/>
                      <a:pt x="37" y="147"/>
                    </a:cubicBezTo>
                    <a:cubicBezTo>
                      <a:pt x="37" y="147"/>
                      <a:pt x="38" y="147"/>
                      <a:pt x="38" y="147"/>
                    </a:cubicBezTo>
                    <a:cubicBezTo>
                      <a:pt x="41" y="146"/>
                      <a:pt x="46" y="146"/>
                      <a:pt x="47" y="147"/>
                    </a:cubicBezTo>
                    <a:cubicBezTo>
                      <a:pt x="51" y="149"/>
                      <a:pt x="50" y="156"/>
                      <a:pt x="54" y="156"/>
                    </a:cubicBezTo>
                    <a:cubicBezTo>
                      <a:pt x="58" y="157"/>
                      <a:pt x="62" y="161"/>
                      <a:pt x="61" y="163"/>
                    </a:cubicBezTo>
                    <a:cubicBezTo>
                      <a:pt x="61" y="166"/>
                      <a:pt x="66" y="167"/>
                      <a:pt x="65" y="170"/>
                    </a:cubicBezTo>
                    <a:cubicBezTo>
                      <a:pt x="65" y="174"/>
                      <a:pt x="77" y="173"/>
                      <a:pt x="78" y="172"/>
                    </a:cubicBezTo>
                    <a:cubicBezTo>
                      <a:pt x="80" y="171"/>
                      <a:pt x="83" y="170"/>
                      <a:pt x="85" y="171"/>
                    </a:cubicBezTo>
                    <a:cubicBezTo>
                      <a:pt x="87" y="172"/>
                      <a:pt x="91" y="170"/>
                      <a:pt x="93" y="171"/>
                    </a:cubicBezTo>
                    <a:cubicBezTo>
                      <a:pt x="95" y="172"/>
                      <a:pt x="102" y="175"/>
                      <a:pt x="101" y="178"/>
                    </a:cubicBezTo>
                    <a:cubicBezTo>
                      <a:pt x="99" y="180"/>
                      <a:pt x="94" y="185"/>
                      <a:pt x="95" y="187"/>
                    </a:cubicBezTo>
                    <a:cubicBezTo>
                      <a:pt x="96" y="189"/>
                      <a:pt x="100" y="190"/>
                      <a:pt x="102" y="192"/>
                    </a:cubicBezTo>
                    <a:cubicBezTo>
                      <a:pt x="102" y="192"/>
                      <a:pt x="102" y="192"/>
                      <a:pt x="102" y="192"/>
                    </a:cubicBezTo>
                    <a:cubicBezTo>
                      <a:pt x="105" y="192"/>
                      <a:pt x="107" y="180"/>
                      <a:pt x="107" y="177"/>
                    </a:cubicBezTo>
                    <a:cubicBezTo>
                      <a:pt x="107" y="174"/>
                      <a:pt x="108" y="165"/>
                      <a:pt x="109" y="162"/>
                    </a:cubicBezTo>
                    <a:cubicBezTo>
                      <a:pt x="111" y="155"/>
                      <a:pt x="102" y="150"/>
                      <a:pt x="102" y="143"/>
                    </a:cubicBezTo>
                    <a:cubicBezTo>
                      <a:pt x="102" y="136"/>
                      <a:pt x="105" y="140"/>
                      <a:pt x="109" y="137"/>
                    </a:cubicBezTo>
                    <a:cubicBezTo>
                      <a:pt x="113" y="134"/>
                      <a:pt x="109" y="133"/>
                      <a:pt x="107" y="133"/>
                    </a:cubicBezTo>
                    <a:cubicBezTo>
                      <a:pt x="105" y="132"/>
                      <a:pt x="103" y="129"/>
                      <a:pt x="104" y="126"/>
                    </a:cubicBezTo>
                    <a:cubicBezTo>
                      <a:pt x="105" y="124"/>
                      <a:pt x="117" y="125"/>
                      <a:pt x="121" y="125"/>
                    </a:cubicBezTo>
                    <a:cubicBezTo>
                      <a:pt x="125" y="125"/>
                      <a:pt x="134" y="122"/>
                      <a:pt x="134" y="121"/>
                    </a:cubicBezTo>
                    <a:cubicBezTo>
                      <a:pt x="134" y="120"/>
                      <a:pt x="135" y="118"/>
                      <a:pt x="132" y="115"/>
                    </a:cubicBezTo>
                    <a:cubicBezTo>
                      <a:pt x="129" y="113"/>
                      <a:pt x="130" y="109"/>
                      <a:pt x="132" y="107"/>
                    </a:cubicBezTo>
                    <a:cubicBezTo>
                      <a:pt x="135" y="104"/>
                      <a:pt x="131" y="101"/>
                      <a:pt x="128" y="98"/>
                    </a:cubicBezTo>
                    <a:cubicBezTo>
                      <a:pt x="125" y="95"/>
                      <a:pt x="127" y="83"/>
                      <a:pt x="130" y="77"/>
                    </a:cubicBezTo>
                    <a:cubicBezTo>
                      <a:pt x="134" y="72"/>
                      <a:pt x="124" y="73"/>
                      <a:pt x="117" y="74"/>
                    </a:cubicBezTo>
                    <a:cubicBezTo>
                      <a:pt x="111" y="75"/>
                      <a:pt x="106" y="72"/>
                      <a:pt x="101" y="67"/>
                    </a:cubicBezTo>
                    <a:cubicBezTo>
                      <a:pt x="97" y="62"/>
                      <a:pt x="92" y="65"/>
                      <a:pt x="82" y="65"/>
                    </a:cubicBezTo>
                    <a:cubicBezTo>
                      <a:pt x="73" y="66"/>
                      <a:pt x="74" y="55"/>
                      <a:pt x="75" y="50"/>
                    </a:cubicBezTo>
                    <a:cubicBezTo>
                      <a:pt x="75" y="46"/>
                      <a:pt x="70" y="46"/>
                      <a:pt x="70" y="43"/>
                    </a:cubicBezTo>
                    <a:cubicBezTo>
                      <a:pt x="70" y="40"/>
                      <a:pt x="67" y="40"/>
                      <a:pt x="65" y="41"/>
                    </a:cubicBezTo>
                    <a:cubicBezTo>
                      <a:pt x="62" y="41"/>
                      <a:pt x="65" y="38"/>
                      <a:pt x="66" y="35"/>
                    </a:cubicBezTo>
                    <a:cubicBezTo>
                      <a:pt x="68" y="33"/>
                      <a:pt x="68" y="32"/>
                      <a:pt x="68" y="27"/>
                    </a:cubicBezTo>
                    <a:cubicBezTo>
                      <a:pt x="68" y="23"/>
                      <a:pt x="75" y="19"/>
                      <a:pt x="78" y="14"/>
                    </a:cubicBezTo>
                    <a:cubicBezTo>
                      <a:pt x="79" y="13"/>
                      <a:pt x="80" y="13"/>
                      <a:pt x="81" y="12"/>
                    </a:cubicBezTo>
                    <a:cubicBezTo>
                      <a:pt x="82" y="11"/>
                      <a:pt x="83" y="10"/>
                      <a:pt x="84" y="10"/>
                    </a:cubicBezTo>
                    <a:cubicBezTo>
                      <a:pt x="89" y="9"/>
                      <a:pt x="92" y="6"/>
                      <a:pt x="87" y="3"/>
                    </a:cubicBezTo>
                    <a:cubicBezTo>
                      <a:pt x="82" y="0"/>
                      <a:pt x="79" y="8"/>
                      <a:pt x="74" y="9"/>
                    </a:cubicBezTo>
                    <a:cubicBezTo>
                      <a:pt x="69" y="10"/>
                      <a:pt x="68" y="13"/>
                      <a:pt x="64" y="15"/>
                    </a:cubicBezTo>
                    <a:cubicBezTo>
                      <a:pt x="61" y="16"/>
                      <a:pt x="54" y="15"/>
                      <a:pt x="54" y="18"/>
                    </a:cubicBezTo>
                    <a:cubicBezTo>
                      <a:pt x="54" y="21"/>
                      <a:pt x="52" y="18"/>
                      <a:pt x="49" y="17"/>
                    </a:cubicBezTo>
                    <a:cubicBezTo>
                      <a:pt x="46" y="16"/>
                      <a:pt x="38" y="23"/>
                      <a:pt x="38" y="27"/>
                    </a:cubicBezTo>
                    <a:cubicBezTo>
                      <a:pt x="39" y="31"/>
                      <a:pt x="40" y="34"/>
                      <a:pt x="34" y="38"/>
                    </a:cubicBezTo>
                    <a:cubicBezTo>
                      <a:pt x="29" y="41"/>
                      <a:pt x="26" y="48"/>
                      <a:pt x="23" y="51"/>
                    </a:cubicBezTo>
                    <a:cubicBezTo>
                      <a:pt x="22" y="52"/>
                      <a:pt x="22" y="52"/>
                      <a:pt x="21" y="51"/>
                    </a:cubicBezTo>
                    <a:cubicBezTo>
                      <a:pt x="20" y="53"/>
                      <a:pt x="20" y="54"/>
                      <a:pt x="19" y="55"/>
                    </a:cubicBezTo>
                    <a:cubicBezTo>
                      <a:pt x="18" y="56"/>
                      <a:pt x="14" y="59"/>
                      <a:pt x="11" y="62"/>
                    </a:cubicBezTo>
                    <a:cubicBezTo>
                      <a:pt x="13" y="63"/>
                      <a:pt x="14" y="65"/>
                      <a:pt x="15" y="66"/>
                    </a:cubicBezTo>
                    <a:cubicBezTo>
                      <a:pt x="19" y="69"/>
                      <a:pt x="16" y="72"/>
                      <a:pt x="17" y="74"/>
                    </a:cubicBezTo>
                    <a:cubicBezTo>
                      <a:pt x="18" y="76"/>
                      <a:pt x="19" y="79"/>
                      <a:pt x="17" y="81"/>
                    </a:cubicBezTo>
                    <a:cubicBezTo>
                      <a:pt x="15" y="82"/>
                      <a:pt x="17" y="96"/>
                      <a:pt x="19" y="98"/>
                    </a:cubicBezTo>
                    <a:cubicBezTo>
                      <a:pt x="22" y="101"/>
                      <a:pt x="19" y="103"/>
                      <a:pt x="17" y="108"/>
                    </a:cubicBezTo>
                    <a:cubicBezTo>
                      <a:pt x="14" y="113"/>
                      <a:pt x="12" y="115"/>
                      <a:pt x="8" y="115"/>
                    </a:cubicBezTo>
                    <a:cubicBezTo>
                      <a:pt x="3" y="116"/>
                      <a:pt x="3" y="123"/>
                      <a:pt x="2" y="123"/>
                    </a:cubicBezTo>
                    <a:cubicBezTo>
                      <a:pt x="1" y="123"/>
                      <a:pt x="0" y="125"/>
                      <a:pt x="0" y="127"/>
                    </a:cubicBezTo>
                    <a:cubicBezTo>
                      <a:pt x="4" y="131"/>
                      <a:pt x="11" y="135"/>
                      <a:pt x="14" y="135"/>
                    </a:cubicBezTo>
                    <a:cubicBezTo>
                      <a:pt x="16" y="135"/>
                      <a:pt x="17" y="139"/>
                      <a:pt x="21" y="14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2508250" y="4337050"/>
                <a:ext cx="309563" cy="354013"/>
              </a:xfrm>
              <a:custGeom>
                <a:avLst/>
                <a:gdLst>
                  <a:gd name="T0" fmla="*/ 137 w 138"/>
                  <a:gd name="T1" fmla="*/ 94 h 157"/>
                  <a:gd name="T2" fmla="*/ 130 w 138"/>
                  <a:gd name="T3" fmla="*/ 83 h 157"/>
                  <a:gd name="T4" fmla="*/ 121 w 138"/>
                  <a:gd name="T5" fmla="*/ 77 h 157"/>
                  <a:gd name="T6" fmla="*/ 108 w 138"/>
                  <a:gd name="T7" fmla="*/ 72 h 157"/>
                  <a:gd name="T8" fmla="*/ 107 w 138"/>
                  <a:gd name="T9" fmla="*/ 62 h 157"/>
                  <a:gd name="T10" fmla="*/ 105 w 138"/>
                  <a:gd name="T11" fmla="*/ 54 h 157"/>
                  <a:gd name="T12" fmla="*/ 101 w 138"/>
                  <a:gd name="T13" fmla="*/ 46 h 157"/>
                  <a:gd name="T14" fmla="*/ 89 w 138"/>
                  <a:gd name="T15" fmla="*/ 43 h 157"/>
                  <a:gd name="T16" fmla="*/ 79 w 138"/>
                  <a:gd name="T17" fmla="*/ 39 h 157"/>
                  <a:gd name="T18" fmla="*/ 75 w 138"/>
                  <a:gd name="T19" fmla="*/ 35 h 157"/>
                  <a:gd name="T20" fmla="*/ 67 w 138"/>
                  <a:gd name="T21" fmla="*/ 33 h 157"/>
                  <a:gd name="T22" fmla="*/ 53 w 138"/>
                  <a:gd name="T23" fmla="*/ 25 h 157"/>
                  <a:gd name="T24" fmla="*/ 50 w 138"/>
                  <a:gd name="T25" fmla="*/ 3 h 157"/>
                  <a:gd name="T26" fmla="*/ 39 w 138"/>
                  <a:gd name="T27" fmla="*/ 3 h 157"/>
                  <a:gd name="T28" fmla="*/ 26 w 138"/>
                  <a:gd name="T29" fmla="*/ 9 h 157"/>
                  <a:gd name="T30" fmla="*/ 16 w 138"/>
                  <a:gd name="T31" fmla="*/ 14 h 157"/>
                  <a:gd name="T32" fmla="*/ 6 w 138"/>
                  <a:gd name="T33" fmla="*/ 16 h 157"/>
                  <a:gd name="T34" fmla="*/ 2 w 138"/>
                  <a:gd name="T35" fmla="*/ 15 h 157"/>
                  <a:gd name="T36" fmla="*/ 10 w 138"/>
                  <a:gd name="T37" fmla="*/ 31 h 157"/>
                  <a:gd name="T38" fmla="*/ 7 w 138"/>
                  <a:gd name="T39" fmla="*/ 37 h 157"/>
                  <a:gd name="T40" fmla="*/ 8 w 138"/>
                  <a:gd name="T41" fmla="*/ 53 h 157"/>
                  <a:gd name="T42" fmla="*/ 6 w 138"/>
                  <a:gd name="T43" fmla="*/ 62 h 157"/>
                  <a:gd name="T44" fmla="*/ 3 w 138"/>
                  <a:gd name="T45" fmla="*/ 72 h 157"/>
                  <a:gd name="T46" fmla="*/ 7 w 138"/>
                  <a:gd name="T47" fmla="*/ 77 h 157"/>
                  <a:gd name="T48" fmla="*/ 1 w 138"/>
                  <a:gd name="T49" fmla="*/ 86 h 157"/>
                  <a:gd name="T50" fmla="*/ 0 w 138"/>
                  <a:gd name="T51" fmla="*/ 91 h 157"/>
                  <a:gd name="T52" fmla="*/ 5 w 138"/>
                  <a:gd name="T53" fmla="*/ 96 h 157"/>
                  <a:gd name="T54" fmla="*/ 8 w 138"/>
                  <a:gd name="T55" fmla="*/ 108 h 157"/>
                  <a:gd name="T56" fmla="*/ 12 w 138"/>
                  <a:gd name="T57" fmla="*/ 115 h 157"/>
                  <a:gd name="T58" fmla="*/ 10 w 138"/>
                  <a:gd name="T59" fmla="*/ 123 h 157"/>
                  <a:gd name="T60" fmla="*/ 14 w 138"/>
                  <a:gd name="T61" fmla="*/ 132 h 157"/>
                  <a:gd name="T62" fmla="*/ 18 w 138"/>
                  <a:gd name="T63" fmla="*/ 142 h 157"/>
                  <a:gd name="T64" fmla="*/ 21 w 138"/>
                  <a:gd name="T65" fmla="*/ 155 h 157"/>
                  <a:gd name="T66" fmla="*/ 36 w 138"/>
                  <a:gd name="T67" fmla="*/ 146 h 157"/>
                  <a:gd name="T68" fmla="*/ 46 w 138"/>
                  <a:gd name="T69" fmla="*/ 145 h 157"/>
                  <a:gd name="T70" fmla="*/ 59 w 138"/>
                  <a:gd name="T71" fmla="*/ 151 h 157"/>
                  <a:gd name="T72" fmla="*/ 66 w 138"/>
                  <a:gd name="T73" fmla="*/ 144 h 157"/>
                  <a:gd name="T74" fmla="*/ 81 w 138"/>
                  <a:gd name="T75" fmla="*/ 144 h 157"/>
                  <a:gd name="T76" fmla="*/ 84 w 138"/>
                  <a:gd name="T77" fmla="*/ 127 h 157"/>
                  <a:gd name="T78" fmla="*/ 93 w 138"/>
                  <a:gd name="T79" fmla="*/ 116 h 157"/>
                  <a:gd name="T80" fmla="*/ 106 w 138"/>
                  <a:gd name="T81" fmla="*/ 114 h 157"/>
                  <a:gd name="T82" fmla="*/ 119 w 138"/>
                  <a:gd name="T83" fmla="*/ 112 h 157"/>
                  <a:gd name="T84" fmla="*/ 130 w 138"/>
                  <a:gd name="T85" fmla="*/ 117 h 157"/>
                  <a:gd name="T86" fmla="*/ 135 w 138"/>
                  <a:gd name="T87" fmla="*/ 109 h 157"/>
                  <a:gd name="T88" fmla="*/ 137 w 138"/>
                  <a:gd name="T89" fmla="*/ 9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8" h="157">
                    <a:moveTo>
                      <a:pt x="137" y="94"/>
                    </a:moveTo>
                    <a:cubicBezTo>
                      <a:pt x="135" y="89"/>
                      <a:pt x="130" y="88"/>
                      <a:pt x="130" y="83"/>
                    </a:cubicBezTo>
                    <a:cubicBezTo>
                      <a:pt x="130" y="78"/>
                      <a:pt x="128" y="77"/>
                      <a:pt x="121" y="77"/>
                    </a:cubicBezTo>
                    <a:cubicBezTo>
                      <a:pt x="113" y="78"/>
                      <a:pt x="109" y="76"/>
                      <a:pt x="108" y="72"/>
                    </a:cubicBezTo>
                    <a:cubicBezTo>
                      <a:pt x="108" y="67"/>
                      <a:pt x="104" y="64"/>
                      <a:pt x="107" y="62"/>
                    </a:cubicBezTo>
                    <a:cubicBezTo>
                      <a:pt x="110" y="61"/>
                      <a:pt x="105" y="58"/>
                      <a:pt x="105" y="54"/>
                    </a:cubicBezTo>
                    <a:cubicBezTo>
                      <a:pt x="106" y="50"/>
                      <a:pt x="103" y="48"/>
                      <a:pt x="101" y="46"/>
                    </a:cubicBezTo>
                    <a:cubicBezTo>
                      <a:pt x="99" y="44"/>
                      <a:pt x="89" y="47"/>
                      <a:pt x="89" y="43"/>
                    </a:cubicBezTo>
                    <a:cubicBezTo>
                      <a:pt x="89" y="40"/>
                      <a:pt x="83" y="39"/>
                      <a:pt x="79" y="39"/>
                    </a:cubicBezTo>
                    <a:cubicBezTo>
                      <a:pt x="76" y="39"/>
                      <a:pt x="78" y="35"/>
                      <a:pt x="75" y="35"/>
                    </a:cubicBezTo>
                    <a:cubicBezTo>
                      <a:pt x="71" y="35"/>
                      <a:pt x="72" y="33"/>
                      <a:pt x="67" y="33"/>
                    </a:cubicBezTo>
                    <a:cubicBezTo>
                      <a:pt x="62" y="34"/>
                      <a:pt x="59" y="32"/>
                      <a:pt x="53" y="25"/>
                    </a:cubicBezTo>
                    <a:cubicBezTo>
                      <a:pt x="48" y="19"/>
                      <a:pt x="49" y="7"/>
                      <a:pt x="50" y="3"/>
                    </a:cubicBezTo>
                    <a:cubicBezTo>
                      <a:pt x="51" y="0"/>
                      <a:pt x="43" y="3"/>
                      <a:pt x="39" y="3"/>
                    </a:cubicBezTo>
                    <a:cubicBezTo>
                      <a:pt x="35" y="3"/>
                      <a:pt x="30" y="6"/>
                      <a:pt x="26" y="9"/>
                    </a:cubicBezTo>
                    <a:cubicBezTo>
                      <a:pt x="21" y="11"/>
                      <a:pt x="18" y="11"/>
                      <a:pt x="16" y="14"/>
                    </a:cubicBezTo>
                    <a:cubicBezTo>
                      <a:pt x="14" y="16"/>
                      <a:pt x="10" y="17"/>
                      <a:pt x="6" y="16"/>
                    </a:cubicBezTo>
                    <a:cubicBezTo>
                      <a:pt x="5" y="16"/>
                      <a:pt x="4" y="15"/>
                      <a:pt x="2" y="15"/>
                    </a:cubicBezTo>
                    <a:cubicBezTo>
                      <a:pt x="4" y="20"/>
                      <a:pt x="9" y="28"/>
                      <a:pt x="10" y="31"/>
                    </a:cubicBezTo>
                    <a:cubicBezTo>
                      <a:pt x="12" y="35"/>
                      <a:pt x="9" y="36"/>
                      <a:pt x="7" y="37"/>
                    </a:cubicBezTo>
                    <a:cubicBezTo>
                      <a:pt x="6" y="38"/>
                      <a:pt x="8" y="50"/>
                      <a:pt x="8" y="53"/>
                    </a:cubicBezTo>
                    <a:cubicBezTo>
                      <a:pt x="9" y="56"/>
                      <a:pt x="4" y="61"/>
                      <a:pt x="6" y="62"/>
                    </a:cubicBezTo>
                    <a:cubicBezTo>
                      <a:pt x="8" y="64"/>
                      <a:pt x="3" y="69"/>
                      <a:pt x="3" y="72"/>
                    </a:cubicBezTo>
                    <a:cubicBezTo>
                      <a:pt x="3" y="75"/>
                      <a:pt x="7" y="75"/>
                      <a:pt x="7" y="77"/>
                    </a:cubicBezTo>
                    <a:cubicBezTo>
                      <a:pt x="7" y="80"/>
                      <a:pt x="4" y="85"/>
                      <a:pt x="1" y="86"/>
                    </a:cubicBezTo>
                    <a:cubicBezTo>
                      <a:pt x="0" y="87"/>
                      <a:pt x="0" y="89"/>
                      <a:pt x="0" y="91"/>
                    </a:cubicBezTo>
                    <a:cubicBezTo>
                      <a:pt x="1" y="91"/>
                      <a:pt x="1" y="94"/>
                      <a:pt x="5" y="96"/>
                    </a:cubicBezTo>
                    <a:cubicBezTo>
                      <a:pt x="9" y="99"/>
                      <a:pt x="4" y="104"/>
                      <a:pt x="8" y="108"/>
                    </a:cubicBezTo>
                    <a:cubicBezTo>
                      <a:pt x="11" y="112"/>
                      <a:pt x="15" y="113"/>
                      <a:pt x="12" y="115"/>
                    </a:cubicBezTo>
                    <a:cubicBezTo>
                      <a:pt x="10" y="117"/>
                      <a:pt x="13" y="121"/>
                      <a:pt x="10" y="123"/>
                    </a:cubicBezTo>
                    <a:cubicBezTo>
                      <a:pt x="7" y="125"/>
                      <a:pt x="11" y="131"/>
                      <a:pt x="14" y="132"/>
                    </a:cubicBezTo>
                    <a:cubicBezTo>
                      <a:pt x="17" y="133"/>
                      <a:pt x="15" y="139"/>
                      <a:pt x="18" y="142"/>
                    </a:cubicBezTo>
                    <a:cubicBezTo>
                      <a:pt x="21" y="145"/>
                      <a:pt x="20" y="152"/>
                      <a:pt x="21" y="155"/>
                    </a:cubicBezTo>
                    <a:cubicBezTo>
                      <a:pt x="22" y="157"/>
                      <a:pt x="31" y="151"/>
                      <a:pt x="36" y="146"/>
                    </a:cubicBezTo>
                    <a:cubicBezTo>
                      <a:pt x="41" y="140"/>
                      <a:pt x="41" y="145"/>
                      <a:pt x="46" y="145"/>
                    </a:cubicBezTo>
                    <a:cubicBezTo>
                      <a:pt x="51" y="146"/>
                      <a:pt x="57" y="146"/>
                      <a:pt x="59" y="151"/>
                    </a:cubicBezTo>
                    <a:cubicBezTo>
                      <a:pt x="61" y="155"/>
                      <a:pt x="64" y="146"/>
                      <a:pt x="66" y="144"/>
                    </a:cubicBezTo>
                    <a:cubicBezTo>
                      <a:pt x="67" y="142"/>
                      <a:pt x="79" y="145"/>
                      <a:pt x="81" y="144"/>
                    </a:cubicBezTo>
                    <a:cubicBezTo>
                      <a:pt x="83" y="143"/>
                      <a:pt x="84" y="129"/>
                      <a:pt x="84" y="127"/>
                    </a:cubicBezTo>
                    <a:cubicBezTo>
                      <a:pt x="84" y="124"/>
                      <a:pt x="89" y="119"/>
                      <a:pt x="93" y="116"/>
                    </a:cubicBezTo>
                    <a:cubicBezTo>
                      <a:pt x="97" y="113"/>
                      <a:pt x="103" y="115"/>
                      <a:pt x="106" y="114"/>
                    </a:cubicBezTo>
                    <a:cubicBezTo>
                      <a:pt x="110" y="112"/>
                      <a:pt x="115" y="112"/>
                      <a:pt x="119" y="112"/>
                    </a:cubicBezTo>
                    <a:cubicBezTo>
                      <a:pt x="124" y="112"/>
                      <a:pt x="127" y="117"/>
                      <a:pt x="130" y="117"/>
                    </a:cubicBezTo>
                    <a:cubicBezTo>
                      <a:pt x="133" y="117"/>
                      <a:pt x="136" y="113"/>
                      <a:pt x="135" y="109"/>
                    </a:cubicBezTo>
                    <a:cubicBezTo>
                      <a:pt x="135" y="105"/>
                      <a:pt x="138" y="99"/>
                      <a:pt x="137" y="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116"/>
              <p:cNvSpPr>
                <a:spLocks/>
              </p:cNvSpPr>
              <p:nvPr/>
            </p:nvSpPr>
            <p:spPr bwMode="auto">
              <a:xfrm>
                <a:off x="2206625" y="4090988"/>
                <a:ext cx="328613" cy="476250"/>
              </a:xfrm>
              <a:custGeom>
                <a:avLst/>
                <a:gdLst>
                  <a:gd name="T0" fmla="*/ 134 w 146"/>
                  <a:gd name="T1" fmla="*/ 200 h 211"/>
                  <a:gd name="T2" fmla="*/ 134 w 146"/>
                  <a:gd name="T3" fmla="*/ 200 h 211"/>
                  <a:gd name="T4" fmla="*/ 135 w 146"/>
                  <a:gd name="T5" fmla="*/ 195 h 211"/>
                  <a:gd name="T6" fmla="*/ 141 w 146"/>
                  <a:gd name="T7" fmla="*/ 186 h 211"/>
                  <a:gd name="T8" fmla="*/ 137 w 146"/>
                  <a:gd name="T9" fmla="*/ 181 h 211"/>
                  <a:gd name="T10" fmla="*/ 140 w 146"/>
                  <a:gd name="T11" fmla="*/ 171 h 211"/>
                  <a:gd name="T12" fmla="*/ 142 w 146"/>
                  <a:gd name="T13" fmla="*/ 162 h 211"/>
                  <a:gd name="T14" fmla="*/ 141 w 146"/>
                  <a:gd name="T15" fmla="*/ 146 h 211"/>
                  <a:gd name="T16" fmla="*/ 144 w 146"/>
                  <a:gd name="T17" fmla="*/ 140 h 211"/>
                  <a:gd name="T18" fmla="*/ 136 w 146"/>
                  <a:gd name="T19" fmla="*/ 124 h 211"/>
                  <a:gd name="T20" fmla="*/ 126 w 146"/>
                  <a:gd name="T21" fmla="*/ 125 h 211"/>
                  <a:gd name="T22" fmla="*/ 123 w 146"/>
                  <a:gd name="T23" fmla="*/ 110 h 211"/>
                  <a:gd name="T24" fmla="*/ 118 w 146"/>
                  <a:gd name="T25" fmla="*/ 111 h 211"/>
                  <a:gd name="T26" fmla="*/ 106 w 146"/>
                  <a:gd name="T27" fmla="*/ 113 h 211"/>
                  <a:gd name="T28" fmla="*/ 100 w 146"/>
                  <a:gd name="T29" fmla="*/ 106 h 211"/>
                  <a:gd name="T30" fmla="*/ 94 w 146"/>
                  <a:gd name="T31" fmla="*/ 102 h 211"/>
                  <a:gd name="T32" fmla="*/ 90 w 146"/>
                  <a:gd name="T33" fmla="*/ 92 h 211"/>
                  <a:gd name="T34" fmla="*/ 87 w 146"/>
                  <a:gd name="T35" fmla="*/ 83 h 211"/>
                  <a:gd name="T36" fmla="*/ 88 w 146"/>
                  <a:gd name="T37" fmla="*/ 75 h 211"/>
                  <a:gd name="T38" fmla="*/ 93 w 146"/>
                  <a:gd name="T39" fmla="*/ 69 h 211"/>
                  <a:gd name="T40" fmla="*/ 97 w 146"/>
                  <a:gd name="T41" fmla="*/ 59 h 211"/>
                  <a:gd name="T42" fmla="*/ 107 w 146"/>
                  <a:gd name="T43" fmla="*/ 52 h 211"/>
                  <a:gd name="T44" fmla="*/ 121 w 146"/>
                  <a:gd name="T45" fmla="*/ 47 h 211"/>
                  <a:gd name="T46" fmla="*/ 130 w 146"/>
                  <a:gd name="T47" fmla="*/ 46 h 211"/>
                  <a:gd name="T48" fmla="*/ 123 w 146"/>
                  <a:gd name="T49" fmla="*/ 41 h 211"/>
                  <a:gd name="T50" fmla="*/ 129 w 146"/>
                  <a:gd name="T51" fmla="*/ 32 h 211"/>
                  <a:gd name="T52" fmla="*/ 121 w 146"/>
                  <a:gd name="T53" fmla="*/ 25 h 211"/>
                  <a:gd name="T54" fmla="*/ 113 w 146"/>
                  <a:gd name="T55" fmla="*/ 25 h 211"/>
                  <a:gd name="T56" fmla="*/ 106 w 146"/>
                  <a:gd name="T57" fmla="*/ 26 h 211"/>
                  <a:gd name="T58" fmla="*/ 93 w 146"/>
                  <a:gd name="T59" fmla="*/ 24 h 211"/>
                  <a:gd name="T60" fmla="*/ 89 w 146"/>
                  <a:gd name="T61" fmla="*/ 17 h 211"/>
                  <a:gd name="T62" fmla="*/ 82 w 146"/>
                  <a:gd name="T63" fmla="*/ 10 h 211"/>
                  <a:gd name="T64" fmla="*/ 75 w 146"/>
                  <a:gd name="T65" fmla="*/ 1 h 211"/>
                  <a:gd name="T66" fmla="*/ 66 w 146"/>
                  <a:gd name="T67" fmla="*/ 1 h 211"/>
                  <a:gd name="T68" fmla="*/ 68 w 146"/>
                  <a:gd name="T69" fmla="*/ 9 h 211"/>
                  <a:gd name="T70" fmla="*/ 62 w 146"/>
                  <a:gd name="T71" fmla="*/ 21 h 211"/>
                  <a:gd name="T72" fmla="*/ 40 w 146"/>
                  <a:gd name="T73" fmla="*/ 33 h 211"/>
                  <a:gd name="T74" fmla="*/ 30 w 146"/>
                  <a:gd name="T75" fmla="*/ 51 h 211"/>
                  <a:gd name="T76" fmla="*/ 22 w 146"/>
                  <a:gd name="T77" fmla="*/ 51 h 211"/>
                  <a:gd name="T78" fmla="*/ 13 w 146"/>
                  <a:gd name="T79" fmla="*/ 49 h 211"/>
                  <a:gd name="T80" fmla="*/ 13 w 146"/>
                  <a:gd name="T81" fmla="*/ 43 h 211"/>
                  <a:gd name="T82" fmla="*/ 11 w 146"/>
                  <a:gd name="T83" fmla="*/ 37 h 211"/>
                  <a:gd name="T84" fmla="*/ 2 w 146"/>
                  <a:gd name="T85" fmla="*/ 47 h 211"/>
                  <a:gd name="T86" fmla="*/ 6 w 146"/>
                  <a:gd name="T87" fmla="*/ 63 h 211"/>
                  <a:gd name="T88" fmla="*/ 2 w 146"/>
                  <a:gd name="T89" fmla="*/ 66 h 211"/>
                  <a:gd name="T90" fmla="*/ 15 w 146"/>
                  <a:gd name="T91" fmla="*/ 75 h 211"/>
                  <a:gd name="T92" fmla="*/ 26 w 146"/>
                  <a:gd name="T93" fmla="*/ 91 h 211"/>
                  <a:gd name="T94" fmla="*/ 34 w 146"/>
                  <a:gd name="T95" fmla="*/ 108 h 211"/>
                  <a:gd name="T96" fmla="*/ 51 w 146"/>
                  <a:gd name="T97" fmla="*/ 141 h 211"/>
                  <a:gd name="T98" fmla="*/ 58 w 146"/>
                  <a:gd name="T99" fmla="*/ 156 h 211"/>
                  <a:gd name="T100" fmla="*/ 62 w 146"/>
                  <a:gd name="T101" fmla="*/ 166 h 211"/>
                  <a:gd name="T102" fmla="*/ 80 w 146"/>
                  <a:gd name="T103" fmla="*/ 179 h 211"/>
                  <a:gd name="T104" fmla="*/ 113 w 146"/>
                  <a:gd name="T105" fmla="*/ 199 h 211"/>
                  <a:gd name="T106" fmla="*/ 126 w 146"/>
                  <a:gd name="T107" fmla="*/ 209 h 211"/>
                  <a:gd name="T108" fmla="*/ 127 w 146"/>
                  <a:gd name="T109" fmla="*/ 211 h 211"/>
                  <a:gd name="T110" fmla="*/ 129 w 146"/>
                  <a:gd name="T111" fmla="*/ 209 h 211"/>
                  <a:gd name="T112" fmla="*/ 134 w 146"/>
                  <a:gd name="T113" fmla="*/ 20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6" h="211">
                    <a:moveTo>
                      <a:pt x="134" y="200"/>
                    </a:moveTo>
                    <a:cubicBezTo>
                      <a:pt x="134" y="200"/>
                      <a:pt x="134" y="200"/>
                      <a:pt x="134" y="200"/>
                    </a:cubicBezTo>
                    <a:cubicBezTo>
                      <a:pt x="134" y="198"/>
                      <a:pt x="134" y="196"/>
                      <a:pt x="135" y="195"/>
                    </a:cubicBezTo>
                    <a:cubicBezTo>
                      <a:pt x="138" y="194"/>
                      <a:pt x="141" y="189"/>
                      <a:pt x="141" y="186"/>
                    </a:cubicBezTo>
                    <a:cubicBezTo>
                      <a:pt x="141" y="184"/>
                      <a:pt x="137" y="184"/>
                      <a:pt x="137" y="181"/>
                    </a:cubicBezTo>
                    <a:cubicBezTo>
                      <a:pt x="137" y="178"/>
                      <a:pt x="142" y="173"/>
                      <a:pt x="140" y="171"/>
                    </a:cubicBezTo>
                    <a:cubicBezTo>
                      <a:pt x="138" y="170"/>
                      <a:pt x="143" y="165"/>
                      <a:pt x="142" y="162"/>
                    </a:cubicBezTo>
                    <a:cubicBezTo>
                      <a:pt x="142" y="159"/>
                      <a:pt x="140" y="147"/>
                      <a:pt x="141" y="146"/>
                    </a:cubicBezTo>
                    <a:cubicBezTo>
                      <a:pt x="143" y="145"/>
                      <a:pt x="146" y="144"/>
                      <a:pt x="144" y="140"/>
                    </a:cubicBezTo>
                    <a:cubicBezTo>
                      <a:pt x="143" y="137"/>
                      <a:pt x="138" y="129"/>
                      <a:pt x="136" y="124"/>
                    </a:cubicBezTo>
                    <a:cubicBezTo>
                      <a:pt x="133" y="124"/>
                      <a:pt x="128" y="124"/>
                      <a:pt x="126" y="125"/>
                    </a:cubicBezTo>
                    <a:cubicBezTo>
                      <a:pt x="122" y="126"/>
                      <a:pt x="123" y="114"/>
                      <a:pt x="123" y="110"/>
                    </a:cubicBezTo>
                    <a:cubicBezTo>
                      <a:pt x="123" y="106"/>
                      <a:pt x="119" y="108"/>
                      <a:pt x="118" y="111"/>
                    </a:cubicBezTo>
                    <a:cubicBezTo>
                      <a:pt x="117" y="114"/>
                      <a:pt x="111" y="113"/>
                      <a:pt x="106" y="113"/>
                    </a:cubicBezTo>
                    <a:cubicBezTo>
                      <a:pt x="101" y="113"/>
                      <a:pt x="103" y="106"/>
                      <a:pt x="100" y="106"/>
                    </a:cubicBezTo>
                    <a:cubicBezTo>
                      <a:pt x="97" y="107"/>
                      <a:pt x="94" y="105"/>
                      <a:pt x="94" y="102"/>
                    </a:cubicBezTo>
                    <a:cubicBezTo>
                      <a:pt x="95" y="99"/>
                      <a:pt x="92" y="96"/>
                      <a:pt x="90" y="92"/>
                    </a:cubicBezTo>
                    <a:cubicBezTo>
                      <a:pt x="87" y="89"/>
                      <a:pt x="85" y="85"/>
                      <a:pt x="87" y="83"/>
                    </a:cubicBezTo>
                    <a:cubicBezTo>
                      <a:pt x="89" y="80"/>
                      <a:pt x="85" y="78"/>
                      <a:pt x="88" y="75"/>
                    </a:cubicBezTo>
                    <a:cubicBezTo>
                      <a:pt x="91" y="72"/>
                      <a:pt x="94" y="73"/>
                      <a:pt x="93" y="69"/>
                    </a:cubicBezTo>
                    <a:cubicBezTo>
                      <a:pt x="92" y="65"/>
                      <a:pt x="97" y="63"/>
                      <a:pt x="97" y="59"/>
                    </a:cubicBezTo>
                    <a:cubicBezTo>
                      <a:pt x="97" y="54"/>
                      <a:pt x="102" y="56"/>
                      <a:pt x="107" y="52"/>
                    </a:cubicBezTo>
                    <a:cubicBezTo>
                      <a:pt x="112" y="48"/>
                      <a:pt x="117" y="50"/>
                      <a:pt x="121" y="47"/>
                    </a:cubicBezTo>
                    <a:cubicBezTo>
                      <a:pt x="124" y="44"/>
                      <a:pt x="127" y="46"/>
                      <a:pt x="130" y="46"/>
                    </a:cubicBezTo>
                    <a:cubicBezTo>
                      <a:pt x="128" y="44"/>
                      <a:pt x="124" y="43"/>
                      <a:pt x="123" y="41"/>
                    </a:cubicBezTo>
                    <a:cubicBezTo>
                      <a:pt x="122" y="39"/>
                      <a:pt x="127" y="34"/>
                      <a:pt x="129" y="32"/>
                    </a:cubicBezTo>
                    <a:cubicBezTo>
                      <a:pt x="130" y="29"/>
                      <a:pt x="123" y="26"/>
                      <a:pt x="121" y="25"/>
                    </a:cubicBezTo>
                    <a:cubicBezTo>
                      <a:pt x="119" y="24"/>
                      <a:pt x="115" y="26"/>
                      <a:pt x="113" y="25"/>
                    </a:cubicBezTo>
                    <a:cubicBezTo>
                      <a:pt x="111" y="24"/>
                      <a:pt x="108" y="25"/>
                      <a:pt x="106" y="26"/>
                    </a:cubicBezTo>
                    <a:cubicBezTo>
                      <a:pt x="105" y="27"/>
                      <a:pt x="93" y="28"/>
                      <a:pt x="93" y="24"/>
                    </a:cubicBezTo>
                    <a:cubicBezTo>
                      <a:pt x="94" y="21"/>
                      <a:pt x="89" y="20"/>
                      <a:pt x="89" y="17"/>
                    </a:cubicBezTo>
                    <a:cubicBezTo>
                      <a:pt x="90" y="15"/>
                      <a:pt x="86" y="11"/>
                      <a:pt x="82" y="10"/>
                    </a:cubicBezTo>
                    <a:cubicBezTo>
                      <a:pt x="78" y="10"/>
                      <a:pt x="79" y="3"/>
                      <a:pt x="75" y="1"/>
                    </a:cubicBezTo>
                    <a:cubicBezTo>
                      <a:pt x="74" y="0"/>
                      <a:pt x="69" y="0"/>
                      <a:pt x="66" y="1"/>
                    </a:cubicBezTo>
                    <a:cubicBezTo>
                      <a:pt x="70" y="5"/>
                      <a:pt x="71" y="7"/>
                      <a:pt x="68" y="9"/>
                    </a:cubicBezTo>
                    <a:cubicBezTo>
                      <a:pt x="65" y="12"/>
                      <a:pt x="68" y="12"/>
                      <a:pt x="62" y="21"/>
                    </a:cubicBezTo>
                    <a:cubicBezTo>
                      <a:pt x="56" y="29"/>
                      <a:pt x="45" y="31"/>
                      <a:pt x="40" y="33"/>
                    </a:cubicBezTo>
                    <a:cubicBezTo>
                      <a:pt x="35" y="34"/>
                      <a:pt x="33" y="44"/>
                      <a:pt x="30" y="51"/>
                    </a:cubicBezTo>
                    <a:cubicBezTo>
                      <a:pt x="27" y="57"/>
                      <a:pt x="25" y="55"/>
                      <a:pt x="22" y="51"/>
                    </a:cubicBezTo>
                    <a:cubicBezTo>
                      <a:pt x="19" y="47"/>
                      <a:pt x="17" y="52"/>
                      <a:pt x="13" y="49"/>
                    </a:cubicBezTo>
                    <a:cubicBezTo>
                      <a:pt x="10" y="46"/>
                      <a:pt x="11" y="46"/>
                      <a:pt x="13" y="43"/>
                    </a:cubicBezTo>
                    <a:cubicBezTo>
                      <a:pt x="14" y="42"/>
                      <a:pt x="13" y="39"/>
                      <a:pt x="11" y="37"/>
                    </a:cubicBezTo>
                    <a:cubicBezTo>
                      <a:pt x="7" y="38"/>
                      <a:pt x="3" y="43"/>
                      <a:pt x="2" y="47"/>
                    </a:cubicBezTo>
                    <a:cubicBezTo>
                      <a:pt x="0" y="51"/>
                      <a:pt x="5" y="60"/>
                      <a:pt x="6" y="63"/>
                    </a:cubicBezTo>
                    <a:cubicBezTo>
                      <a:pt x="7" y="66"/>
                      <a:pt x="3" y="63"/>
                      <a:pt x="2" y="66"/>
                    </a:cubicBezTo>
                    <a:cubicBezTo>
                      <a:pt x="2" y="68"/>
                      <a:pt x="11" y="72"/>
                      <a:pt x="15" y="75"/>
                    </a:cubicBezTo>
                    <a:cubicBezTo>
                      <a:pt x="19" y="78"/>
                      <a:pt x="22" y="87"/>
                      <a:pt x="26" y="91"/>
                    </a:cubicBezTo>
                    <a:cubicBezTo>
                      <a:pt x="30" y="95"/>
                      <a:pt x="30" y="98"/>
                      <a:pt x="34" y="108"/>
                    </a:cubicBezTo>
                    <a:cubicBezTo>
                      <a:pt x="38" y="118"/>
                      <a:pt x="46" y="134"/>
                      <a:pt x="51" y="141"/>
                    </a:cubicBezTo>
                    <a:cubicBezTo>
                      <a:pt x="57" y="148"/>
                      <a:pt x="59" y="154"/>
                      <a:pt x="58" y="156"/>
                    </a:cubicBezTo>
                    <a:cubicBezTo>
                      <a:pt x="57" y="158"/>
                      <a:pt x="58" y="163"/>
                      <a:pt x="62" y="166"/>
                    </a:cubicBezTo>
                    <a:cubicBezTo>
                      <a:pt x="66" y="169"/>
                      <a:pt x="70" y="173"/>
                      <a:pt x="80" y="179"/>
                    </a:cubicBezTo>
                    <a:cubicBezTo>
                      <a:pt x="91" y="184"/>
                      <a:pt x="110" y="194"/>
                      <a:pt x="113" y="199"/>
                    </a:cubicBezTo>
                    <a:cubicBezTo>
                      <a:pt x="115" y="203"/>
                      <a:pt x="124" y="208"/>
                      <a:pt x="126" y="209"/>
                    </a:cubicBezTo>
                    <a:cubicBezTo>
                      <a:pt x="127" y="209"/>
                      <a:pt x="127" y="210"/>
                      <a:pt x="127" y="211"/>
                    </a:cubicBezTo>
                    <a:cubicBezTo>
                      <a:pt x="128" y="210"/>
                      <a:pt x="129" y="210"/>
                      <a:pt x="129" y="209"/>
                    </a:cubicBezTo>
                    <a:cubicBezTo>
                      <a:pt x="133" y="208"/>
                      <a:pt x="133" y="202"/>
                      <a:pt x="134" y="20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117"/>
              <p:cNvSpPr>
                <a:spLocks/>
              </p:cNvSpPr>
              <p:nvPr/>
            </p:nvSpPr>
            <p:spPr bwMode="auto">
              <a:xfrm>
                <a:off x="2408237" y="3776663"/>
                <a:ext cx="354013" cy="293688"/>
              </a:xfrm>
              <a:custGeom>
                <a:avLst/>
                <a:gdLst>
                  <a:gd name="T0" fmla="*/ 16 w 157"/>
                  <a:gd name="T1" fmla="*/ 8 h 131"/>
                  <a:gd name="T2" fmla="*/ 6 w 157"/>
                  <a:gd name="T3" fmla="*/ 21 h 131"/>
                  <a:gd name="T4" fmla="*/ 4 w 157"/>
                  <a:gd name="T5" fmla="*/ 29 h 131"/>
                  <a:gd name="T6" fmla="*/ 3 w 157"/>
                  <a:gd name="T7" fmla="*/ 35 h 131"/>
                  <a:gd name="T8" fmla="*/ 8 w 157"/>
                  <a:gd name="T9" fmla="*/ 37 h 131"/>
                  <a:gd name="T10" fmla="*/ 13 w 157"/>
                  <a:gd name="T11" fmla="*/ 44 h 131"/>
                  <a:gd name="T12" fmla="*/ 20 w 157"/>
                  <a:gd name="T13" fmla="*/ 59 h 131"/>
                  <a:gd name="T14" fmla="*/ 39 w 157"/>
                  <a:gd name="T15" fmla="*/ 61 h 131"/>
                  <a:gd name="T16" fmla="*/ 55 w 157"/>
                  <a:gd name="T17" fmla="*/ 68 h 131"/>
                  <a:gd name="T18" fmla="*/ 68 w 157"/>
                  <a:gd name="T19" fmla="*/ 71 h 131"/>
                  <a:gd name="T20" fmla="*/ 66 w 157"/>
                  <a:gd name="T21" fmla="*/ 92 h 131"/>
                  <a:gd name="T22" fmla="*/ 70 w 157"/>
                  <a:gd name="T23" fmla="*/ 101 h 131"/>
                  <a:gd name="T24" fmla="*/ 70 w 157"/>
                  <a:gd name="T25" fmla="*/ 109 h 131"/>
                  <a:gd name="T26" fmla="*/ 72 w 157"/>
                  <a:gd name="T27" fmla="*/ 115 h 131"/>
                  <a:gd name="T28" fmla="*/ 70 w 157"/>
                  <a:gd name="T29" fmla="*/ 116 h 131"/>
                  <a:gd name="T30" fmla="*/ 79 w 157"/>
                  <a:gd name="T31" fmla="*/ 127 h 131"/>
                  <a:gd name="T32" fmla="*/ 86 w 157"/>
                  <a:gd name="T33" fmla="*/ 130 h 131"/>
                  <a:gd name="T34" fmla="*/ 92 w 157"/>
                  <a:gd name="T35" fmla="*/ 129 h 131"/>
                  <a:gd name="T36" fmla="*/ 99 w 157"/>
                  <a:gd name="T37" fmla="*/ 125 h 131"/>
                  <a:gd name="T38" fmla="*/ 107 w 157"/>
                  <a:gd name="T39" fmla="*/ 121 h 131"/>
                  <a:gd name="T40" fmla="*/ 113 w 157"/>
                  <a:gd name="T41" fmla="*/ 115 h 131"/>
                  <a:gd name="T42" fmla="*/ 115 w 157"/>
                  <a:gd name="T43" fmla="*/ 110 h 131"/>
                  <a:gd name="T44" fmla="*/ 109 w 157"/>
                  <a:gd name="T45" fmla="*/ 109 h 131"/>
                  <a:gd name="T46" fmla="*/ 106 w 157"/>
                  <a:gd name="T47" fmla="*/ 102 h 131"/>
                  <a:gd name="T48" fmla="*/ 101 w 157"/>
                  <a:gd name="T49" fmla="*/ 93 h 131"/>
                  <a:gd name="T50" fmla="*/ 109 w 157"/>
                  <a:gd name="T51" fmla="*/ 92 h 131"/>
                  <a:gd name="T52" fmla="*/ 119 w 157"/>
                  <a:gd name="T53" fmla="*/ 95 h 131"/>
                  <a:gd name="T54" fmla="*/ 123 w 157"/>
                  <a:gd name="T55" fmla="*/ 96 h 131"/>
                  <a:gd name="T56" fmla="*/ 131 w 157"/>
                  <a:gd name="T57" fmla="*/ 91 h 131"/>
                  <a:gd name="T58" fmla="*/ 145 w 157"/>
                  <a:gd name="T59" fmla="*/ 86 h 131"/>
                  <a:gd name="T60" fmla="*/ 148 w 157"/>
                  <a:gd name="T61" fmla="*/ 82 h 131"/>
                  <a:gd name="T62" fmla="*/ 140 w 157"/>
                  <a:gd name="T63" fmla="*/ 73 h 131"/>
                  <a:gd name="T64" fmla="*/ 142 w 157"/>
                  <a:gd name="T65" fmla="*/ 67 h 131"/>
                  <a:gd name="T66" fmla="*/ 147 w 157"/>
                  <a:gd name="T67" fmla="*/ 62 h 131"/>
                  <a:gd name="T68" fmla="*/ 149 w 157"/>
                  <a:gd name="T69" fmla="*/ 55 h 131"/>
                  <a:gd name="T70" fmla="*/ 153 w 157"/>
                  <a:gd name="T71" fmla="*/ 48 h 131"/>
                  <a:gd name="T72" fmla="*/ 157 w 157"/>
                  <a:gd name="T73" fmla="*/ 42 h 131"/>
                  <a:gd name="T74" fmla="*/ 140 w 157"/>
                  <a:gd name="T75" fmla="*/ 41 h 131"/>
                  <a:gd name="T76" fmla="*/ 143 w 157"/>
                  <a:gd name="T77" fmla="*/ 31 h 131"/>
                  <a:gd name="T78" fmla="*/ 127 w 157"/>
                  <a:gd name="T79" fmla="*/ 25 h 131"/>
                  <a:gd name="T80" fmla="*/ 128 w 157"/>
                  <a:gd name="T81" fmla="*/ 19 h 131"/>
                  <a:gd name="T82" fmla="*/ 119 w 157"/>
                  <a:gd name="T83" fmla="*/ 16 h 131"/>
                  <a:gd name="T84" fmla="*/ 97 w 157"/>
                  <a:gd name="T85" fmla="*/ 24 h 131"/>
                  <a:gd name="T86" fmla="*/ 76 w 157"/>
                  <a:gd name="T87" fmla="*/ 18 h 131"/>
                  <a:gd name="T88" fmla="*/ 61 w 157"/>
                  <a:gd name="T89" fmla="*/ 15 h 131"/>
                  <a:gd name="T90" fmla="*/ 52 w 157"/>
                  <a:gd name="T91" fmla="*/ 6 h 131"/>
                  <a:gd name="T92" fmla="*/ 43 w 157"/>
                  <a:gd name="T93" fmla="*/ 0 h 131"/>
                  <a:gd name="T94" fmla="*/ 39 w 157"/>
                  <a:gd name="T95" fmla="*/ 7 h 131"/>
                  <a:gd name="T96" fmla="*/ 24 w 157"/>
                  <a:gd name="T97" fmla="*/ 16 h 131"/>
                  <a:gd name="T98" fmla="*/ 28 w 157"/>
                  <a:gd name="T99" fmla="*/ 33 h 131"/>
                  <a:gd name="T100" fmla="*/ 16 w 157"/>
                  <a:gd name="T101" fmla="*/ 29 h 131"/>
                  <a:gd name="T102" fmla="*/ 21 w 157"/>
                  <a:gd name="T103" fmla="*/ 14 h 131"/>
                  <a:gd name="T104" fmla="*/ 19 w 157"/>
                  <a:gd name="T105" fmla="*/ 6 h 131"/>
                  <a:gd name="T106" fmla="*/ 16 w 157"/>
                  <a:gd name="T107" fmla="*/ 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7" h="131">
                    <a:moveTo>
                      <a:pt x="16" y="8"/>
                    </a:moveTo>
                    <a:cubicBezTo>
                      <a:pt x="13" y="13"/>
                      <a:pt x="6" y="17"/>
                      <a:pt x="6" y="21"/>
                    </a:cubicBezTo>
                    <a:cubicBezTo>
                      <a:pt x="6" y="26"/>
                      <a:pt x="6" y="27"/>
                      <a:pt x="4" y="29"/>
                    </a:cubicBezTo>
                    <a:cubicBezTo>
                      <a:pt x="3" y="32"/>
                      <a:pt x="0" y="35"/>
                      <a:pt x="3" y="35"/>
                    </a:cubicBezTo>
                    <a:cubicBezTo>
                      <a:pt x="5" y="34"/>
                      <a:pt x="8" y="34"/>
                      <a:pt x="8" y="37"/>
                    </a:cubicBezTo>
                    <a:cubicBezTo>
                      <a:pt x="8" y="40"/>
                      <a:pt x="13" y="40"/>
                      <a:pt x="13" y="44"/>
                    </a:cubicBezTo>
                    <a:cubicBezTo>
                      <a:pt x="12" y="49"/>
                      <a:pt x="11" y="60"/>
                      <a:pt x="20" y="59"/>
                    </a:cubicBezTo>
                    <a:cubicBezTo>
                      <a:pt x="30" y="59"/>
                      <a:pt x="35" y="56"/>
                      <a:pt x="39" y="61"/>
                    </a:cubicBezTo>
                    <a:cubicBezTo>
                      <a:pt x="44" y="66"/>
                      <a:pt x="49" y="69"/>
                      <a:pt x="55" y="68"/>
                    </a:cubicBezTo>
                    <a:cubicBezTo>
                      <a:pt x="62" y="67"/>
                      <a:pt x="72" y="66"/>
                      <a:pt x="68" y="71"/>
                    </a:cubicBezTo>
                    <a:cubicBezTo>
                      <a:pt x="65" y="77"/>
                      <a:pt x="63" y="89"/>
                      <a:pt x="66" y="92"/>
                    </a:cubicBezTo>
                    <a:cubicBezTo>
                      <a:pt x="69" y="95"/>
                      <a:pt x="73" y="98"/>
                      <a:pt x="70" y="101"/>
                    </a:cubicBezTo>
                    <a:cubicBezTo>
                      <a:pt x="68" y="103"/>
                      <a:pt x="67" y="107"/>
                      <a:pt x="70" y="109"/>
                    </a:cubicBezTo>
                    <a:cubicBezTo>
                      <a:pt x="73" y="112"/>
                      <a:pt x="72" y="114"/>
                      <a:pt x="72" y="115"/>
                    </a:cubicBezTo>
                    <a:cubicBezTo>
                      <a:pt x="72" y="115"/>
                      <a:pt x="71" y="115"/>
                      <a:pt x="70" y="116"/>
                    </a:cubicBezTo>
                    <a:cubicBezTo>
                      <a:pt x="75" y="120"/>
                      <a:pt x="76" y="125"/>
                      <a:pt x="79" y="127"/>
                    </a:cubicBezTo>
                    <a:cubicBezTo>
                      <a:pt x="82" y="130"/>
                      <a:pt x="83" y="131"/>
                      <a:pt x="86" y="130"/>
                    </a:cubicBezTo>
                    <a:cubicBezTo>
                      <a:pt x="88" y="129"/>
                      <a:pt x="90" y="128"/>
                      <a:pt x="92" y="129"/>
                    </a:cubicBezTo>
                    <a:cubicBezTo>
                      <a:pt x="94" y="130"/>
                      <a:pt x="96" y="128"/>
                      <a:pt x="99" y="125"/>
                    </a:cubicBezTo>
                    <a:cubicBezTo>
                      <a:pt x="102" y="122"/>
                      <a:pt x="106" y="125"/>
                      <a:pt x="107" y="121"/>
                    </a:cubicBezTo>
                    <a:cubicBezTo>
                      <a:pt x="108" y="118"/>
                      <a:pt x="110" y="116"/>
                      <a:pt x="113" y="115"/>
                    </a:cubicBezTo>
                    <a:cubicBezTo>
                      <a:pt x="117" y="114"/>
                      <a:pt x="117" y="110"/>
                      <a:pt x="115" y="110"/>
                    </a:cubicBezTo>
                    <a:cubicBezTo>
                      <a:pt x="112" y="110"/>
                      <a:pt x="109" y="113"/>
                      <a:pt x="109" y="109"/>
                    </a:cubicBezTo>
                    <a:cubicBezTo>
                      <a:pt x="109" y="105"/>
                      <a:pt x="106" y="106"/>
                      <a:pt x="106" y="102"/>
                    </a:cubicBezTo>
                    <a:cubicBezTo>
                      <a:pt x="106" y="98"/>
                      <a:pt x="106" y="96"/>
                      <a:pt x="101" y="93"/>
                    </a:cubicBezTo>
                    <a:cubicBezTo>
                      <a:pt x="97" y="91"/>
                      <a:pt x="107" y="90"/>
                      <a:pt x="109" y="92"/>
                    </a:cubicBezTo>
                    <a:cubicBezTo>
                      <a:pt x="111" y="94"/>
                      <a:pt x="118" y="92"/>
                      <a:pt x="119" y="95"/>
                    </a:cubicBezTo>
                    <a:cubicBezTo>
                      <a:pt x="119" y="98"/>
                      <a:pt x="123" y="100"/>
                      <a:pt x="123" y="96"/>
                    </a:cubicBezTo>
                    <a:cubicBezTo>
                      <a:pt x="123" y="92"/>
                      <a:pt x="127" y="91"/>
                      <a:pt x="131" y="91"/>
                    </a:cubicBezTo>
                    <a:cubicBezTo>
                      <a:pt x="134" y="92"/>
                      <a:pt x="142" y="87"/>
                      <a:pt x="145" y="86"/>
                    </a:cubicBezTo>
                    <a:cubicBezTo>
                      <a:pt x="146" y="85"/>
                      <a:pt x="147" y="84"/>
                      <a:pt x="148" y="82"/>
                    </a:cubicBezTo>
                    <a:cubicBezTo>
                      <a:pt x="146" y="79"/>
                      <a:pt x="142" y="74"/>
                      <a:pt x="140" y="73"/>
                    </a:cubicBezTo>
                    <a:cubicBezTo>
                      <a:pt x="138" y="71"/>
                      <a:pt x="142" y="70"/>
                      <a:pt x="142" y="67"/>
                    </a:cubicBezTo>
                    <a:cubicBezTo>
                      <a:pt x="141" y="64"/>
                      <a:pt x="142" y="62"/>
                      <a:pt x="147" y="62"/>
                    </a:cubicBezTo>
                    <a:cubicBezTo>
                      <a:pt x="152" y="61"/>
                      <a:pt x="151" y="57"/>
                      <a:pt x="149" y="55"/>
                    </a:cubicBezTo>
                    <a:cubicBezTo>
                      <a:pt x="146" y="54"/>
                      <a:pt x="150" y="49"/>
                      <a:pt x="153" y="48"/>
                    </a:cubicBezTo>
                    <a:cubicBezTo>
                      <a:pt x="154" y="47"/>
                      <a:pt x="155" y="45"/>
                      <a:pt x="157" y="42"/>
                    </a:cubicBezTo>
                    <a:cubicBezTo>
                      <a:pt x="151" y="40"/>
                      <a:pt x="144" y="40"/>
                      <a:pt x="140" y="41"/>
                    </a:cubicBezTo>
                    <a:cubicBezTo>
                      <a:pt x="136" y="41"/>
                      <a:pt x="143" y="36"/>
                      <a:pt x="143" y="31"/>
                    </a:cubicBezTo>
                    <a:cubicBezTo>
                      <a:pt x="144" y="27"/>
                      <a:pt x="131" y="26"/>
                      <a:pt x="127" y="25"/>
                    </a:cubicBezTo>
                    <a:cubicBezTo>
                      <a:pt x="122" y="24"/>
                      <a:pt x="123" y="19"/>
                      <a:pt x="128" y="19"/>
                    </a:cubicBezTo>
                    <a:cubicBezTo>
                      <a:pt x="133" y="19"/>
                      <a:pt x="125" y="15"/>
                      <a:pt x="119" y="16"/>
                    </a:cubicBezTo>
                    <a:cubicBezTo>
                      <a:pt x="112" y="17"/>
                      <a:pt x="102" y="21"/>
                      <a:pt x="97" y="24"/>
                    </a:cubicBezTo>
                    <a:cubicBezTo>
                      <a:pt x="91" y="27"/>
                      <a:pt x="82" y="15"/>
                      <a:pt x="76" y="18"/>
                    </a:cubicBezTo>
                    <a:cubicBezTo>
                      <a:pt x="69" y="20"/>
                      <a:pt x="61" y="20"/>
                      <a:pt x="61" y="15"/>
                    </a:cubicBezTo>
                    <a:cubicBezTo>
                      <a:pt x="61" y="10"/>
                      <a:pt x="58" y="6"/>
                      <a:pt x="52" y="6"/>
                    </a:cubicBezTo>
                    <a:cubicBezTo>
                      <a:pt x="46" y="7"/>
                      <a:pt x="47" y="0"/>
                      <a:pt x="43" y="0"/>
                    </a:cubicBezTo>
                    <a:cubicBezTo>
                      <a:pt x="38" y="0"/>
                      <a:pt x="43" y="6"/>
                      <a:pt x="39" y="7"/>
                    </a:cubicBezTo>
                    <a:cubicBezTo>
                      <a:pt x="36" y="9"/>
                      <a:pt x="25" y="12"/>
                      <a:pt x="24" y="16"/>
                    </a:cubicBezTo>
                    <a:cubicBezTo>
                      <a:pt x="23" y="21"/>
                      <a:pt x="30" y="28"/>
                      <a:pt x="28" y="33"/>
                    </a:cubicBezTo>
                    <a:cubicBezTo>
                      <a:pt x="26" y="37"/>
                      <a:pt x="18" y="33"/>
                      <a:pt x="16" y="29"/>
                    </a:cubicBezTo>
                    <a:cubicBezTo>
                      <a:pt x="14" y="24"/>
                      <a:pt x="22" y="17"/>
                      <a:pt x="21" y="14"/>
                    </a:cubicBezTo>
                    <a:cubicBezTo>
                      <a:pt x="20" y="12"/>
                      <a:pt x="18" y="8"/>
                      <a:pt x="19" y="6"/>
                    </a:cubicBezTo>
                    <a:cubicBezTo>
                      <a:pt x="18" y="7"/>
                      <a:pt x="17" y="7"/>
                      <a:pt x="16" y="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118"/>
              <p:cNvSpPr>
                <a:spLocks/>
              </p:cNvSpPr>
              <p:nvPr/>
            </p:nvSpPr>
            <p:spPr bwMode="auto">
              <a:xfrm>
                <a:off x="2801937" y="3927475"/>
                <a:ext cx="111125" cy="114300"/>
              </a:xfrm>
              <a:custGeom>
                <a:avLst/>
                <a:gdLst>
                  <a:gd name="T0" fmla="*/ 12 w 49"/>
                  <a:gd name="T1" fmla="*/ 11 h 51"/>
                  <a:gd name="T2" fmla="*/ 7 w 49"/>
                  <a:gd name="T3" fmla="*/ 16 h 51"/>
                  <a:gd name="T4" fmla="*/ 2 w 49"/>
                  <a:gd name="T5" fmla="*/ 26 h 51"/>
                  <a:gd name="T6" fmla="*/ 12 w 49"/>
                  <a:gd name="T7" fmla="*/ 37 h 51"/>
                  <a:gd name="T8" fmla="*/ 18 w 49"/>
                  <a:gd name="T9" fmla="*/ 50 h 51"/>
                  <a:gd name="T10" fmla="*/ 24 w 49"/>
                  <a:gd name="T11" fmla="*/ 50 h 51"/>
                  <a:gd name="T12" fmla="*/ 29 w 49"/>
                  <a:gd name="T13" fmla="*/ 43 h 51"/>
                  <a:gd name="T14" fmla="*/ 41 w 49"/>
                  <a:gd name="T15" fmla="*/ 44 h 51"/>
                  <a:gd name="T16" fmla="*/ 42 w 49"/>
                  <a:gd name="T17" fmla="*/ 45 h 51"/>
                  <a:gd name="T18" fmla="*/ 46 w 49"/>
                  <a:gd name="T19" fmla="*/ 40 h 51"/>
                  <a:gd name="T20" fmla="*/ 44 w 49"/>
                  <a:gd name="T21" fmla="*/ 25 h 51"/>
                  <a:gd name="T22" fmla="*/ 46 w 49"/>
                  <a:gd name="T23" fmla="*/ 12 h 51"/>
                  <a:gd name="T24" fmla="*/ 49 w 49"/>
                  <a:gd name="T25" fmla="*/ 6 h 51"/>
                  <a:gd name="T26" fmla="*/ 37 w 49"/>
                  <a:gd name="T27" fmla="*/ 3 h 51"/>
                  <a:gd name="T28" fmla="*/ 23 w 49"/>
                  <a:gd name="T29" fmla="*/ 3 h 51"/>
                  <a:gd name="T30" fmla="*/ 14 w 49"/>
                  <a:gd name="T31" fmla="*/ 3 h 51"/>
                  <a:gd name="T32" fmla="*/ 13 w 49"/>
                  <a:gd name="T33" fmla="*/ 3 h 51"/>
                  <a:gd name="T34" fmla="*/ 12 w 49"/>
                  <a:gd name="T35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51">
                    <a:moveTo>
                      <a:pt x="12" y="11"/>
                    </a:moveTo>
                    <a:cubicBezTo>
                      <a:pt x="14" y="14"/>
                      <a:pt x="10" y="16"/>
                      <a:pt x="7" y="16"/>
                    </a:cubicBezTo>
                    <a:cubicBezTo>
                      <a:pt x="3" y="16"/>
                      <a:pt x="4" y="24"/>
                      <a:pt x="2" y="26"/>
                    </a:cubicBezTo>
                    <a:cubicBezTo>
                      <a:pt x="0" y="28"/>
                      <a:pt x="10" y="33"/>
                      <a:pt x="12" y="37"/>
                    </a:cubicBezTo>
                    <a:cubicBezTo>
                      <a:pt x="13" y="40"/>
                      <a:pt x="16" y="46"/>
                      <a:pt x="18" y="50"/>
                    </a:cubicBezTo>
                    <a:cubicBezTo>
                      <a:pt x="20" y="51"/>
                      <a:pt x="23" y="51"/>
                      <a:pt x="24" y="50"/>
                    </a:cubicBezTo>
                    <a:cubicBezTo>
                      <a:pt x="27" y="49"/>
                      <a:pt x="24" y="43"/>
                      <a:pt x="29" y="43"/>
                    </a:cubicBezTo>
                    <a:cubicBezTo>
                      <a:pt x="33" y="44"/>
                      <a:pt x="39" y="41"/>
                      <a:pt x="41" y="44"/>
                    </a:cubicBezTo>
                    <a:cubicBezTo>
                      <a:pt x="41" y="44"/>
                      <a:pt x="42" y="45"/>
                      <a:pt x="42" y="45"/>
                    </a:cubicBezTo>
                    <a:cubicBezTo>
                      <a:pt x="44" y="43"/>
                      <a:pt x="45" y="41"/>
                      <a:pt x="46" y="40"/>
                    </a:cubicBezTo>
                    <a:cubicBezTo>
                      <a:pt x="46" y="38"/>
                      <a:pt x="46" y="30"/>
                      <a:pt x="44" y="25"/>
                    </a:cubicBezTo>
                    <a:cubicBezTo>
                      <a:pt x="42" y="20"/>
                      <a:pt x="44" y="14"/>
                      <a:pt x="46" y="12"/>
                    </a:cubicBezTo>
                    <a:cubicBezTo>
                      <a:pt x="47" y="11"/>
                      <a:pt x="48" y="9"/>
                      <a:pt x="49" y="6"/>
                    </a:cubicBezTo>
                    <a:cubicBezTo>
                      <a:pt x="45" y="4"/>
                      <a:pt x="41" y="3"/>
                      <a:pt x="37" y="3"/>
                    </a:cubicBezTo>
                    <a:cubicBezTo>
                      <a:pt x="31" y="4"/>
                      <a:pt x="25" y="7"/>
                      <a:pt x="23" y="3"/>
                    </a:cubicBezTo>
                    <a:cubicBezTo>
                      <a:pt x="21" y="0"/>
                      <a:pt x="17" y="1"/>
                      <a:pt x="14" y="3"/>
                    </a:cubicBezTo>
                    <a:cubicBezTo>
                      <a:pt x="14" y="3"/>
                      <a:pt x="14" y="4"/>
                      <a:pt x="13" y="3"/>
                    </a:cubicBezTo>
                    <a:cubicBezTo>
                      <a:pt x="12" y="6"/>
                      <a:pt x="11" y="9"/>
                      <a:pt x="12" y="1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119"/>
              <p:cNvSpPr>
                <a:spLocks/>
              </p:cNvSpPr>
              <p:nvPr/>
            </p:nvSpPr>
            <p:spPr bwMode="auto">
              <a:xfrm>
                <a:off x="2719387" y="3870325"/>
                <a:ext cx="123825" cy="187325"/>
              </a:xfrm>
              <a:custGeom>
                <a:avLst/>
                <a:gdLst>
                  <a:gd name="T0" fmla="*/ 15 w 55"/>
                  <a:gd name="T1" fmla="*/ 6 h 83"/>
                  <a:gd name="T2" fmla="*/ 11 w 55"/>
                  <a:gd name="T3" fmla="*/ 13 h 83"/>
                  <a:gd name="T4" fmla="*/ 9 w 55"/>
                  <a:gd name="T5" fmla="*/ 20 h 83"/>
                  <a:gd name="T6" fmla="*/ 4 w 55"/>
                  <a:gd name="T7" fmla="*/ 25 h 83"/>
                  <a:gd name="T8" fmla="*/ 2 w 55"/>
                  <a:gd name="T9" fmla="*/ 31 h 83"/>
                  <a:gd name="T10" fmla="*/ 10 w 55"/>
                  <a:gd name="T11" fmla="*/ 40 h 83"/>
                  <a:gd name="T12" fmla="*/ 14 w 55"/>
                  <a:gd name="T13" fmla="*/ 38 h 83"/>
                  <a:gd name="T14" fmla="*/ 19 w 55"/>
                  <a:gd name="T15" fmla="*/ 47 h 83"/>
                  <a:gd name="T16" fmla="*/ 20 w 55"/>
                  <a:gd name="T17" fmla="*/ 56 h 83"/>
                  <a:gd name="T18" fmla="*/ 22 w 55"/>
                  <a:gd name="T19" fmla="*/ 76 h 83"/>
                  <a:gd name="T20" fmla="*/ 34 w 55"/>
                  <a:gd name="T21" fmla="*/ 81 h 83"/>
                  <a:gd name="T22" fmla="*/ 42 w 55"/>
                  <a:gd name="T23" fmla="*/ 78 h 83"/>
                  <a:gd name="T24" fmla="*/ 47 w 55"/>
                  <a:gd name="T25" fmla="*/ 75 h 83"/>
                  <a:gd name="T26" fmla="*/ 55 w 55"/>
                  <a:gd name="T27" fmla="*/ 75 h 83"/>
                  <a:gd name="T28" fmla="*/ 49 w 55"/>
                  <a:gd name="T29" fmla="*/ 62 h 83"/>
                  <a:gd name="T30" fmla="*/ 39 w 55"/>
                  <a:gd name="T31" fmla="*/ 51 h 83"/>
                  <a:gd name="T32" fmla="*/ 44 w 55"/>
                  <a:gd name="T33" fmla="*/ 41 h 83"/>
                  <a:gd name="T34" fmla="*/ 49 w 55"/>
                  <a:gd name="T35" fmla="*/ 36 h 83"/>
                  <a:gd name="T36" fmla="*/ 50 w 55"/>
                  <a:gd name="T37" fmla="*/ 28 h 83"/>
                  <a:gd name="T38" fmla="*/ 40 w 55"/>
                  <a:gd name="T39" fmla="*/ 19 h 83"/>
                  <a:gd name="T40" fmla="*/ 34 w 55"/>
                  <a:gd name="T41" fmla="*/ 12 h 83"/>
                  <a:gd name="T42" fmla="*/ 23 w 55"/>
                  <a:gd name="T43" fmla="*/ 3 h 83"/>
                  <a:gd name="T44" fmla="*/ 19 w 55"/>
                  <a:gd name="T45" fmla="*/ 0 h 83"/>
                  <a:gd name="T46" fmla="*/ 15 w 55"/>
                  <a:gd name="T47" fmla="*/ 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5" h="83">
                    <a:moveTo>
                      <a:pt x="15" y="6"/>
                    </a:moveTo>
                    <a:cubicBezTo>
                      <a:pt x="12" y="7"/>
                      <a:pt x="8" y="12"/>
                      <a:pt x="11" y="13"/>
                    </a:cubicBezTo>
                    <a:cubicBezTo>
                      <a:pt x="13" y="15"/>
                      <a:pt x="14" y="19"/>
                      <a:pt x="9" y="20"/>
                    </a:cubicBezTo>
                    <a:cubicBezTo>
                      <a:pt x="4" y="20"/>
                      <a:pt x="3" y="22"/>
                      <a:pt x="4" y="25"/>
                    </a:cubicBezTo>
                    <a:cubicBezTo>
                      <a:pt x="4" y="28"/>
                      <a:pt x="0" y="29"/>
                      <a:pt x="2" y="31"/>
                    </a:cubicBezTo>
                    <a:cubicBezTo>
                      <a:pt x="4" y="32"/>
                      <a:pt x="8" y="37"/>
                      <a:pt x="10" y="40"/>
                    </a:cubicBezTo>
                    <a:cubicBezTo>
                      <a:pt x="11" y="38"/>
                      <a:pt x="12" y="37"/>
                      <a:pt x="14" y="38"/>
                    </a:cubicBezTo>
                    <a:cubicBezTo>
                      <a:pt x="19" y="38"/>
                      <a:pt x="15" y="45"/>
                      <a:pt x="19" y="47"/>
                    </a:cubicBezTo>
                    <a:cubicBezTo>
                      <a:pt x="22" y="49"/>
                      <a:pt x="22" y="54"/>
                      <a:pt x="20" y="56"/>
                    </a:cubicBezTo>
                    <a:cubicBezTo>
                      <a:pt x="17" y="59"/>
                      <a:pt x="16" y="70"/>
                      <a:pt x="22" y="76"/>
                    </a:cubicBezTo>
                    <a:cubicBezTo>
                      <a:pt x="28" y="83"/>
                      <a:pt x="33" y="82"/>
                      <a:pt x="34" y="81"/>
                    </a:cubicBezTo>
                    <a:cubicBezTo>
                      <a:pt x="36" y="79"/>
                      <a:pt x="40" y="81"/>
                      <a:pt x="42" y="78"/>
                    </a:cubicBezTo>
                    <a:cubicBezTo>
                      <a:pt x="43" y="75"/>
                      <a:pt x="45" y="78"/>
                      <a:pt x="47" y="75"/>
                    </a:cubicBezTo>
                    <a:cubicBezTo>
                      <a:pt x="49" y="73"/>
                      <a:pt x="52" y="74"/>
                      <a:pt x="55" y="75"/>
                    </a:cubicBezTo>
                    <a:cubicBezTo>
                      <a:pt x="53" y="71"/>
                      <a:pt x="50" y="65"/>
                      <a:pt x="49" y="62"/>
                    </a:cubicBezTo>
                    <a:cubicBezTo>
                      <a:pt x="47" y="58"/>
                      <a:pt x="37" y="53"/>
                      <a:pt x="39" y="51"/>
                    </a:cubicBezTo>
                    <a:cubicBezTo>
                      <a:pt x="41" y="49"/>
                      <a:pt x="40" y="41"/>
                      <a:pt x="44" y="41"/>
                    </a:cubicBezTo>
                    <a:cubicBezTo>
                      <a:pt x="47" y="41"/>
                      <a:pt x="51" y="39"/>
                      <a:pt x="49" y="36"/>
                    </a:cubicBezTo>
                    <a:cubicBezTo>
                      <a:pt x="48" y="34"/>
                      <a:pt x="49" y="31"/>
                      <a:pt x="50" y="28"/>
                    </a:cubicBezTo>
                    <a:cubicBezTo>
                      <a:pt x="47" y="28"/>
                      <a:pt x="43" y="19"/>
                      <a:pt x="40" y="19"/>
                    </a:cubicBezTo>
                    <a:cubicBezTo>
                      <a:pt x="37" y="19"/>
                      <a:pt x="33" y="17"/>
                      <a:pt x="34" y="12"/>
                    </a:cubicBezTo>
                    <a:cubicBezTo>
                      <a:pt x="35" y="8"/>
                      <a:pt x="27" y="8"/>
                      <a:pt x="23" y="3"/>
                    </a:cubicBezTo>
                    <a:cubicBezTo>
                      <a:pt x="22" y="2"/>
                      <a:pt x="20" y="1"/>
                      <a:pt x="19" y="0"/>
                    </a:cubicBezTo>
                    <a:cubicBezTo>
                      <a:pt x="17" y="3"/>
                      <a:pt x="16" y="5"/>
                      <a:pt x="15" y="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2897187" y="3940175"/>
                <a:ext cx="80963" cy="96838"/>
              </a:xfrm>
              <a:custGeom>
                <a:avLst/>
                <a:gdLst>
                  <a:gd name="T0" fmla="*/ 2 w 36"/>
                  <a:gd name="T1" fmla="*/ 19 h 43"/>
                  <a:gd name="T2" fmla="*/ 4 w 36"/>
                  <a:gd name="T3" fmla="*/ 34 h 43"/>
                  <a:gd name="T4" fmla="*/ 0 w 36"/>
                  <a:gd name="T5" fmla="*/ 39 h 43"/>
                  <a:gd name="T6" fmla="*/ 10 w 36"/>
                  <a:gd name="T7" fmla="*/ 41 h 43"/>
                  <a:gd name="T8" fmla="*/ 22 w 36"/>
                  <a:gd name="T9" fmla="*/ 36 h 43"/>
                  <a:gd name="T10" fmla="*/ 36 w 36"/>
                  <a:gd name="T11" fmla="*/ 18 h 43"/>
                  <a:gd name="T12" fmla="*/ 35 w 36"/>
                  <a:gd name="T13" fmla="*/ 18 h 43"/>
                  <a:gd name="T14" fmla="*/ 16 w 36"/>
                  <a:gd name="T15" fmla="*/ 3 h 43"/>
                  <a:gd name="T16" fmla="*/ 7 w 36"/>
                  <a:gd name="T17" fmla="*/ 0 h 43"/>
                  <a:gd name="T18" fmla="*/ 4 w 36"/>
                  <a:gd name="T19" fmla="*/ 6 h 43"/>
                  <a:gd name="T20" fmla="*/ 2 w 36"/>
                  <a:gd name="T21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43">
                    <a:moveTo>
                      <a:pt x="2" y="19"/>
                    </a:moveTo>
                    <a:cubicBezTo>
                      <a:pt x="4" y="24"/>
                      <a:pt x="4" y="32"/>
                      <a:pt x="4" y="34"/>
                    </a:cubicBezTo>
                    <a:cubicBezTo>
                      <a:pt x="3" y="35"/>
                      <a:pt x="2" y="37"/>
                      <a:pt x="0" y="39"/>
                    </a:cubicBezTo>
                    <a:cubicBezTo>
                      <a:pt x="2" y="41"/>
                      <a:pt x="5" y="43"/>
                      <a:pt x="10" y="41"/>
                    </a:cubicBezTo>
                    <a:cubicBezTo>
                      <a:pt x="17" y="39"/>
                      <a:pt x="20" y="43"/>
                      <a:pt x="22" y="36"/>
                    </a:cubicBezTo>
                    <a:cubicBezTo>
                      <a:pt x="24" y="30"/>
                      <a:pt x="31" y="23"/>
                      <a:pt x="36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1" y="16"/>
                      <a:pt x="23" y="4"/>
                      <a:pt x="16" y="3"/>
                    </a:cubicBezTo>
                    <a:cubicBezTo>
                      <a:pt x="13" y="2"/>
                      <a:pt x="10" y="1"/>
                      <a:pt x="7" y="0"/>
                    </a:cubicBezTo>
                    <a:cubicBezTo>
                      <a:pt x="6" y="3"/>
                      <a:pt x="5" y="5"/>
                      <a:pt x="4" y="6"/>
                    </a:cubicBezTo>
                    <a:cubicBezTo>
                      <a:pt x="2" y="8"/>
                      <a:pt x="0" y="14"/>
                      <a:pt x="2" y="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2122487" y="3473450"/>
                <a:ext cx="269875" cy="96838"/>
              </a:xfrm>
              <a:custGeom>
                <a:avLst/>
                <a:gdLst>
                  <a:gd name="T0" fmla="*/ 97 w 120"/>
                  <a:gd name="T1" fmla="*/ 27 h 43"/>
                  <a:gd name="T2" fmla="*/ 42 w 120"/>
                  <a:gd name="T3" fmla="*/ 5 h 43"/>
                  <a:gd name="T4" fmla="*/ 2 w 120"/>
                  <a:gd name="T5" fmla="*/ 19 h 43"/>
                  <a:gd name="T6" fmla="*/ 22 w 120"/>
                  <a:gd name="T7" fmla="*/ 10 h 43"/>
                  <a:gd name="T8" fmla="*/ 33 w 120"/>
                  <a:gd name="T9" fmla="*/ 15 h 43"/>
                  <a:gd name="T10" fmla="*/ 52 w 120"/>
                  <a:gd name="T11" fmla="*/ 19 h 43"/>
                  <a:gd name="T12" fmla="*/ 76 w 120"/>
                  <a:gd name="T13" fmla="*/ 32 h 43"/>
                  <a:gd name="T14" fmla="*/ 81 w 120"/>
                  <a:gd name="T15" fmla="*/ 41 h 43"/>
                  <a:gd name="T16" fmla="*/ 118 w 120"/>
                  <a:gd name="T17" fmla="*/ 40 h 43"/>
                  <a:gd name="T18" fmla="*/ 97 w 120"/>
                  <a:gd name="T19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43">
                    <a:moveTo>
                      <a:pt x="97" y="27"/>
                    </a:moveTo>
                    <a:cubicBezTo>
                      <a:pt x="89" y="27"/>
                      <a:pt x="65" y="10"/>
                      <a:pt x="42" y="5"/>
                    </a:cubicBezTo>
                    <a:cubicBezTo>
                      <a:pt x="20" y="0"/>
                      <a:pt x="0" y="17"/>
                      <a:pt x="2" y="19"/>
                    </a:cubicBezTo>
                    <a:cubicBezTo>
                      <a:pt x="5" y="23"/>
                      <a:pt x="16" y="14"/>
                      <a:pt x="22" y="10"/>
                    </a:cubicBezTo>
                    <a:cubicBezTo>
                      <a:pt x="27" y="6"/>
                      <a:pt x="32" y="12"/>
                      <a:pt x="33" y="15"/>
                    </a:cubicBezTo>
                    <a:cubicBezTo>
                      <a:pt x="33" y="17"/>
                      <a:pt x="40" y="19"/>
                      <a:pt x="52" y="19"/>
                    </a:cubicBezTo>
                    <a:cubicBezTo>
                      <a:pt x="63" y="20"/>
                      <a:pt x="65" y="29"/>
                      <a:pt x="76" y="32"/>
                    </a:cubicBezTo>
                    <a:cubicBezTo>
                      <a:pt x="87" y="34"/>
                      <a:pt x="76" y="39"/>
                      <a:pt x="81" y="41"/>
                    </a:cubicBezTo>
                    <a:cubicBezTo>
                      <a:pt x="87" y="43"/>
                      <a:pt x="116" y="42"/>
                      <a:pt x="118" y="40"/>
                    </a:cubicBezTo>
                    <a:cubicBezTo>
                      <a:pt x="120" y="37"/>
                      <a:pt x="104" y="27"/>
                      <a:pt x="97" y="2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2278062" y="3605213"/>
                <a:ext cx="60325" cy="26988"/>
              </a:xfrm>
              <a:custGeom>
                <a:avLst/>
                <a:gdLst>
                  <a:gd name="T0" fmla="*/ 2 w 27"/>
                  <a:gd name="T1" fmla="*/ 4 h 12"/>
                  <a:gd name="T2" fmla="*/ 25 w 27"/>
                  <a:gd name="T3" fmla="*/ 8 h 12"/>
                  <a:gd name="T4" fmla="*/ 2 w 27"/>
                  <a:gd name="T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2">
                    <a:moveTo>
                      <a:pt x="2" y="4"/>
                    </a:moveTo>
                    <a:cubicBezTo>
                      <a:pt x="4" y="7"/>
                      <a:pt x="23" y="12"/>
                      <a:pt x="25" y="8"/>
                    </a:cubicBezTo>
                    <a:cubicBezTo>
                      <a:pt x="27" y="3"/>
                      <a:pt x="0" y="0"/>
                      <a:pt x="2" y="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2562225" y="3600450"/>
                <a:ext cx="55563" cy="31750"/>
              </a:xfrm>
              <a:custGeom>
                <a:avLst/>
                <a:gdLst>
                  <a:gd name="T0" fmla="*/ 5 w 25"/>
                  <a:gd name="T1" fmla="*/ 7 h 14"/>
                  <a:gd name="T2" fmla="*/ 23 w 25"/>
                  <a:gd name="T3" fmla="*/ 7 h 14"/>
                  <a:gd name="T4" fmla="*/ 5 w 25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4">
                    <a:moveTo>
                      <a:pt x="5" y="7"/>
                    </a:moveTo>
                    <a:cubicBezTo>
                      <a:pt x="9" y="14"/>
                      <a:pt x="22" y="10"/>
                      <a:pt x="23" y="7"/>
                    </a:cubicBezTo>
                    <a:cubicBezTo>
                      <a:pt x="25" y="2"/>
                      <a:pt x="0" y="0"/>
                      <a:pt x="5" y="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124"/>
              <p:cNvSpPr>
                <a:spLocks noEditPoints="1"/>
              </p:cNvSpPr>
              <p:nvPr/>
            </p:nvSpPr>
            <p:spPr bwMode="auto">
              <a:xfrm>
                <a:off x="2720975" y="5524500"/>
                <a:ext cx="93663" cy="39688"/>
              </a:xfrm>
              <a:custGeom>
                <a:avLst/>
                <a:gdLst>
                  <a:gd name="T0" fmla="*/ 39 w 41"/>
                  <a:gd name="T1" fmla="*/ 8 h 18"/>
                  <a:gd name="T2" fmla="*/ 20 w 41"/>
                  <a:gd name="T3" fmla="*/ 16 h 18"/>
                  <a:gd name="T4" fmla="*/ 39 w 41"/>
                  <a:gd name="T5" fmla="*/ 8 h 18"/>
                  <a:gd name="T6" fmla="*/ 18 w 41"/>
                  <a:gd name="T7" fmla="*/ 2 h 18"/>
                  <a:gd name="T8" fmla="*/ 5 w 41"/>
                  <a:gd name="T9" fmla="*/ 15 h 18"/>
                  <a:gd name="T10" fmla="*/ 18 w 41"/>
                  <a:gd name="T1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8">
                    <a:moveTo>
                      <a:pt x="39" y="8"/>
                    </a:moveTo>
                    <a:cubicBezTo>
                      <a:pt x="35" y="0"/>
                      <a:pt x="16" y="14"/>
                      <a:pt x="20" y="16"/>
                    </a:cubicBezTo>
                    <a:cubicBezTo>
                      <a:pt x="24" y="18"/>
                      <a:pt x="41" y="12"/>
                      <a:pt x="39" y="8"/>
                    </a:cubicBezTo>
                    <a:close/>
                    <a:moveTo>
                      <a:pt x="18" y="2"/>
                    </a:moveTo>
                    <a:cubicBezTo>
                      <a:pt x="13" y="1"/>
                      <a:pt x="0" y="13"/>
                      <a:pt x="5" y="15"/>
                    </a:cubicBezTo>
                    <a:cubicBezTo>
                      <a:pt x="11" y="18"/>
                      <a:pt x="24" y="3"/>
                      <a:pt x="18" y="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125"/>
              <p:cNvSpPr>
                <a:spLocks noEditPoints="1"/>
              </p:cNvSpPr>
              <p:nvPr/>
            </p:nvSpPr>
            <p:spPr bwMode="auto">
              <a:xfrm>
                <a:off x="1939925" y="4048125"/>
                <a:ext cx="425450" cy="171450"/>
              </a:xfrm>
              <a:custGeom>
                <a:avLst/>
                <a:gdLst>
                  <a:gd name="T0" fmla="*/ 183 w 189"/>
                  <a:gd name="T1" fmla="*/ 20 h 76"/>
                  <a:gd name="T2" fmla="*/ 175 w 189"/>
                  <a:gd name="T3" fmla="*/ 13 h 76"/>
                  <a:gd name="T4" fmla="*/ 167 w 189"/>
                  <a:gd name="T5" fmla="*/ 13 h 76"/>
                  <a:gd name="T6" fmla="*/ 160 w 189"/>
                  <a:gd name="T7" fmla="*/ 8 h 76"/>
                  <a:gd name="T8" fmla="*/ 146 w 189"/>
                  <a:gd name="T9" fmla="*/ 0 h 76"/>
                  <a:gd name="T10" fmla="*/ 146 w 189"/>
                  <a:gd name="T11" fmla="*/ 2 h 76"/>
                  <a:gd name="T12" fmla="*/ 138 w 189"/>
                  <a:gd name="T13" fmla="*/ 6 h 76"/>
                  <a:gd name="T14" fmla="*/ 134 w 189"/>
                  <a:gd name="T15" fmla="*/ 14 h 76"/>
                  <a:gd name="T16" fmla="*/ 129 w 189"/>
                  <a:gd name="T17" fmla="*/ 21 h 76"/>
                  <a:gd name="T18" fmla="*/ 126 w 189"/>
                  <a:gd name="T19" fmla="*/ 27 h 76"/>
                  <a:gd name="T20" fmla="*/ 124 w 189"/>
                  <a:gd name="T21" fmla="*/ 35 h 76"/>
                  <a:gd name="T22" fmla="*/ 123 w 189"/>
                  <a:gd name="T23" fmla="*/ 42 h 76"/>
                  <a:gd name="T24" fmla="*/ 129 w 189"/>
                  <a:gd name="T25" fmla="*/ 48 h 76"/>
                  <a:gd name="T26" fmla="*/ 135 w 189"/>
                  <a:gd name="T27" fmla="*/ 49 h 76"/>
                  <a:gd name="T28" fmla="*/ 130 w 189"/>
                  <a:gd name="T29" fmla="*/ 56 h 76"/>
                  <a:gd name="T30" fmla="*/ 129 w 189"/>
                  <a:gd name="T31" fmla="*/ 56 h 76"/>
                  <a:gd name="T32" fmla="*/ 131 w 189"/>
                  <a:gd name="T33" fmla="*/ 62 h 76"/>
                  <a:gd name="T34" fmla="*/ 131 w 189"/>
                  <a:gd name="T35" fmla="*/ 68 h 76"/>
                  <a:gd name="T36" fmla="*/ 140 w 189"/>
                  <a:gd name="T37" fmla="*/ 70 h 76"/>
                  <a:gd name="T38" fmla="*/ 148 w 189"/>
                  <a:gd name="T39" fmla="*/ 70 h 76"/>
                  <a:gd name="T40" fmla="*/ 158 w 189"/>
                  <a:gd name="T41" fmla="*/ 52 h 76"/>
                  <a:gd name="T42" fmla="*/ 180 w 189"/>
                  <a:gd name="T43" fmla="*/ 40 h 76"/>
                  <a:gd name="T44" fmla="*/ 186 w 189"/>
                  <a:gd name="T45" fmla="*/ 28 h 76"/>
                  <a:gd name="T46" fmla="*/ 183 w 189"/>
                  <a:gd name="T47" fmla="*/ 20 h 76"/>
                  <a:gd name="T48" fmla="*/ 5 w 189"/>
                  <a:gd name="T49" fmla="*/ 16 h 76"/>
                  <a:gd name="T50" fmla="*/ 12 w 189"/>
                  <a:gd name="T51" fmla="*/ 28 h 76"/>
                  <a:gd name="T52" fmla="*/ 5 w 189"/>
                  <a:gd name="T53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9" h="76">
                    <a:moveTo>
                      <a:pt x="183" y="20"/>
                    </a:moveTo>
                    <a:cubicBezTo>
                      <a:pt x="179" y="15"/>
                      <a:pt x="176" y="12"/>
                      <a:pt x="175" y="13"/>
                    </a:cubicBezTo>
                    <a:cubicBezTo>
                      <a:pt x="174" y="15"/>
                      <a:pt x="170" y="15"/>
                      <a:pt x="167" y="13"/>
                    </a:cubicBezTo>
                    <a:cubicBezTo>
                      <a:pt x="163" y="12"/>
                      <a:pt x="162" y="8"/>
                      <a:pt x="160" y="8"/>
                    </a:cubicBezTo>
                    <a:cubicBezTo>
                      <a:pt x="157" y="8"/>
                      <a:pt x="150" y="4"/>
                      <a:pt x="146" y="0"/>
                    </a:cubicBezTo>
                    <a:cubicBezTo>
                      <a:pt x="146" y="1"/>
                      <a:pt x="146" y="1"/>
                      <a:pt x="146" y="2"/>
                    </a:cubicBezTo>
                    <a:cubicBezTo>
                      <a:pt x="146" y="4"/>
                      <a:pt x="142" y="6"/>
                      <a:pt x="138" y="6"/>
                    </a:cubicBezTo>
                    <a:cubicBezTo>
                      <a:pt x="134" y="6"/>
                      <a:pt x="134" y="11"/>
                      <a:pt x="134" y="14"/>
                    </a:cubicBezTo>
                    <a:cubicBezTo>
                      <a:pt x="134" y="17"/>
                      <a:pt x="131" y="17"/>
                      <a:pt x="129" y="21"/>
                    </a:cubicBezTo>
                    <a:cubicBezTo>
                      <a:pt x="128" y="24"/>
                      <a:pt x="130" y="25"/>
                      <a:pt x="126" y="27"/>
                    </a:cubicBezTo>
                    <a:cubicBezTo>
                      <a:pt x="123" y="29"/>
                      <a:pt x="122" y="32"/>
                      <a:pt x="124" y="35"/>
                    </a:cubicBezTo>
                    <a:cubicBezTo>
                      <a:pt x="126" y="38"/>
                      <a:pt x="123" y="40"/>
                      <a:pt x="123" y="42"/>
                    </a:cubicBezTo>
                    <a:cubicBezTo>
                      <a:pt x="122" y="44"/>
                      <a:pt x="126" y="45"/>
                      <a:pt x="129" y="48"/>
                    </a:cubicBezTo>
                    <a:cubicBezTo>
                      <a:pt x="133" y="51"/>
                      <a:pt x="133" y="47"/>
                      <a:pt x="135" y="49"/>
                    </a:cubicBezTo>
                    <a:cubicBezTo>
                      <a:pt x="136" y="52"/>
                      <a:pt x="134" y="56"/>
                      <a:pt x="130" y="56"/>
                    </a:cubicBezTo>
                    <a:cubicBezTo>
                      <a:pt x="130" y="56"/>
                      <a:pt x="129" y="56"/>
                      <a:pt x="129" y="56"/>
                    </a:cubicBezTo>
                    <a:cubicBezTo>
                      <a:pt x="131" y="58"/>
                      <a:pt x="132" y="61"/>
                      <a:pt x="131" y="62"/>
                    </a:cubicBezTo>
                    <a:cubicBezTo>
                      <a:pt x="129" y="65"/>
                      <a:pt x="128" y="65"/>
                      <a:pt x="131" y="68"/>
                    </a:cubicBezTo>
                    <a:cubicBezTo>
                      <a:pt x="135" y="71"/>
                      <a:pt x="137" y="66"/>
                      <a:pt x="140" y="70"/>
                    </a:cubicBezTo>
                    <a:cubicBezTo>
                      <a:pt x="143" y="74"/>
                      <a:pt x="145" y="76"/>
                      <a:pt x="148" y="70"/>
                    </a:cubicBezTo>
                    <a:cubicBezTo>
                      <a:pt x="151" y="63"/>
                      <a:pt x="153" y="53"/>
                      <a:pt x="158" y="52"/>
                    </a:cubicBezTo>
                    <a:cubicBezTo>
                      <a:pt x="163" y="50"/>
                      <a:pt x="174" y="48"/>
                      <a:pt x="180" y="40"/>
                    </a:cubicBezTo>
                    <a:cubicBezTo>
                      <a:pt x="186" y="31"/>
                      <a:pt x="183" y="31"/>
                      <a:pt x="186" y="28"/>
                    </a:cubicBezTo>
                    <a:cubicBezTo>
                      <a:pt x="189" y="26"/>
                      <a:pt x="187" y="24"/>
                      <a:pt x="183" y="20"/>
                    </a:cubicBezTo>
                    <a:close/>
                    <a:moveTo>
                      <a:pt x="5" y="16"/>
                    </a:moveTo>
                    <a:cubicBezTo>
                      <a:pt x="0" y="24"/>
                      <a:pt x="10" y="31"/>
                      <a:pt x="12" y="28"/>
                    </a:cubicBezTo>
                    <a:cubicBezTo>
                      <a:pt x="15" y="24"/>
                      <a:pt x="10" y="9"/>
                      <a:pt x="5" y="1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126"/>
              <p:cNvSpPr>
                <a:spLocks noEditPoints="1"/>
              </p:cNvSpPr>
              <p:nvPr/>
            </p:nvSpPr>
            <p:spPr bwMode="auto">
              <a:xfrm>
                <a:off x="2432050" y="1171575"/>
                <a:ext cx="1552575" cy="1162050"/>
              </a:xfrm>
              <a:custGeom>
                <a:avLst/>
                <a:gdLst>
                  <a:gd name="T0" fmla="*/ 606 w 690"/>
                  <a:gd name="T1" fmla="*/ 60 h 516"/>
                  <a:gd name="T2" fmla="*/ 555 w 690"/>
                  <a:gd name="T3" fmla="*/ 83 h 516"/>
                  <a:gd name="T4" fmla="*/ 552 w 690"/>
                  <a:gd name="T5" fmla="*/ 52 h 516"/>
                  <a:gd name="T6" fmla="*/ 494 w 690"/>
                  <a:gd name="T7" fmla="*/ 48 h 516"/>
                  <a:gd name="T8" fmla="*/ 551 w 690"/>
                  <a:gd name="T9" fmla="*/ 39 h 516"/>
                  <a:gd name="T10" fmla="*/ 546 w 690"/>
                  <a:gd name="T11" fmla="*/ 17 h 516"/>
                  <a:gd name="T12" fmla="*/ 466 w 690"/>
                  <a:gd name="T13" fmla="*/ 1 h 516"/>
                  <a:gd name="T14" fmla="*/ 392 w 690"/>
                  <a:gd name="T15" fmla="*/ 10 h 516"/>
                  <a:gd name="T16" fmla="*/ 336 w 690"/>
                  <a:gd name="T17" fmla="*/ 11 h 516"/>
                  <a:gd name="T18" fmla="*/ 290 w 690"/>
                  <a:gd name="T19" fmla="*/ 32 h 516"/>
                  <a:gd name="T20" fmla="*/ 279 w 690"/>
                  <a:gd name="T21" fmla="*/ 38 h 516"/>
                  <a:gd name="T22" fmla="*/ 247 w 690"/>
                  <a:gd name="T23" fmla="*/ 47 h 516"/>
                  <a:gd name="T24" fmla="*/ 216 w 690"/>
                  <a:gd name="T25" fmla="*/ 58 h 516"/>
                  <a:gd name="T26" fmla="*/ 162 w 690"/>
                  <a:gd name="T27" fmla="*/ 48 h 516"/>
                  <a:gd name="T28" fmla="*/ 133 w 690"/>
                  <a:gd name="T29" fmla="*/ 70 h 516"/>
                  <a:gd name="T30" fmla="*/ 88 w 690"/>
                  <a:gd name="T31" fmla="*/ 99 h 516"/>
                  <a:gd name="T32" fmla="*/ 0 w 690"/>
                  <a:gd name="T33" fmla="*/ 143 h 516"/>
                  <a:gd name="T34" fmla="*/ 56 w 690"/>
                  <a:gd name="T35" fmla="*/ 159 h 516"/>
                  <a:gd name="T36" fmla="*/ 16 w 690"/>
                  <a:gd name="T37" fmla="*/ 173 h 516"/>
                  <a:gd name="T38" fmla="*/ 50 w 690"/>
                  <a:gd name="T39" fmla="*/ 194 h 516"/>
                  <a:gd name="T40" fmla="*/ 94 w 690"/>
                  <a:gd name="T41" fmla="*/ 192 h 516"/>
                  <a:gd name="T42" fmla="*/ 162 w 690"/>
                  <a:gd name="T43" fmla="*/ 211 h 516"/>
                  <a:gd name="T44" fmla="*/ 196 w 690"/>
                  <a:gd name="T45" fmla="*/ 257 h 516"/>
                  <a:gd name="T46" fmla="*/ 202 w 690"/>
                  <a:gd name="T47" fmla="*/ 298 h 516"/>
                  <a:gd name="T48" fmla="*/ 244 w 690"/>
                  <a:gd name="T49" fmla="*/ 312 h 516"/>
                  <a:gd name="T50" fmla="*/ 240 w 690"/>
                  <a:gd name="T51" fmla="*/ 328 h 516"/>
                  <a:gd name="T52" fmla="*/ 233 w 690"/>
                  <a:gd name="T53" fmla="*/ 356 h 516"/>
                  <a:gd name="T54" fmla="*/ 226 w 690"/>
                  <a:gd name="T55" fmla="*/ 391 h 516"/>
                  <a:gd name="T56" fmla="*/ 235 w 690"/>
                  <a:gd name="T57" fmla="*/ 436 h 516"/>
                  <a:gd name="T58" fmla="*/ 256 w 690"/>
                  <a:gd name="T59" fmla="*/ 463 h 516"/>
                  <a:gd name="T60" fmla="*/ 287 w 690"/>
                  <a:gd name="T61" fmla="*/ 499 h 516"/>
                  <a:gd name="T62" fmla="*/ 331 w 690"/>
                  <a:gd name="T63" fmla="*/ 515 h 516"/>
                  <a:gd name="T64" fmla="*/ 344 w 690"/>
                  <a:gd name="T65" fmla="*/ 471 h 516"/>
                  <a:gd name="T66" fmla="*/ 363 w 690"/>
                  <a:gd name="T67" fmla="*/ 449 h 516"/>
                  <a:gd name="T68" fmla="*/ 365 w 690"/>
                  <a:gd name="T69" fmla="*/ 428 h 516"/>
                  <a:gd name="T70" fmla="*/ 384 w 690"/>
                  <a:gd name="T71" fmla="*/ 414 h 516"/>
                  <a:gd name="T72" fmla="*/ 401 w 690"/>
                  <a:gd name="T73" fmla="*/ 410 h 516"/>
                  <a:gd name="T74" fmla="*/ 461 w 690"/>
                  <a:gd name="T75" fmla="*/ 370 h 516"/>
                  <a:gd name="T76" fmla="*/ 499 w 690"/>
                  <a:gd name="T77" fmla="*/ 359 h 516"/>
                  <a:gd name="T78" fmla="*/ 576 w 690"/>
                  <a:gd name="T79" fmla="*/ 326 h 516"/>
                  <a:gd name="T80" fmla="*/ 534 w 690"/>
                  <a:gd name="T81" fmla="*/ 316 h 516"/>
                  <a:gd name="T82" fmla="*/ 577 w 690"/>
                  <a:gd name="T83" fmla="*/ 319 h 516"/>
                  <a:gd name="T84" fmla="*/ 568 w 690"/>
                  <a:gd name="T85" fmla="*/ 280 h 516"/>
                  <a:gd name="T86" fmla="*/ 547 w 690"/>
                  <a:gd name="T87" fmla="*/ 261 h 516"/>
                  <a:gd name="T88" fmla="*/ 595 w 690"/>
                  <a:gd name="T89" fmla="*/ 254 h 516"/>
                  <a:gd name="T90" fmla="*/ 608 w 690"/>
                  <a:gd name="T91" fmla="*/ 230 h 516"/>
                  <a:gd name="T92" fmla="*/ 602 w 690"/>
                  <a:gd name="T93" fmla="*/ 194 h 516"/>
                  <a:gd name="T94" fmla="*/ 589 w 690"/>
                  <a:gd name="T95" fmla="*/ 178 h 516"/>
                  <a:gd name="T96" fmla="*/ 594 w 690"/>
                  <a:gd name="T97" fmla="*/ 162 h 516"/>
                  <a:gd name="T98" fmla="*/ 578 w 690"/>
                  <a:gd name="T99" fmla="*/ 154 h 516"/>
                  <a:gd name="T100" fmla="*/ 624 w 690"/>
                  <a:gd name="T101" fmla="*/ 107 h 516"/>
                  <a:gd name="T102" fmla="*/ 613 w 690"/>
                  <a:gd name="T103" fmla="*/ 94 h 516"/>
                  <a:gd name="T104" fmla="*/ 626 w 690"/>
                  <a:gd name="T105" fmla="*/ 82 h 516"/>
                  <a:gd name="T106" fmla="*/ 690 w 690"/>
                  <a:gd name="T107" fmla="*/ 59 h 516"/>
                  <a:gd name="T108" fmla="*/ 227 w 690"/>
                  <a:gd name="T109" fmla="*/ 330 h 516"/>
                  <a:gd name="T110" fmla="*/ 216 w 690"/>
                  <a:gd name="T111" fmla="*/ 343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0" h="516">
                    <a:moveTo>
                      <a:pt x="652" y="48"/>
                    </a:moveTo>
                    <a:cubicBezTo>
                      <a:pt x="639" y="48"/>
                      <a:pt x="629" y="50"/>
                      <a:pt x="629" y="58"/>
                    </a:cubicBezTo>
                    <a:cubicBezTo>
                      <a:pt x="628" y="67"/>
                      <a:pt x="612" y="57"/>
                      <a:pt x="606" y="60"/>
                    </a:cubicBezTo>
                    <a:cubicBezTo>
                      <a:pt x="599" y="63"/>
                      <a:pt x="602" y="53"/>
                      <a:pt x="596" y="56"/>
                    </a:cubicBezTo>
                    <a:cubicBezTo>
                      <a:pt x="589" y="59"/>
                      <a:pt x="582" y="67"/>
                      <a:pt x="574" y="71"/>
                    </a:cubicBezTo>
                    <a:cubicBezTo>
                      <a:pt x="566" y="74"/>
                      <a:pt x="560" y="82"/>
                      <a:pt x="555" y="83"/>
                    </a:cubicBezTo>
                    <a:cubicBezTo>
                      <a:pt x="550" y="84"/>
                      <a:pt x="565" y="68"/>
                      <a:pt x="573" y="60"/>
                    </a:cubicBezTo>
                    <a:cubicBezTo>
                      <a:pt x="581" y="52"/>
                      <a:pt x="577" y="42"/>
                      <a:pt x="566" y="43"/>
                    </a:cubicBezTo>
                    <a:cubicBezTo>
                      <a:pt x="556" y="44"/>
                      <a:pt x="558" y="51"/>
                      <a:pt x="552" y="52"/>
                    </a:cubicBezTo>
                    <a:cubicBezTo>
                      <a:pt x="546" y="54"/>
                      <a:pt x="517" y="68"/>
                      <a:pt x="516" y="64"/>
                    </a:cubicBezTo>
                    <a:cubicBezTo>
                      <a:pt x="515" y="59"/>
                      <a:pt x="540" y="52"/>
                      <a:pt x="539" y="49"/>
                    </a:cubicBezTo>
                    <a:cubicBezTo>
                      <a:pt x="539" y="46"/>
                      <a:pt x="508" y="46"/>
                      <a:pt x="494" y="48"/>
                    </a:cubicBezTo>
                    <a:cubicBezTo>
                      <a:pt x="480" y="50"/>
                      <a:pt x="455" y="58"/>
                      <a:pt x="455" y="54"/>
                    </a:cubicBezTo>
                    <a:cubicBezTo>
                      <a:pt x="454" y="50"/>
                      <a:pt x="483" y="44"/>
                      <a:pt x="498" y="42"/>
                    </a:cubicBezTo>
                    <a:cubicBezTo>
                      <a:pt x="513" y="41"/>
                      <a:pt x="540" y="43"/>
                      <a:pt x="551" y="39"/>
                    </a:cubicBezTo>
                    <a:cubicBezTo>
                      <a:pt x="562" y="34"/>
                      <a:pt x="579" y="34"/>
                      <a:pt x="582" y="30"/>
                    </a:cubicBezTo>
                    <a:cubicBezTo>
                      <a:pt x="585" y="26"/>
                      <a:pt x="569" y="21"/>
                      <a:pt x="561" y="22"/>
                    </a:cubicBezTo>
                    <a:cubicBezTo>
                      <a:pt x="553" y="22"/>
                      <a:pt x="545" y="21"/>
                      <a:pt x="546" y="17"/>
                    </a:cubicBezTo>
                    <a:cubicBezTo>
                      <a:pt x="547" y="13"/>
                      <a:pt x="534" y="12"/>
                      <a:pt x="532" y="9"/>
                    </a:cubicBezTo>
                    <a:cubicBezTo>
                      <a:pt x="531" y="6"/>
                      <a:pt x="506" y="8"/>
                      <a:pt x="501" y="5"/>
                    </a:cubicBezTo>
                    <a:cubicBezTo>
                      <a:pt x="495" y="2"/>
                      <a:pt x="480" y="0"/>
                      <a:pt x="466" y="1"/>
                    </a:cubicBezTo>
                    <a:cubicBezTo>
                      <a:pt x="453" y="2"/>
                      <a:pt x="426" y="2"/>
                      <a:pt x="419" y="2"/>
                    </a:cubicBezTo>
                    <a:cubicBezTo>
                      <a:pt x="413" y="3"/>
                      <a:pt x="409" y="5"/>
                      <a:pt x="403" y="5"/>
                    </a:cubicBezTo>
                    <a:cubicBezTo>
                      <a:pt x="398" y="5"/>
                      <a:pt x="389" y="7"/>
                      <a:pt x="392" y="10"/>
                    </a:cubicBezTo>
                    <a:cubicBezTo>
                      <a:pt x="398" y="17"/>
                      <a:pt x="383" y="20"/>
                      <a:pt x="384" y="15"/>
                    </a:cubicBezTo>
                    <a:cubicBezTo>
                      <a:pt x="385" y="10"/>
                      <a:pt x="371" y="7"/>
                      <a:pt x="367" y="11"/>
                    </a:cubicBezTo>
                    <a:cubicBezTo>
                      <a:pt x="362" y="15"/>
                      <a:pt x="340" y="7"/>
                      <a:pt x="336" y="11"/>
                    </a:cubicBezTo>
                    <a:cubicBezTo>
                      <a:pt x="333" y="15"/>
                      <a:pt x="307" y="14"/>
                      <a:pt x="299" y="15"/>
                    </a:cubicBezTo>
                    <a:cubicBezTo>
                      <a:pt x="291" y="17"/>
                      <a:pt x="311" y="22"/>
                      <a:pt x="310" y="26"/>
                    </a:cubicBezTo>
                    <a:cubicBezTo>
                      <a:pt x="310" y="29"/>
                      <a:pt x="285" y="26"/>
                      <a:pt x="290" y="32"/>
                    </a:cubicBezTo>
                    <a:cubicBezTo>
                      <a:pt x="295" y="38"/>
                      <a:pt x="311" y="42"/>
                      <a:pt x="319" y="50"/>
                    </a:cubicBezTo>
                    <a:cubicBezTo>
                      <a:pt x="327" y="57"/>
                      <a:pt x="313" y="53"/>
                      <a:pt x="304" y="47"/>
                    </a:cubicBezTo>
                    <a:cubicBezTo>
                      <a:pt x="296" y="41"/>
                      <a:pt x="285" y="43"/>
                      <a:pt x="279" y="38"/>
                    </a:cubicBezTo>
                    <a:cubicBezTo>
                      <a:pt x="274" y="32"/>
                      <a:pt x="254" y="28"/>
                      <a:pt x="249" y="31"/>
                    </a:cubicBezTo>
                    <a:cubicBezTo>
                      <a:pt x="243" y="35"/>
                      <a:pt x="263" y="42"/>
                      <a:pt x="263" y="47"/>
                    </a:cubicBezTo>
                    <a:cubicBezTo>
                      <a:pt x="263" y="51"/>
                      <a:pt x="249" y="46"/>
                      <a:pt x="247" y="47"/>
                    </a:cubicBezTo>
                    <a:cubicBezTo>
                      <a:pt x="245" y="49"/>
                      <a:pt x="233" y="36"/>
                      <a:pt x="226" y="36"/>
                    </a:cubicBezTo>
                    <a:cubicBezTo>
                      <a:pt x="220" y="36"/>
                      <a:pt x="225" y="42"/>
                      <a:pt x="225" y="50"/>
                    </a:cubicBezTo>
                    <a:cubicBezTo>
                      <a:pt x="225" y="59"/>
                      <a:pt x="212" y="64"/>
                      <a:pt x="216" y="58"/>
                    </a:cubicBezTo>
                    <a:cubicBezTo>
                      <a:pt x="220" y="52"/>
                      <a:pt x="217" y="38"/>
                      <a:pt x="210" y="35"/>
                    </a:cubicBezTo>
                    <a:cubicBezTo>
                      <a:pt x="203" y="32"/>
                      <a:pt x="185" y="41"/>
                      <a:pt x="176" y="40"/>
                    </a:cubicBezTo>
                    <a:cubicBezTo>
                      <a:pt x="166" y="40"/>
                      <a:pt x="154" y="43"/>
                      <a:pt x="162" y="48"/>
                    </a:cubicBezTo>
                    <a:cubicBezTo>
                      <a:pt x="170" y="52"/>
                      <a:pt x="162" y="55"/>
                      <a:pt x="155" y="50"/>
                    </a:cubicBezTo>
                    <a:cubicBezTo>
                      <a:pt x="148" y="45"/>
                      <a:pt x="125" y="50"/>
                      <a:pt x="129" y="53"/>
                    </a:cubicBezTo>
                    <a:cubicBezTo>
                      <a:pt x="134" y="57"/>
                      <a:pt x="136" y="66"/>
                      <a:pt x="133" y="70"/>
                    </a:cubicBezTo>
                    <a:cubicBezTo>
                      <a:pt x="130" y="74"/>
                      <a:pt x="120" y="66"/>
                      <a:pt x="111" y="67"/>
                    </a:cubicBezTo>
                    <a:cubicBezTo>
                      <a:pt x="102" y="68"/>
                      <a:pt x="57" y="89"/>
                      <a:pt x="60" y="95"/>
                    </a:cubicBezTo>
                    <a:cubicBezTo>
                      <a:pt x="63" y="100"/>
                      <a:pt x="82" y="96"/>
                      <a:pt x="88" y="99"/>
                    </a:cubicBezTo>
                    <a:cubicBezTo>
                      <a:pt x="94" y="102"/>
                      <a:pt x="86" y="115"/>
                      <a:pt x="78" y="120"/>
                    </a:cubicBezTo>
                    <a:cubicBezTo>
                      <a:pt x="71" y="125"/>
                      <a:pt x="44" y="120"/>
                      <a:pt x="43" y="126"/>
                    </a:cubicBezTo>
                    <a:cubicBezTo>
                      <a:pt x="42" y="132"/>
                      <a:pt x="0" y="133"/>
                      <a:pt x="0" y="143"/>
                    </a:cubicBezTo>
                    <a:cubicBezTo>
                      <a:pt x="0" y="146"/>
                      <a:pt x="2" y="150"/>
                      <a:pt x="7" y="151"/>
                    </a:cubicBezTo>
                    <a:cubicBezTo>
                      <a:pt x="13" y="152"/>
                      <a:pt x="20" y="150"/>
                      <a:pt x="25" y="156"/>
                    </a:cubicBezTo>
                    <a:cubicBezTo>
                      <a:pt x="31" y="162"/>
                      <a:pt x="46" y="163"/>
                      <a:pt x="56" y="159"/>
                    </a:cubicBezTo>
                    <a:cubicBezTo>
                      <a:pt x="66" y="155"/>
                      <a:pt x="74" y="159"/>
                      <a:pt x="74" y="165"/>
                    </a:cubicBezTo>
                    <a:cubicBezTo>
                      <a:pt x="73" y="171"/>
                      <a:pt x="50" y="163"/>
                      <a:pt x="43" y="167"/>
                    </a:cubicBezTo>
                    <a:cubicBezTo>
                      <a:pt x="36" y="172"/>
                      <a:pt x="15" y="168"/>
                      <a:pt x="16" y="173"/>
                    </a:cubicBezTo>
                    <a:cubicBezTo>
                      <a:pt x="17" y="177"/>
                      <a:pt x="27" y="176"/>
                      <a:pt x="36" y="178"/>
                    </a:cubicBezTo>
                    <a:cubicBezTo>
                      <a:pt x="45" y="180"/>
                      <a:pt x="37" y="183"/>
                      <a:pt x="36" y="187"/>
                    </a:cubicBezTo>
                    <a:cubicBezTo>
                      <a:pt x="36" y="191"/>
                      <a:pt x="41" y="190"/>
                      <a:pt x="50" y="194"/>
                    </a:cubicBezTo>
                    <a:cubicBezTo>
                      <a:pt x="58" y="199"/>
                      <a:pt x="73" y="201"/>
                      <a:pt x="68" y="196"/>
                    </a:cubicBezTo>
                    <a:cubicBezTo>
                      <a:pt x="63" y="191"/>
                      <a:pt x="77" y="192"/>
                      <a:pt x="79" y="195"/>
                    </a:cubicBezTo>
                    <a:cubicBezTo>
                      <a:pt x="82" y="198"/>
                      <a:pt x="88" y="191"/>
                      <a:pt x="94" y="192"/>
                    </a:cubicBezTo>
                    <a:cubicBezTo>
                      <a:pt x="101" y="194"/>
                      <a:pt x="103" y="186"/>
                      <a:pt x="108" y="190"/>
                    </a:cubicBezTo>
                    <a:cubicBezTo>
                      <a:pt x="113" y="193"/>
                      <a:pt x="136" y="195"/>
                      <a:pt x="144" y="199"/>
                    </a:cubicBezTo>
                    <a:cubicBezTo>
                      <a:pt x="152" y="204"/>
                      <a:pt x="163" y="205"/>
                      <a:pt x="162" y="211"/>
                    </a:cubicBezTo>
                    <a:cubicBezTo>
                      <a:pt x="161" y="217"/>
                      <a:pt x="169" y="222"/>
                      <a:pt x="178" y="226"/>
                    </a:cubicBezTo>
                    <a:cubicBezTo>
                      <a:pt x="187" y="230"/>
                      <a:pt x="189" y="239"/>
                      <a:pt x="188" y="244"/>
                    </a:cubicBezTo>
                    <a:cubicBezTo>
                      <a:pt x="188" y="250"/>
                      <a:pt x="198" y="254"/>
                      <a:pt x="196" y="257"/>
                    </a:cubicBezTo>
                    <a:cubicBezTo>
                      <a:pt x="195" y="259"/>
                      <a:pt x="196" y="263"/>
                      <a:pt x="202" y="268"/>
                    </a:cubicBezTo>
                    <a:cubicBezTo>
                      <a:pt x="208" y="274"/>
                      <a:pt x="193" y="278"/>
                      <a:pt x="196" y="282"/>
                    </a:cubicBezTo>
                    <a:cubicBezTo>
                      <a:pt x="200" y="287"/>
                      <a:pt x="191" y="296"/>
                      <a:pt x="202" y="298"/>
                    </a:cubicBezTo>
                    <a:cubicBezTo>
                      <a:pt x="212" y="299"/>
                      <a:pt x="211" y="290"/>
                      <a:pt x="219" y="290"/>
                    </a:cubicBezTo>
                    <a:cubicBezTo>
                      <a:pt x="227" y="290"/>
                      <a:pt x="218" y="297"/>
                      <a:pt x="223" y="302"/>
                    </a:cubicBezTo>
                    <a:cubicBezTo>
                      <a:pt x="227" y="306"/>
                      <a:pt x="236" y="305"/>
                      <a:pt x="244" y="312"/>
                    </a:cubicBezTo>
                    <a:cubicBezTo>
                      <a:pt x="253" y="319"/>
                      <a:pt x="247" y="322"/>
                      <a:pt x="240" y="317"/>
                    </a:cubicBezTo>
                    <a:cubicBezTo>
                      <a:pt x="232" y="311"/>
                      <a:pt x="210" y="312"/>
                      <a:pt x="210" y="314"/>
                    </a:cubicBezTo>
                    <a:cubicBezTo>
                      <a:pt x="210" y="316"/>
                      <a:pt x="234" y="330"/>
                      <a:pt x="240" y="328"/>
                    </a:cubicBezTo>
                    <a:cubicBezTo>
                      <a:pt x="246" y="326"/>
                      <a:pt x="253" y="337"/>
                      <a:pt x="250" y="340"/>
                    </a:cubicBezTo>
                    <a:cubicBezTo>
                      <a:pt x="247" y="343"/>
                      <a:pt x="248" y="352"/>
                      <a:pt x="248" y="356"/>
                    </a:cubicBezTo>
                    <a:cubicBezTo>
                      <a:pt x="247" y="360"/>
                      <a:pt x="239" y="356"/>
                      <a:pt x="233" y="356"/>
                    </a:cubicBezTo>
                    <a:cubicBezTo>
                      <a:pt x="228" y="357"/>
                      <a:pt x="224" y="359"/>
                      <a:pt x="224" y="364"/>
                    </a:cubicBezTo>
                    <a:cubicBezTo>
                      <a:pt x="224" y="370"/>
                      <a:pt x="216" y="374"/>
                      <a:pt x="215" y="381"/>
                    </a:cubicBezTo>
                    <a:cubicBezTo>
                      <a:pt x="214" y="388"/>
                      <a:pt x="222" y="388"/>
                      <a:pt x="226" y="391"/>
                    </a:cubicBezTo>
                    <a:cubicBezTo>
                      <a:pt x="230" y="394"/>
                      <a:pt x="218" y="396"/>
                      <a:pt x="217" y="401"/>
                    </a:cubicBezTo>
                    <a:cubicBezTo>
                      <a:pt x="217" y="406"/>
                      <a:pt x="229" y="415"/>
                      <a:pt x="233" y="417"/>
                    </a:cubicBezTo>
                    <a:cubicBezTo>
                      <a:pt x="237" y="419"/>
                      <a:pt x="233" y="431"/>
                      <a:pt x="235" y="436"/>
                    </a:cubicBezTo>
                    <a:cubicBezTo>
                      <a:pt x="237" y="442"/>
                      <a:pt x="242" y="435"/>
                      <a:pt x="242" y="442"/>
                    </a:cubicBezTo>
                    <a:cubicBezTo>
                      <a:pt x="241" y="450"/>
                      <a:pt x="247" y="449"/>
                      <a:pt x="247" y="454"/>
                    </a:cubicBezTo>
                    <a:cubicBezTo>
                      <a:pt x="248" y="458"/>
                      <a:pt x="258" y="457"/>
                      <a:pt x="256" y="463"/>
                    </a:cubicBezTo>
                    <a:cubicBezTo>
                      <a:pt x="254" y="469"/>
                      <a:pt x="259" y="474"/>
                      <a:pt x="261" y="477"/>
                    </a:cubicBezTo>
                    <a:cubicBezTo>
                      <a:pt x="264" y="480"/>
                      <a:pt x="272" y="486"/>
                      <a:pt x="274" y="490"/>
                    </a:cubicBezTo>
                    <a:cubicBezTo>
                      <a:pt x="276" y="495"/>
                      <a:pt x="281" y="500"/>
                      <a:pt x="287" y="499"/>
                    </a:cubicBezTo>
                    <a:cubicBezTo>
                      <a:pt x="293" y="497"/>
                      <a:pt x="293" y="503"/>
                      <a:pt x="298" y="502"/>
                    </a:cubicBezTo>
                    <a:cubicBezTo>
                      <a:pt x="302" y="501"/>
                      <a:pt x="310" y="504"/>
                      <a:pt x="311" y="508"/>
                    </a:cubicBezTo>
                    <a:cubicBezTo>
                      <a:pt x="312" y="511"/>
                      <a:pt x="327" y="515"/>
                      <a:pt x="331" y="515"/>
                    </a:cubicBezTo>
                    <a:cubicBezTo>
                      <a:pt x="335" y="516"/>
                      <a:pt x="335" y="509"/>
                      <a:pt x="339" y="507"/>
                    </a:cubicBezTo>
                    <a:cubicBezTo>
                      <a:pt x="343" y="505"/>
                      <a:pt x="341" y="490"/>
                      <a:pt x="345" y="489"/>
                    </a:cubicBezTo>
                    <a:cubicBezTo>
                      <a:pt x="348" y="488"/>
                      <a:pt x="347" y="473"/>
                      <a:pt x="344" y="471"/>
                    </a:cubicBezTo>
                    <a:cubicBezTo>
                      <a:pt x="340" y="470"/>
                      <a:pt x="342" y="465"/>
                      <a:pt x="349" y="466"/>
                    </a:cubicBezTo>
                    <a:cubicBezTo>
                      <a:pt x="357" y="467"/>
                      <a:pt x="354" y="459"/>
                      <a:pt x="358" y="458"/>
                    </a:cubicBezTo>
                    <a:cubicBezTo>
                      <a:pt x="362" y="457"/>
                      <a:pt x="360" y="450"/>
                      <a:pt x="363" y="449"/>
                    </a:cubicBezTo>
                    <a:cubicBezTo>
                      <a:pt x="365" y="449"/>
                      <a:pt x="365" y="444"/>
                      <a:pt x="363" y="441"/>
                    </a:cubicBezTo>
                    <a:cubicBezTo>
                      <a:pt x="361" y="439"/>
                      <a:pt x="363" y="437"/>
                      <a:pt x="367" y="436"/>
                    </a:cubicBezTo>
                    <a:cubicBezTo>
                      <a:pt x="371" y="435"/>
                      <a:pt x="370" y="430"/>
                      <a:pt x="365" y="428"/>
                    </a:cubicBezTo>
                    <a:cubicBezTo>
                      <a:pt x="360" y="426"/>
                      <a:pt x="361" y="420"/>
                      <a:pt x="367" y="423"/>
                    </a:cubicBezTo>
                    <a:cubicBezTo>
                      <a:pt x="372" y="427"/>
                      <a:pt x="376" y="424"/>
                      <a:pt x="373" y="420"/>
                    </a:cubicBezTo>
                    <a:cubicBezTo>
                      <a:pt x="370" y="416"/>
                      <a:pt x="377" y="414"/>
                      <a:pt x="384" y="414"/>
                    </a:cubicBezTo>
                    <a:cubicBezTo>
                      <a:pt x="391" y="413"/>
                      <a:pt x="394" y="409"/>
                      <a:pt x="393" y="404"/>
                    </a:cubicBezTo>
                    <a:cubicBezTo>
                      <a:pt x="392" y="399"/>
                      <a:pt x="401" y="399"/>
                      <a:pt x="399" y="404"/>
                    </a:cubicBezTo>
                    <a:cubicBezTo>
                      <a:pt x="396" y="408"/>
                      <a:pt x="398" y="413"/>
                      <a:pt x="401" y="410"/>
                    </a:cubicBezTo>
                    <a:cubicBezTo>
                      <a:pt x="404" y="406"/>
                      <a:pt x="411" y="409"/>
                      <a:pt x="422" y="405"/>
                    </a:cubicBezTo>
                    <a:cubicBezTo>
                      <a:pt x="433" y="402"/>
                      <a:pt x="444" y="393"/>
                      <a:pt x="447" y="384"/>
                    </a:cubicBezTo>
                    <a:cubicBezTo>
                      <a:pt x="450" y="375"/>
                      <a:pt x="463" y="376"/>
                      <a:pt x="461" y="370"/>
                    </a:cubicBezTo>
                    <a:cubicBezTo>
                      <a:pt x="459" y="364"/>
                      <a:pt x="463" y="361"/>
                      <a:pt x="472" y="365"/>
                    </a:cubicBezTo>
                    <a:cubicBezTo>
                      <a:pt x="480" y="369"/>
                      <a:pt x="473" y="363"/>
                      <a:pt x="483" y="363"/>
                    </a:cubicBezTo>
                    <a:cubicBezTo>
                      <a:pt x="492" y="363"/>
                      <a:pt x="490" y="359"/>
                      <a:pt x="499" y="359"/>
                    </a:cubicBezTo>
                    <a:cubicBezTo>
                      <a:pt x="508" y="359"/>
                      <a:pt x="532" y="355"/>
                      <a:pt x="540" y="348"/>
                    </a:cubicBezTo>
                    <a:cubicBezTo>
                      <a:pt x="548" y="341"/>
                      <a:pt x="565" y="336"/>
                      <a:pt x="572" y="331"/>
                    </a:cubicBezTo>
                    <a:cubicBezTo>
                      <a:pt x="579" y="327"/>
                      <a:pt x="580" y="323"/>
                      <a:pt x="576" y="326"/>
                    </a:cubicBezTo>
                    <a:cubicBezTo>
                      <a:pt x="572" y="328"/>
                      <a:pt x="563" y="328"/>
                      <a:pt x="556" y="327"/>
                    </a:cubicBezTo>
                    <a:cubicBezTo>
                      <a:pt x="549" y="325"/>
                      <a:pt x="539" y="319"/>
                      <a:pt x="531" y="324"/>
                    </a:cubicBezTo>
                    <a:cubicBezTo>
                      <a:pt x="523" y="328"/>
                      <a:pt x="528" y="317"/>
                      <a:pt x="534" y="316"/>
                    </a:cubicBezTo>
                    <a:cubicBezTo>
                      <a:pt x="541" y="315"/>
                      <a:pt x="538" y="312"/>
                      <a:pt x="536" y="306"/>
                    </a:cubicBezTo>
                    <a:cubicBezTo>
                      <a:pt x="535" y="299"/>
                      <a:pt x="547" y="303"/>
                      <a:pt x="552" y="311"/>
                    </a:cubicBezTo>
                    <a:cubicBezTo>
                      <a:pt x="558" y="319"/>
                      <a:pt x="568" y="322"/>
                      <a:pt x="577" y="319"/>
                    </a:cubicBezTo>
                    <a:cubicBezTo>
                      <a:pt x="586" y="317"/>
                      <a:pt x="577" y="309"/>
                      <a:pt x="581" y="304"/>
                    </a:cubicBezTo>
                    <a:cubicBezTo>
                      <a:pt x="585" y="299"/>
                      <a:pt x="553" y="284"/>
                      <a:pt x="552" y="278"/>
                    </a:cubicBezTo>
                    <a:cubicBezTo>
                      <a:pt x="550" y="273"/>
                      <a:pt x="560" y="277"/>
                      <a:pt x="568" y="280"/>
                    </a:cubicBezTo>
                    <a:cubicBezTo>
                      <a:pt x="577" y="284"/>
                      <a:pt x="579" y="273"/>
                      <a:pt x="579" y="269"/>
                    </a:cubicBezTo>
                    <a:cubicBezTo>
                      <a:pt x="579" y="264"/>
                      <a:pt x="560" y="264"/>
                      <a:pt x="552" y="268"/>
                    </a:cubicBezTo>
                    <a:cubicBezTo>
                      <a:pt x="544" y="273"/>
                      <a:pt x="536" y="262"/>
                      <a:pt x="547" y="261"/>
                    </a:cubicBezTo>
                    <a:cubicBezTo>
                      <a:pt x="558" y="260"/>
                      <a:pt x="548" y="255"/>
                      <a:pt x="551" y="252"/>
                    </a:cubicBezTo>
                    <a:cubicBezTo>
                      <a:pt x="555" y="248"/>
                      <a:pt x="569" y="261"/>
                      <a:pt x="576" y="259"/>
                    </a:cubicBezTo>
                    <a:cubicBezTo>
                      <a:pt x="584" y="257"/>
                      <a:pt x="589" y="259"/>
                      <a:pt x="595" y="254"/>
                    </a:cubicBezTo>
                    <a:cubicBezTo>
                      <a:pt x="602" y="249"/>
                      <a:pt x="584" y="245"/>
                      <a:pt x="580" y="240"/>
                    </a:cubicBezTo>
                    <a:cubicBezTo>
                      <a:pt x="577" y="236"/>
                      <a:pt x="599" y="238"/>
                      <a:pt x="605" y="238"/>
                    </a:cubicBezTo>
                    <a:cubicBezTo>
                      <a:pt x="612" y="238"/>
                      <a:pt x="614" y="228"/>
                      <a:pt x="608" y="230"/>
                    </a:cubicBezTo>
                    <a:cubicBezTo>
                      <a:pt x="603" y="232"/>
                      <a:pt x="584" y="224"/>
                      <a:pt x="588" y="218"/>
                    </a:cubicBezTo>
                    <a:cubicBezTo>
                      <a:pt x="592" y="212"/>
                      <a:pt x="599" y="219"/>
                      <a:pt x="608" y="214"/>
                    </a:cubicBezTo>
                    <a:cubicBezTo>
                      <a:pt x="616" y="210"/>
                      <a:pt x="608" y="194"/>
                      <a:pt x="602" y="194"/>
                    </a:cubicBezTo>
                    <a:cubicBezTo>
                      <a:pt x="596" y="194"/>
                      <a:pt x="582" y="192"/>
                      <a:pt x="582" y="189"/>
                    </a:cubicBezTo>
                    <a:cubicBezTo>
                      <a:pt x="582" y="186"/>
                      <a:pt x="571" y="183"/>
                      <a:pt x="574" y="180"/>
                    </a:cubicBezTo>
                    <a:cubicBezTo>
                      <a:pt x="577" y="177"/>
                      <a:pt x="582" y="184"/>
                      <a:pt x="589" y="178"/>
                    </a:cubicBezTo>
                    <a:cubicBezTo>
                      <a:pt x="597" y="172"/>
                      <a:pt x="613" y="179"/>
                      <a:pt x="620" y="178"/>
                    </a:cubicBezTo>
                    <a:cubicBezTo>
                      <a:pt x="627" y="177"/>
                      <a:pt x="617" y="164"/>
                      <a:pt x="613" y="166"/>
                    </a:cubicBezTo>
                    <a:cubicBezTo>
                      <a:pt x="609" y="168"/>
                      <a:pt x="595" y="169"/>
                      <a:pt x="594" y="162"/>
                    </a:cubicBezTo>
                    <a:cubicBezTo>
                      <a:pt x="593" y="155"/>
                      <a:pt x="607" y="162"/>
                      <a:pt x="610" y="159"/>
                    </a:cubicBezTo>
                    <a:cubicBezTo>
                      <a:pt x="612" y="155"/>
                      <a:pt x="590" y="147"/>
                      <a:pt x="587" y="154"/>
                    </a:cubicBezTo>
                    <a:cubicBezTo>
                      <a:pt x="584" y="161"/>
                      <a:pt x="572" y="158"/>
                      <a:pt x="578" y="154"/>
                    </a:cubicBezTo>
                    <a:cubicBezTo>
                      <a:pt x="584" y="150"/>
                      <a:pt x="586" y="139"/>
                      <a:pt x="585" y="133"/>
                    </a:cubicBezTo>
                    <a:cubicBezTo>
                      <a:pt x="584" y="128"/>
                      <a:pt x="608" y="127"/>
                      <a:pt x="605" y="118"/>
                    </a:cubicBezTo>
                    <a:cubicBezTo>
                      <a:pt x="602" y="109"/>
                      <a:pt x="616" y="107"/>
                      <a:pt x="624" y="107"/>
                    </a:cubicBezTo>
                    <a:cubicBezTo>
                      <a:pt x="631" y="107"/>
                      <a:pt x="623" y="97"/>
                      <a:pt x="616" y="98"/>
                    </a:cubicBezTo>
                    <a:cubicBezTo>
                      <a:pt x="609" y="99"/>
                      <a:pt x="601" y="107"/>
                      <a:pt x="597" y="104"/>
                    </a:cubicBezTo>
                    <a:cubicBezTo>
                      <a:pt x="594" y="100"/>
                      <a:pt x="606" y="94"/>
                      <a:pt x="613" y="94"/>
                    </a:cubicBezTo>
                    <a:cubicBezTo>
                      <a:pt x="619" y="94"/>
                      <a:pt x="635" y="94"/>
                      <a:pt x="641" y="90"/>
                    </a:cubicBezTo>
                    <a:cubicBezTo>
                      <a:pt x="647" y="87"/>
                      <a:pt x="631" y="84"/>
                      <a:pt x="620" y="85"/>
                    </a:cubicBezTo>
                    <a:cubicBezTo>
                      <a:pt x="610" y="87"/>
                      <a:pt x="610" y="82"/>
                      <a:pt x="626" y="82"/>
                    </a:cubicBezTo>
                    <a:cubicBezTo>
                      <a:pt x="642" y="81"/>
                      <a:pt x="639" y="78"/>
                      <a:pt x="650" y="77"/>
                    </a:cubicBezTo>
                    <a:cubicBezTo>
                      <a:pt x="662" y="75"/>
                      <a:pt x="658" y="71"/>
                      <a:pt x="665" y="70"/>
                    </a:cubicBezTo>
                    <a:cubicBezTo>
                      <a:pt x="672" y="70"/>
                      <a:pt x="690" y="62"/>
                      <a:pt x="690" y="59"/>
                    </a:cubicBezTo>
                    <a:cubicBezTo>
                      <a:pt x="690" y="55"/>
                      <a:pt x="664" y="48"/>
                      <a:pt x="652" y="48"/>
                    </a:cubicBezTo>
                    <a:close/>
                    <a:moveTo>
                      <a:pt x="236" y="338"/>
                    </a:moveTo>
                    <a:cubicBezTo>
                      <a:pt x="237" y="333"/>
                      <a:pt x="231" y="336"/>
                      <a:pt x="227" y="330"/>
                    </a:cubicBezTo>
                    <a:cubicBezTo>
                      <a:pt x="224" y="323"/>
                      <a:pt x="207" y="321"/>
                      <a:pt x="205" y="326"/>
                    </a:cubicBezTo>
                    <a:cubicBezTo>
                      <a:pt x="205" y="328"/>
                      <a:pt x="199" y="331"/>
                      <a:pt x="204" y="335"/>
                    </a:cubicBezTo>
                    <a:cubicBezTo>
                      <a:pt x="208" y="340"/>
                      <a:pt x="211" y="338"/>
                      <a:pt x="216" y="343"/>
                    </a:cubicBezTo>
                    <a:cubicBezTo>
                      <a:pt x="221" y="347"/>
                      <a:pt x="236" y="343"/>
                      <a:pt x="236" y="33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127"/>
              <p:cNvSpPr>
                <a:spLocks/>
              </p:cNvSpPr>
              <p:nvPr/>
            </p:nvSpPr>
            <p:spPr bwMode="auto">
              <a:xfrm>
                <a:off x="3317875" y="5626100"/>
                <a:ext cx="63500" cy="44450"/>
              </a:xfrm>
              <a:custGeom>
                <a:avLst/>
                <a:gdLst>
                  <a:gd name="T0" fmla="*/ 1 w 28"/>
                  <a:gd name="T1" fmla="*/ 2 h 20"/>
                  <a:gd name="T2" fmla="*/ 11 w 28"/>
                  <a:gd name="T3" fmla="*/ 9 h 20"/>
                  <a:gd name="T4" fmla="*/ 23 w 28"/>
                  <a:gd name="T5" fmla="*/ 13 h 20"/>
                  <a:gd name="T6" fmla="*/ 1 w 28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0">
                    <a:moveTo>
                      <a:pt x="1" y="2"/>
                    </a:moveTo>
                    <a:cubicBezTo>
                      <a:pt x="2" y="7"/>
                      <a:pt x="6" y="5"/>
                      <a:pt x="11" y="9"/>
                    </a:cubicBezTo>
                    <a:cubicBezTo>
                      <a:pt x="15" y="12"/>
                      <a:pt x="19" y="20"/>
                      <a:pt x="23" y="13"/>
                    </a:cubicBezTo>
                    <a:cubicBezTo>
                      <a:pt x="28" y="6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Freeform 128"/>
              <p:cNvSpPr>
                <a:spLocks noEditPoints="1"/>
              </p:cNvSpPr>
              <p:nvPr/>
            </p:nvSpPr>
            <p:spPr bwMode="auto">
              <a:xfrm>
                <a:off x="687387" y="1192213"/>
                <a:ext cx="2259013" cy="1743075"/>
              </a:xfrm>
              <a:custGeom>
                <a:avLst/>
                <a:gdLst>
                  <a:gd name="T0" fmla="*/ 205 w 1004"/>
                  <a:gd name="T1" fmla="*/ 683 h 774"/>
                  <a:gd name="T2" fmla="*/ 188 w 1004"/>
                  <a:gd name="T3" fmla="*/ 227 h 774"/>
                  <a:gd name="T4" fmla="*/ 386 w 1004"/>
                  <a:gd name="T5" fmla="*/ 251 h 774"/>
                  <a:gd name="T6" fmla="*/ 256 w 1004"/>
                  <a:gd name="T7" fmla="*/ 269 h 774"/>
                  <a:gd name="T8" fmla="*/ 386 w 1004"/>
                  <a:gd name="T9" fmla="*/ 334 h 774"/>
                  <a:gd name="T10" fmla="*/ 237 w 1004"/>
                  <a:gd name="T11" fmla="*/ 194 h 774"/>
                  <a:gd name="T12" fmla="*/ 208 w 1004"/>
                  <a:gd name="T13" fmla="*/ 185 h 774"/>
                  <a:gd name="T14" fmla="*/ 369 w 1004"/>
                  <a:gd name="T15" fmla="*/ 213 h 774"/>
                  <a:gd name="T16" fmla="*/ 297 w 1004"/>
                  <a:gd name="T17" fmla="*/ 144 h 774"/>
                  <a:gd name="T18" fmla="*/ 412 w 1004"/>
                  <a:gd name="T19" fmla="*/ 119 h 774"/>
                  <a:gd name="T20" fmla="*/ 416 w 1004"/>
                  <a:gd name="T21" fmla="*/ 161 h 774"/>
                  <a:gd name="T22" fmla="*/ 419 w 1004"/>
                  <a:gd name="T23" fmla="*/ 185 h 774"/>
                  <a:gd name="T24" fmla="*/ 542 w 1004"/>
                  <a:gd name="T25" fmla="*/ 147 h 774"/>
                  <a:gd name="T26" fmla="*/ 492 w 1004"/>
                  <a:gd name="T27" fmla="*/ 232 h 774"/>
                  <a:gd name="T28" fmla="*/ 686 w 1004"/>
                  <a:gd name="T29" fmla="*/ 220 h 774"/>
                  <a:gd name="T30" fmla="*/ 580 w 1004"/>
                  <a:gd name="T31" fmla="*/ 151 h 774"/>
                  <a:gd name="T32" fmla="*/ 597 w 1004"/>
                  <a:gd name="T33" fmla="*/ 83 h 774"/>
                  <a:gd name="T34" fmla="*/ 586 w 1004"/>
                  <a:gd name="T35" fmla="*/ 66 h 774"/>
                  <a:gd name="T36" fmla="*/ 634 w 1004"/>
                  <a:gd name="T37" fmla="*/ 120 h 774"/>
                  <a:gd name="T38" fmla="*/ 698 w 1004"/>
                  <a:gd name="T39" fmla="*/ 180 h 774"/>
                  <a:gd name="T40" fmla="*/ 795 w 1004"/>
                  <a:gd name="T41" fmla="*/ 87 h 774"/>
                  <a:gd name="T42" fmla="*/ 759 w 1004"/>
                  <a:gd name="T43" fmla="*/ 9 h 774"/>
                  <a:gd name="T44" fmla="*/ 568 w 1004"/>
                  <a:gd name="T45" fmla="*/ 46 h 774"/>
                  <a:gd name="T46" fmla="*/ 624 w 1004"/>
                  <a:gd name="T47" fmla="*/ 440 h 774"/>
                  <a:gd name="T48" fmla="*/ 827 w 1004"/>
                  <a:gd name="T49" fmla="*/ 340 h 774"/>
                  <a:gd name="T50" fmla="*/ 745 w 1004"/>
                  <a:gd name="T51" fmla="*/ 272 h 774"/>
                  <a:gd name="T52" fmla="*/ 624 w 1004"/>
                  <a:gd name="T53" fmla="*/ 250 h 774"/>
                  <a:gd name="T54" fmla="*/ 704 w 1004"/>
                  <a:gd name="T55" fmla="*/ 309 h 774"/>
                  <a:gd name="T56" fmla="*/ 736 w 1004"/>
                  <a:gd name="T57" fmla="*/ 409 h 774"/>
                  <a:gd name="T58" fmla="*/ 849 w 1004"/>
                  <a:gd name="T59" fmla="*/ 419 h 774"/>
                  <a:gd name="T60" fmla="*/ 682 w 1004"/>
                  <a:gd name="T61" fmla="*/ 241 h 774"/>
                  <a:gd name="T62" fmla="*/ 963 w 1004"/>
                  <a:gd name="T63" fmla="*/ 642 h 774"/>
                  <a:gd name="T64" fmla="*/ 110 w 1004"/>
                  <a:gd name="T65" fmla="*/ 629 h 774"/>
                  <a:gd name="T66" fmla="*/ 820 w 1004"/>
                  <a:gd name="T67" fmla="*/ 687 h 774"/>
                  <a:gd name="T68" fmla="*/ 963 w 1004"/>
                  <a:gd name="T69" fmla="*/ 609 h 774"/>
                  <a:gd name="T70" fmla="*/ 895 w 1004"/>
                  <a:gd name="T71" fmla="*/ 560 h 774"/>
                  <a:gd name="T72" fmla="*/ 844 w 1004"/>
                  <a:gd name="T73" fmla="*/ 528 h 774"/>
                  <a:gd name="T74" fmla="*/ 763 w 1004"/>
                  <a:gd name="T75" fmla="*/ 463 h 774"/>
                  <a:gd name="T76" fmla="*/ 727 w 1004"/>
                  <a:gd name="T77" fmla="*/ 543 h 774"/>
                  <a:gd name="T78" fmla="*/ 666 w 1004"/>
                  <a:gd name="T79" fmla="*/ 618 h 774"/>
                  <a:gd name="T80" fmla="*/ 538 w 1004"/>
                  <a:gd name="T81" fmla="*/ 526 h 774"/>
                  <a:gd name="T82" fmla="*/ 578 w 1004"/>
                  <a:gd name="T83" fmla="*/ 431 h 774"/>
                  <a:gd name="T84" fmla="*/ 648 w 1004"/>
                  <a:gd name="T85" fmla="*/ 387 h 774"/>
                  <a:gd name="T86" fmla="*/ 636 w 1004"/>
                  <a:gd name="T87" fmla="*/ 340 h 774"/>
                  <a:gd name="T88" fmla="*/ 579 w 1004"/>
                  <a:gd name="T89" fmla="*/ 344 h 774"/>
                  <a:gd name="T90" fmla="*/ 536 w 1004"/>
                  <a:gd name="T91" fmla="*/ 271 h 774"/>
                  <a:gd name="T92" fmla="*/ 517 w 1004"/>
                  <a:gd name="T93" fmla="*/ 292 h 774"/>
                  <a:gd name="T94" fmla="*/ 507 w 1004"/>
                  <a:gd name="T95" fmla="*/ 364 h 774"/>
                  <a:gd name="T96" fmla="*/ 492 w 1004"/>
                  <a:gd name="T97" fmla="*/ 349 h 774"/>
                  <a:gd name="T98" fmla="*/ 399 w 1004"/>
                  <a:gd name="T99" fmla="*/ 348 h 774"/>
                  <a:gd name="T100" fmla="*/ 267 w 1004"/>
                  <a:gd name="T101" fmla="*/ 340 h 774"/>
                  <a:gd name="T102" fmla="*/ 96 w 1004"/>
                  <a:gd name="T103" fmla="*/ 341 h 774"/>
                  <a:gd name="T104" fmla="*/ 47 w 1004"/>
                  <a:gd name="T105" fmla="*/ 341 h 774"/>
                  <a:gd name="T106" fmla="*/ 127 w 1004"/>
                  <a:gd name="T107" fmla="*/ 588 h 774"/>
                  <a:gd name="T108" fmla="*/ 181 w 1004"/>
                  <a:gd name="T109" fmla="*/ 658 h 774"/>
                  <a:gd name="T110" fmla="*/ 622 w 1004"/>
                  <a:gd name="T111" fmla="*/ 689 h 774"/>
                  <a:gd name="T112" fmla="*/ 700 w 1004"/>
                  <a:gd name="T113" fmla="*/ 766 h 774"/>
                  <a:gd name="T114" fmla="*/ 865 w 1004"/>
                  <a:gd name="T115" fmla="*/ 722 h 774"/>
                  <a:gd name="T116" fmla="*/ 243 w 1004"/>
                  <a:gd name="T117" fmla="*/ 407 h 774"/>
                  <a:gd name="T118" fmla="*/ 240 w 1004"/>
                  <a:gd name="T119" fmla="*/ 392 h 774"/>
                  <a:gd name="T120" fmla="*/ 503 w 1004"/>
                  <a:gd name="T121" fmla="*/ 656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4" h="774">
                    <a:moveTo>
                      <a:pt x="198" y="679"/>
                    </a:moveTo>
                    <a:cubicBezTo>
                      <a:pt x="195" y="675"/>
                      <a:pt x="186" y="676"/>
                      <a:pt x="185" y="673"/>
                    </a:cubicBezTo>
                    <a:cubicBezTo>
                      <a:pt x="184" y="669"/>
                      <a:pt x="176" y="658"/>
                      <a:pt x="172" y="658"/>
                    </a:cubicBezTo>
                    <a:cubicBezTo>
                      <a:pt x="167" y="658"/>
                      <a:pt x="162" y="658"/>
                      <a:pt x="157" y="655"/>
                    </a:cubicBezTo>
                    <a:cubicBezTo>
                      <a:pt x="152" y="651"/>
                      <a:pt x="149" y="651"/>
                      <a:pt x="145" y="653"/>
                    </a:cubicBezTo>
                    <a:cubicBezTo>
                      <a:pt x="142" y="655"/>
                      <a:pt x="149" y="656"/>
                      <a:pt x="149" y="658"/>
                    </a:cubicBezTo>
                    <a:cubicBezTo>
                      <a:pt x="148" y="661"/>
                      <a:pt x="151" y="662"/>
                      <a:pt x="154" y="662"/>
                    </a:cubicBezTo>
                    <a:cubicBezTo>
                      <a:pt x="157" y="661"/>
                      <a:pt x="159" y="667"/>
                      <a:pt x="162" y="668"/>
                    </a:cubicBezTo>
                    <a:cubicBezTo>
                      <a:pt x="165" y="668"/>
                      <a:pt x="166" y="673"/>
                      <a:pt x="169" y="673"/>
                    </a:cubicBezTo>
                    <a:cubicBezTo>
                      <a:pt x="173" y="673"/>
                      <a:pt x="173" y="677"/>
                      <a:pt x="175" y="679"/>
                    </a:cubicBezTo>
                    <a:cubicBezTo>
                      <a:pt x="177" y="681"/>
                      <a:pt x="181" y="679"/>
                      <a:pt x="181" y="681"/>
                    </a:cubicBezTo>
                    <a:cubicBezTo>
                      <a:pt x="181" y="683"/>
                      <a:pt x="185" y="685"/>
                      <a:pt x="186" y="688"/>
                    </a:cubicBezTo>
                    <a:cubicBezTo>
                      <a:pt x="193" y="689"/>
                      <a:pt x="199" y="689"/>
                      <a:pt x="204" y="688"/>
                    </a:cubicBezTo>
                    <a:cubicBezTo>
                      <a:pt x="204" y="686"/>
                      <a:pt x="204" y="685"/>
                      <a:pt x="205" y="683"/>
                    </a:cubicBezTo>
                    <a:cubicBezTo>
                      <a:pt x="207" y="680"/>
                      <a:pt x="201" y="682"/>
                      <a:pt x="198" y="679"/>
                    </a:cubicBezTo>
                    <a:close/>
                    <a:moveTo>
                      <a:pt x="189" y="281"/>
                    </a:moveTo>
                    <a:cubicBezTo>
                      <a:pt x="198" y="283"/>
                      <a:pt x="199" y="299"/>
                      <a:pt x="205" y="299"/>
                    </a:cubicBezTo>
                    <a:cubicBezTo>
                      <a:pt x="209" y="299"/>
                      <a:pt x="206" y="294"/>
                      <a:pt x="213" y="294"/>
                    </a:cubicBezTo>
                    <a:cubicBezTo>
                      <a:pt x="219" y="294"/>
                      <a:pt x="218" y="291"/>
                      <a:pt x="224" y="291"/>
                    </a:cubicBezTo>
                    <a:cubicBezTo>
                      <a:pt x="230" y="292"/>
                      <a:pt x="235" y="290"/>
                      <a:pt x="235" y="283"/>
                    </a:cubicBezTo>
                    <a:cubicBezTo>
                      <a:pt x="235" y="276"/>
                      <a:pt x="239" y="273"/>
                      <a:pt x="245" y="272"/>
                    </a:cubicBezTo>
                    <a:cubicBezTo>
                      <a:pt x="251" y="270"/>
                      <a:pt x="246" y="263"/>
                      <a:pt x="254" y="261"/>
                    </a:cubicBezTo>
                    <a:cubicBezTo>
                      <a:pt x="263" y="259"/>
                      <a:pt x="286" y="249"/>
                      <a:pt x="290" y="246"/>
                    </a:cubicBezTo>
                    <a:cubicBezTo>
                      <a:pt x="294" y="243"/>
                      <a:pt x="285" y="239"/>
                      <a:pt x="276" y="233"/>
                    </a:cubicBezTo>
                    <a:cubicBezTo>
                      <a:pt x="267" y="228"/>
                      <a:pt x="260" y="226"/>
                      <a:pt x="253" y="231"/>
                    </a:cubicBezTo>
                    <a:cubicBezTo>
                      <a:pt x="246" y="235"/>
                      <a:pt x="252" y="226"/>
                      <a:pt x="246" y="228"/>
                    </a:cubicBezTo>
                    <a:cubicBezTo>
                      <a:pt x="241" y="231"/>
                      <a:pt x="226" y="224"/>
                      <a:pt x="224" y="222"/>
                    </a:cubicBezTo>
                    <a:cubicBezTo>
                      <a:pt x="222" y="219"/>
                      <a:pt x="195" y="227"/>
                      <a:pt x="188" y="227"/>
                    </a:cubicBezTo>
                    <a:cubicBezTo>
                      <a:pt x="182" y="227"/>
                      <a:pt x="189" y="234"/>
                      <a:pt x="193" y="238"/>
                    </a:cubicBezTo>
                    <a:cubicBezTo>
                      <a:pt x="198" y="241"/>
                      <a:pt x="182" y="252"/>
                      <a:pt x="185" y="255"/>
                    </a:cubicBezTo>
                    <a:cubicBezTo>
                      <a:pt x="188" y="257"/>
                      <a:pt x="182" y="264"/>
                      <a:pt x="175" y="272"/>
                    </a:cubicBezTo>
                    <a:cubicBezTo>
                      <a:pt x="168" y="280"/>
                      <a:pt x="180" y="279"/>
                      <a:pt x="189" y="281"/>
                    </a:cubicBezTo>
                    <a:close/>
                    <a:moveTo>
                      <a:pt x="439" y="322"/>
                    </a:moveTo>
                    <a:cubicBezTo>
                      <a:pt x="442" y="319"/>
                      <a:pt x="455" y="329"/>
                      <a:pt x="455" y="322"/>
                    </a:cubicBezTo>
                    <a:cubicBezTo>
                      <a:pt x="456" y="314"/>
                      <a:pt x="441" y="311"/>
                      <a:pt x="435" y="307"/>
                    </a:cubicBezTo>
                    <a:cubicBezTo>
                      <a:pt x="429" y="303"/>
                      <a:pt x="427" y="305"/>
                      <a:pt x="417" y="298"/>
                    </a:cubicBezTo>
                    <a:cubicBezTo>
                      <a:pt x="408" y="291"/>
                      <a:pt x="420" y="287"/>
                      <a:pt x="413" y="282"/>
                    </a:cubicBezTo>
                    <a:cubicBezTo>
                      <a:pt x="406" y="276"/>
                      <a:pt x="403" y="261"/>
                      <a:pt x="408" y="256"/>
                    </a:cubicBezTo>
                    <a:cubicBezTo>
                      <a:pt x="413" y="251"/>
                      <a:pt x="419" y="244"/>
                      <a:pt x="410" y="240"/>
                    </a:cubicBezTo>
                    <a:cubicBezTo>
                      <a:pt x="401" y="237"/>
                      <a:pt x="386" y="243"/>
                      <a:pt x="388" y="245"/>
                    </a:cubicBezTo>
                    <a:cubicBezTo>
                      <a:pt x="389" y="247"/>
                      <a:pt x="402" y="254"/>
                      <a:pt x="402" y="257"/>
                    </a:cubicBezTo>
                    <a:cubicBezTo>
                      <a:pt x="402" y="260"/>
                      <a:pt x="390" y="249"/>
                      <a:pt x="386" y="251"/>
                    </a:cubicBezTo>
                    <a:cubicBezTo>
                      <a:pt x="382" y="254"/>
                      <a:pt x="378" y="246"/>
                      <a:pt x="374" y="251"/>
                    </a:cubicBezTo>
                    <a:cubicBezTo>
                      <a:pt x="371" y="256"/>
                      <a:pt x="379" y="274"/>
                      <a:pt x="382" y="279"/>
                    </a:cubicBezTo>
                    <a:cubicBezTo>
                      <a:pt x="385" y="284"/>
                      <a:pt x="379" y="284"/>
                      <a:pt x="375" y="285"/>
                    </a:cubicBezTo>
                    <a:cubicBezTo>
                      <a:pt x="371" y="286"/>
                      <a:pt x="370" y="271"/>
                      <a:pt x="366" y="265"/>
                    </a:cubicBezTo>
                    <a:cubicBezTo>
                      <a:pt x="362" y="260"/>
                      <a:pt x="346" y="253"/>
                      <a:pt x="345" y="257"/>
                    </a:cubicBezTo>
                    <a:cubicBezTo>
                      <a:pt x="344" y="261"/>
                      <a:pt x="355" y="261"/>
                      <a:pt x="354" y="267"/>
                    </a:cubicBezTo>
                    <a:cubicBezTo>
                      <a:pt x="352" y="272"/>
                      <a:pt x="346" y="263"/>
                      <a:pt x="341" y="268"/>
                    </a:cubicBezTo>
                    <a:cubicBezTo>
                      <a:pt x="335" y="272"/>
                      <a:pt x="336" y="269"/>
                      <a:pt x="337" y="265"/>
                    </a:cubicBezTo>
                    <a:cubicBezTo>
                      <a:pt x="338" y="260"/>
                      <a:pt x="329" y="255"/>
                      <a:pt x="319" y="256"/>
                    </a:cubicBezTo>
                    <a:cubicBezTo>
                      <a:pt x="309" y="257"/>
                      <a:pt x="315" y="264"/>
                      <a:pt x="312" y="267"/>
                    </a:cubicBezTo>
                    <a:cubicBezTo>
                      <a:pt x="309" y="269"/>
                      <a:pt x="294" y="265"/>
                      <a:pt x="303" y="263"/>
                    </a:cubicBezTo>
                    <a:cubicBezTo>
                      <a:pt x="313" y="261"/>
                      <a:pt x="309" y="256"/>
                      <a:pt x="305" y="250"/>
                    </a:cubicBezTo>
                    <a:cubicBezTo>
                      <a:pt x="302" y="245"/>
                      <a:pt x="292" y="251"/>
                      <a:pt x="277" y="257"/>
                    </a:cubicBezTo>
                    <a:cubicBezTo>
                      <a:pt x="261" y="262"/>
                      <a:pt x="254" y="268"/>
                      <a:pt x="256" y="269"/>
                    </a:cubicBezTo>
                    <a:cubicBezTo>
                      <a:pt x="258" y="269"/>
                      <a:pt x="259" y="272"/>
                      <a:pt x="253" y="277"/>
                    </a:cubicBezTo>
                    <a:cubicBezTo>
                      <a:pt x="247" y="282"/>
                      <a:pt x="253" y="286"/>
                      <a:pt x="258" y="286"/>
                    </a:cubicBezTo>
                    <a:cubicBezTo>
                      <a:pt x="264" y="286"/>
                      <a:pt x="259" y="291"/>
                      <a:pt x="263" y="292"/>
                    </a:cubicBezTo>
                    <a:cubicBezTo>
                      <a:pt x="266" y="293"/>
                      <a:pt x="284" y="285"/>
                      <a:pt x="289" y="288"/>
                    </a:cubicBezTo>
                    <a:cubicBezTo>
                      <a:pt x="294" y="292"/>
                      <a:pt x="260" y="294"/>
                      <a:pt x="260" y="300"/>
                    </a:cubicBezTo>
                    <a:cubicBezTo>
                      <a:pt x="260" y="306"/>
                      <a:pt x="279" y="309"/>
                      <a:pt x="293" y="307"/>
                    </a:cubicBezTo>
                    <a:cubicBezTo>
                      <a:pt x="307" y="304"/>
                      <a:pt x="331" y="309"/>
                      <a:pt x="331" y="312"/>
                    </a:cubicBezTo>
                    <a:cubicBezTo>
                      <a:pt x="331" y="316"/>
                      <a:pt x="315" y="315"/>
                      <a:pt x="302" y="314"/>
                    </a:cubicBezTo>
                    <a:cubicBezTo>
                      <a:pt x="290" y="314"/>
                      <a:pt x="268" y="318"/>
                      <a:pt x="269" y="322"/>
                    </a:cubicBezTo>
                    <a:cubicBezTo>
                      <a:pt x="270" y="326"/>
                      <a:pt x="272" y="326"/>
                      <a:pt x="285" y="332"/>
                    </a:cubicBezTo>
                    <a:cubicBezTo>
                      <a:pt x="298" y="338"/>
                      <a:pt x="311" y="329"/>
                      <a:pt x="311" y="338"/>
                    </a:cubicBezTo>
                    <a:cubicBezTo>
                      <a:pt x="310" y="346"/>
                      <a:pt x="318" y="348"/>
                      <a:pt x="335" y="349"/>
                    </a:cubicBezTo>
                    <a:cubicBezTo>
                      <a:pt x="353" y="349"/>
                      <a:pt x="361" y="341"/>
                      <a:pt x="369" y="341"/>
                    </a:cubicBezTo>
                    <a:cubicBezTo>
                      <a:pt x="378" y="342"/>
                      <a:pt x="382" y="340"/>
                      <a:pt x="386" y="334"/>
                    </a:cubicBezTo>
                    <a:cubicBezTo>
                      <a:pt x="390" y="328"/>
                      <a:pt x="393" y="332"/>
                      <a:pt x="394" y="335"/>
                    </a:cubicBezTo>
                    <a:cubicBezTo>
                      <a:pt x="395" y="338"/>
                      <a:pt x="406" y="337"/>
                      <a:pt x="409" y="340"/>
                    </a:cubicBezTo>
                    <a:cubicBezTo>
                      <a:pt x="415" y="346"/>
                      <a:pt x="436" y="344"/>
                      <a:pt x="444" y="340"/>
                    </a:cubicBezTo>
                    <a:cubicBezTo>
                      <a:pt x="452" y="336"/>
                      <a:pt x="441" y="325"/>
                      <a:pt x="437" y="330"/>
                    </a:cubicBezTo>
                    <a:cubicBezTo>
                      <a:pt x="433" y="335"/>
                      <a:pt x="429" y="332"/>
                      <a:pt x="428" y="330"/>
                    </a:cubicBezTo>
                    <a:cubicBezTo>
                      <a:pt x="427" y="327"/>
                      <a:pt x="436" y="326"/>
                      <a:pt x="439" y="322"/>
                    </a:cubicBezTo>
                    <a:close/>
                    <a:moveTo>
                      <a:pt x="249" y="199"/>
                    </a:moveTo>
                    <a:cubicBezTo>
                      <a:pt x="258" y="200"/>
                      <a:pt x="267" y="192"/>
                      <a:pt x="267" y="188"/>
                    </a:cubicBezTo>
                    <a:cubicBezTo>
                      <a:pt x="266" y="183"/>
                      <a:pt x="245" y="199"/>
                      <a:pt x="249" y="199"/>
                    </a:cubicBezTo>
                    <a:close/>
                    <a:moveTo>
                      <a:pt x="208" y="185"/>
                    </a:moveTo>
                    <a:cubicBezTo>
                      <a:pt x="211" y="187"/>
                      <a:pt x="208" y="194"/>
                      <a:pt x="212" y="192"/>
                    </a:cubicBezTo>
                    <a:cubicBezTo>
                      <a:pt x="216" y="190"/>
                      <a:pt x="217" y="189"/>
                      <a:pt x="220" y="190"/>
                    </a:cubicBezTo>
                    <a:cubicBezTo>
                      <a:pt x="225" y="192"/>
                      <a:pt x="226" y="187"/>
                      <a:pt x="229" y="185"/>
                    </a:cubicBezTo>
                    <a:cubicBezTo>
                      <a:pt x="231" y="182"/>
                      <a:pt x="230" y="194"/>
                      <a:pt x="237" y="194"/>
                    </a:cubicBezTo>
                    <a:cubicBezTo>
                      <a:pt x="242" y="194"/>
                      <a:pt x="241" y="182"/>
                      <a:pt x="246" y="185"/>
                    </a:cubicBezTo>
                    <a:cubicBezTo>
                      <a:pt x="251" y="189"/>
                      <a:pt x="253" y="184"/>
                      <a:pt x="254" y="180"/>
                    </a:cubicBezTo>
                    <a:cubicBezTo>
                      <a:pt x="255" y="177"/>
                      <a:pt x="255" y="171"/>
                      <a:pt x="260" y="170"/>
                    </a:cubicBezTo>
                    <a:cubicBezTo>
                      <a:pt x="266" y="169"/>
                      <a:pt x="261" y="175"/>
                      <a:pt x="264" y="180"/>
                    </a:cubicBezTo>
                    <a:cubicBezTo>
                      <a:pt x="267" y="186"/>
                      <a:pt x="274" y="180"/>
                      <a:pt x="274" y="177"/>
                    </a:cubicBezTo>
                    <a:cubicBezTo>
                      <a:pt x="275" y="174"/>
                      <a:pt x="284" y="176"/>
                      <a:pt x="283" y="173"/>
                    </a:cubicBezTo>
                    <a:cubicBezTo>
                      <a:pt x="283" y="169"/>
                      <a:pt x="286" y="168"/>
                      <a:pt x="283" y="164"/>
                    </a:cubicBezTo>
                    <a:cubicBezTo>
                      <a:pt x="281" y="160"/>
                      <a:pt x="287" y="161"/>
                      <a:pt x="290" y="158"/>
                    </a:cubicBezTo>
                    <a:cubicBezTo>
                      <a:pt x="293" y="155"/>
                      <a:pt x="286" y="158"/>
                      <a:pt x="281" y="153"/>
                    </a:cubicBezTo>
                    <a:cubicBezTo>
                      <a:pt x="276" y="149"/>
                      <a:pt x="274" y="155"/>
                      <a:pt x="274" y="158"/>
                    </a:cubicBezTo>
                    <a:cubicBezTo>
                      <a:pt x="274" y="161"/>
                      <a:pt x="265" y="158"/>
                      <a:pt x="259" y="156"/>
                    </a:cubicBezTo>
                    <a:cubicBezTo>
                      <a:pt x="254" y="154"/>
                      <a:pt x="247" y="163"/>
                      <a:pt x="239" y="167"/>
                    </a:cubicBezTo>
                    <a:cubicBezTo>
                      <a:pt x="231" y="171"/>
                      <a:pt x="230" y="178"/>
                      <a:pt x="223" y="177"/>
                    </a:cubicBezTo>
                    <a:cubicBezTo>
                      <a:pt x="215" y="177"/>
                      <a:pt x="204" y="184"/>
                      <a:pt x="208" y="185"/>
                    </a:cubicBezTo>
                    <a:close/>
                    <a:moveTo>
                      <a:pt x="286" y="183"/>
                    </a:moveTo>
                    <a:cubicBezTo>
                      <a:pt x="279" y="183"/>
                      <a:pt x="279" y="190"/>
                      <a:pt x="287" y="190"/>
                    </a:cubicBezTo>
                    <a:cubicBezTo>
                      <a:pt x="295" y="190"/>
                      <a:pt x="298" y="193"/>
                      <a:pt x="286" y="192"/>
                    </a:cubicBezTo>
                    <a:cubicBezTo>
                      <a:pt x="275" y="192"/>
                      <a:pt x="270" y="202"/>
                      <a:pt x="278" y="200"/>
                    </a:cubicBezTo>
                    <a:cubicBezTo>
                      <a:pt x="286" y="198"/>
                      <a:pt x="295" y="198"/>
                      <a:pt x="289" y="200"/>
                    </a:cubicBezTo>
                    <a:cubicBezTo>
                      <a:pt x="283" y="202"/>
                      <a:pt x="267" y="203"/>
                      <a:pt x="269" y="206"/>
                    </a:cubicBezTo>
                    <a:cubicBezTo>
                      <a:pt x="271" y="208"/>
                      <a:pt x="277" y="208"/>
                      <a:pt x="284" y="210"/>
                    </a:cubicBezTo>
                    <a:cubicBezTo>
                      <a:pt x="290" y="213"/>
                      <a:pt x="294" y="214"/>
                      <a:pt x="299" y="209"/>
                    </a:cubicBezTo>
                    <a:cubicBezTo>
                      <a:pt x="304" y="203"/>
                      <a:pt x="311" y="198"/>
                      <a:pt x="308" y="205"/>
                    </a:cubicBezTo>
                    <a:cubicBezTo>
                      <a:pt x="306" y="213"/>
                      <a:pt x="316" y="207"/>
                      <a:pt x="330" y="207"/>
                    </a:cubicBezTo>
                    <a:cubicBezTo>
                      <a:pt x="343" y="206"/>
                      <a:pt x="327" y="215"/>
                      <a:pt x="313" y="216"/>
                    </a:cubicBezTo>
                    <a:cubicBezTo>
                      <a:pt x="299" y="217"/>
                      <a:pt x="302" y="224"/>
                      <a:pt x="313" y="226"/>
                    </a:cubicBezTo>
                    <a:cubicBezTo>
                      <a:pt x="324" y="229"/>
                      <a:pt x="347" y="219"/>
                      <a:pt x="353" y="214"/>
                    </a:cubicBezTo>
                    <a:cubicBezTo>
                      <a:pt x="358" y="208"/>
                      <a:pt x="363" y="217"/>
                      <a:pt x="369" y="213"/>
                    </a:cubicBezTo>
                    <a:cubicBezTo>
                      <a:pt x="374" y="209"/>
                      <a:pt x="385" y="213"/>
                      <a:pt x="394" y="211"/>
                    </a:cubicBezTo>
                    <a:cubicBezTo>
                      <a:pt x="404" y="209"/>
                      <a:pt x="405" y="191"/>
                      <a:pt x="398" y="188"/>
                    </a:cubicBezTo>
                    <a:cubicBezTo>
                      <a:pt x="391" y="185"/>
                      <a:pt x="391" y="192"/>
                      <a:pt x="386" y="193"/>
                    </a:cubicBezTo>
                    <a:cubicBezTo>
                      <a:pt x="380" y="194"/>
                      <a:pt x="377" y="187"/>
                      <a:pt x="373" y="182"/>
                    </a:cubicBezTo>
                    <a:cubicBezTo>
                      <a:pt x="368" y="178"/>
                      <a:pt x="371" y="169"/>
                      <a:pt x="365" y="170"/>
                    </a:cubicBezTo>
                    <a:cubicBezTo>
                      <a:pt x="358" y="171"/>
                      <a:pt x="344" y="182"/>
                      <a:pt x="353" y="183"/>
                    </a:cubicBezTo>
                    <a:cubicBezTo>
                      <a:pt x="361" y="184"/>
                      <a:pt x="358" y="188"/>
                      <a:pt x="354" y="190"/>
                    </a:cubicBezTo>
                    <a:cubicBezTo>
                      <a:pt x="349" y="192"/>
                      <a:pt x="364" y="196"/>
                      <a:pt x="362" y="199"/>
                    </a:cubicBezTo>
                    <a:cubicBezTo>
                      <a:pt x="360" y="202"/>
                      <a:pt x="337" y="199"/>
                      <a:pt x="336" y="194"/>
                    </a:cubicBezTo>
                    <a:cubicBezTo>
                      <a:pt x="335" y="189"/>
                      <a:pt x="317" y="180"/>
                      <a:pt x="310" y="182"/>
                    </a:cubicBezTo>
                    <a:cubicBezTo>
                      <a:pt x="302" y="184"/>
                      <a:pt x="305" y="176"/>
                      <a:pt x="298" y="176"/>
                    </a:cubicBezTo>
                    <a:cubicBezTo>
                      <a:pt x="290" y="175"/>
                      <a:pt x="293" y="182"/>
                      <a:pt x="286" y="183"/>
                    </a:cubicBezTo>
                    <a:close/>
                    <a:moveTo>
                      <a:pt x="312" y="147"/>
                    </a:moveTo>
                    <a:cubicBezTo>
                      <a:pt x="314" y="141"/>
                      <a:pt x="295" y="142"/>
                      <a:pt x="297" y="144"/>
                    </a:cubicBezTo>
                    <a:cubicBezTo>
                      <a:pt x="300" y="148"/>
                      <a:pt x="309" y="153"/>
                      <a:pt x="312" y="147"/>
                    </a:cubicBezTo>
                    <a:close/>
                    <a:moveTo>
                      <a:pt x="353" y="144"/>
                    </a:moveTo>
                    <a:cubicBezTo>
                      <a:pt x="360" y="143"/>
                      <a:pt x="357" y="138"/>
                      <a:pt x="346" y="140"/>
                    </a:cubicBezTo>
                    <a:cubicBezTo>
                      <a:pt x="336" y="141"/>
                      <a:pt x="318" y="141"/>
                      <a:pt x="318" y="149"/>
                    </a:cubicBezTo>
                    <a:cubicBezTo>
                      <a:pt x="318" y="155"/>
                      <a:pt x="321" y="158"/>
                      <a:pt x="333" y="159"/>
                    </a:cubicBezTo>
                    <a:cubicBezTo>
                      <a:pt x="344" y="160"/>
                      <a:pt x="354" y="149"/>
                      <a:pt x="349" y="149"/>
                    </a:cubicBezTo>
                    <a:cubicBezTo>
                      <a:pt x="343" y="149"/>
                      <a:pt x="347" y="145"/>
                      <a:pt x="353" y="144"/>
                    </a:cubicBezTo>
                    <a:close/>
                    <a:moveTo>
                      <a:pt x="329" y="135"/>
                    </a:moveTo>
                    <a:cubicBezTo>
                      <a:pt x="334" y="137"/>
                      <a:pt x="339" y="130"/>
                      <a:pt x="342" y="133"/>
                    </a:cubicBezTo>
                    <a:cubicBezTo>
                      <a:pt x="346" y="136"/>
                      <a:pt x="361" y="139"/>
                      <a:pt x="361" y="131"/>
                    </a:cubicBezTo>
                    <a:cubicBezTo>
                      <a:pt x="361" y="123"/>
                      <a:pt x="342" y="122"/>
                      <a:pt x="337" y="125"/>
                    </a:cubicBezTo>
                    <a:cubicBezTo>
                      <a:pt x="332" y="128"/>
                      <a:pt x="309" y="129"/>
                      <a:pt x="315" y="134"/>
                    </a:cubicBezTo>
                    <a:cubicBezTo>
                      <a:pt x="319" y="137"/>
                      <a:pt x="324" y="133"/>
                      <a:pt x="329" y="135"/>
                    </a:cubicBezTo>
                    <a:close/>
                    <a:moveTo>
                      <a:pt x="412" y="119"/>
                    </a:moveTo>
                    <a:cubicBezTo>
                      <a:pt x="418" y="115"/>
                      <a:pt x="429" y="122"/>
                      <a:pt x="427" y="126"/>
                    </a:cubicBezTo>
                    <a:cubicBezTo>
                      <a:pt x="425" y="131"/>
                      <a:pt x="408" y="126"/>
                      <a:pt x="409" y="129"/>
                    </a:cubicBezTo>
                    <a:cubicBezTo>
                      <a:pt x="410" y="131"/>
                      <a:pt x="412" y="137"/>
                      <a:pt x="424" y="133"/>
                    </a:cubicBezTo>
                    <a:cubicBezTo>
                      <a:pt x="436" y="130"/>
                      <a:pt x="446" y="132"/>
                      <a:pt x="454" y="139"/>
                    </a:cubicBezTo>
                    <a:cubicBezTo>
                      <a:pt x="462" y="145"/>
                      <a:pt x="469" y="148"/>
                      <a:pt x="475" y="141"/>
                    </a:cubicBezTo>
                    <a:cubicBezTo>
                      <a:pt x="480" y="135"/>
                      <a:pt x="468" y="134"/>
                      <a:pt x="470" y="129"/>
                    </a:cubicBezTo>
                    <a:cubicBezTo>
                      <a:pt x="473" y="124"/>
                      <a:pt x="462" y="121"/>
                      <a:pt x="457" y="121"/>
                    </a:cubicBezTo>
                    <a:cubicBezTo>
                      <a:pt x="451" y="121"/>
                      <a:pt x="449" y="111"/>
                      <a:pt x="445" y="113"/>
                    </a:cubicBezTo>
                    <a:cubicBezTo>
                      <a:pt x="440" y="115"/>
                      <a:pt x="437" y="118"/>
                      <a:pt x="437" y="112"/>
                    </a:cubicBezTo>
                    <a:cubicBezTo>
                      <a:pt x="437" y="105"/>
                      <a:pt x="411" y="105"/>
                      <a:pt x="405" y="107"/>
                    </a:cubicBezTo>
                    <a:cubicBezTo>
                      <a:pt x="398" y="110"/>
                      <a:pt x="406" y="123"/>
                      <a:pt x="412" y="119"/>
                    </a:cubicBezTo>
                    <a:close/>
                    <a:moveTo>
                      <a:pt x="416" y="161"/>
                    </a:moveTo>
                    <a:cubicBezTo>
                      <a:pt x="420" y="156"/>
                      <a:pt x="400" y="140"/>
                      <a:pt x="399" y="148"/>
                    </a:cubicBezTo>
                    <a:cubicBezTo>
                      <a:pt x="398" y="155"/>
                      <a:pt x="412" y="167"/>
                      <a:pt x="416" y="161"/>
                    </a:cubicBezTo>
                    <a:close/>
                    <a:moveTo>
                      <a:pt x="481" y="96"/>
                    </a:moveTo>
                    <a:cubicBezTo>
                      <a:pt x="484" y="90"/>
                      <a:pt x="460" y="85"/>
                      <a:pt x="466" y="90"/>
                    </a:cubicBezTo>
                    <a:cubicBezTo>
                      <a:pt x="469" y="93"/>
                      <a:pt x="477" y="102"/>
                      <a:pt x="481" y="96"/>
                    </a:cubicBezTo>
                    <a:close/>
                    <a:moveTo>
                      <a:pt x="424" y="209"/>
                    </a:moveTo>
                    <a:cubicBezTo>
                      <a:pt x="428" y="205"/>
                      <a:pt x="417" y="197"/>
                      <a:pt x="414" y="204"/>
                    </a:cubicBezTo>
                    <a:cubicBezTo>
                      <a:pt x="411" y="211"/>
                      <a:pt x="421" y="213"/>
                      <a:pt x="424" y="209"/>
                    </a:cubicBezTo>
                    <a:close/>
                    <a:moveTo>
                      <a:pt x="481" y="174"/>
                    </a:moveTo>
                    <a:cubicBezTo>
                      <a:pt x="480" y="179"/>
                      <a:pt x="469" y="173"/>
                      <a:pt x="460" y="170"/>
                    </a:cubicBezTo>
                    <a:cubicBezTo>
                      <a:pt x="451" y="166"/>
                      <a:pt x="456" y="177"/>
                      <a:pt x="463" y="183"/>
                    </a:cubicBezTo>
                    <a:cubicBezTo>
                      <a:pt x="470" y="189"/>
                      <a:pt x="460" y="186"/>
                      <a:pt x="450" y="179"/>
                    </a:cubicBezTo>
                    <a:cubicBezTo>
                      <a:pt x="441" y="173"/>
                      <a:pt x="442" y="184"/>
                      <a:pt x="446" y="187"/>
                    </a:cubicBezTo>
                    <a:cubicBezTo>
                      <a:pt x="451" y="191"/>
                      <a:pt x="445" y="196"/>
                      <a:pt x="439" y="188"/>
                    </a:cubicBezTo>
                    <a:cubicBezTo>
                      <a:pt x="433" y="180"/>
                      <a:pt x="430" y="171"/>
                      <a:pt x="421" y="171"/>
                    </a:cubicBezTo>
                    <a:cubicBezTo>
                      <a:pt x="411" y="170"/>
                      <a:pt x="416" y="180"/>
                      <a:pt x="419" y="185"/>
                    </a:cubicBezTo>
                    <a:cubicBezTo>
                      <a:pt x="424" y="191"/>
                      <a:pt x="429" y="193"/>
                      <a:pt x="437" y="197"/>
                    </a:cubicBezTo>
                    <a:cubicBezTo>
                      <a:pt x="445" y="202"/>
                      <a:pt x="458" y="195"/>
                      <a:pt x="464" y="197"/>
                    </a:cubicBezTo>
                    <a:cubicBezTo>
                      <a:pt x="470" y="198"/>
                      <a:pt x="458" y="206"/>
                      <a:pt x="462" y="211"/>
                    </a:cubicBezTo>
                    <a:cubicBezTo>
                      <a:pt x="466" y="216"/>
                      <a:pt x="477" y="212"/>
                      <a:pt x="485" y="212"/>
                    </a:cubicBezTo>
                    <a:cubicBezTo>
                      <a:pt x="494" y="211"/>
                      <a:pt x="490" y="206"/>
                      <a:pt x="495" y="203"/>
                    </a:cubicBezTo>
                    <a:cubicBezTo>
                      <a:pt x="500" y="199"/>
                      <a:pt x="490" y="200"/>
                      <a:pt x="494" y="191"/>
                    </a:cubicBezTo>
                    <a:cubicBezTo>
                      <a:pt x="498" y="183"/>
                      <a:pt x="481" y="169"/>
                      <a:pt x="481" y="174"/>
                    </a:cubicBezTo>
                    <a:close/>
                    <a:moveTo>
                      <a:pt x="502" y="145"/>
                    </a:moveTo>
                    <a:cubicBezTo>
                      <a:pt x="509" y="145"/>
                      <a:pt x="515" y="144"/>
                      <a:pt x="522" y="141"/>
                    </a:cubicBezTo>
                    <a:cubicBezTo>
                      <a:pt x="528" y="139"/>
                      <a:pt x="518" y="139"/>
                      <a:pt x="523" y="133"/>
                    </a:cubicBezTo>
                    <a:cubicBezTo>
                      <a:pt x="527" y="127"/>
                      <a:pt x="512" y="126"/>
                      <a:pt x="511" y="128"/>
                    </a:cubicBezTo>
                    <a:cubicBezTo>
                      <a:pt x="510" y="130"/>
                      <a:pt x="490" y="116"/>
                      <a:pt x="487" y="121"/>
                    </a:cubicBezTo>
                    <a:cubicBezTo>
                      <a:pt x="484" y="125"/>
                      <a:pt x="494" y="145"/>
                      <a:pt x="502" y="145"/>
                    </a:cubicBezTo>
                    <a:close/>
                    <a:moveTo>
                      <a:pt x="542" y="147"/>
                    </a:moveTo>
                    <a:cubicBezTo>
                      <a:pt x="541" y="144"/>
                      <a:pt x="503" y="149"/>
                      <a:pt x="509" y="153"/>
                    </a:cubicBezTo>
                    <a:cubicBezTo>
                      <a:pt x="519" y="161"/>
                      <a:pt x="543" y="150"/>
                      <a:pt x="542" y="147"/>
                    </a:cubicBezTo>
                    <a:close/>
                    <a:moveTo>
                      <a:pt x="537" y="220"/>
                    </a:moveTo>
                    <a:cubicBezTo>
                      <a:pt x="546" y="220"/>
                      <a:pt x="541" y="209"/>
                      <a:pt x="531" y="201"/>
                    </a:cubicBezTo>
                    <a:cubicBezTo>
                      <a:pt x="521" y="194"/>
                      <a:pt x="499" y="209"/>
                      <a:pt x="503" y="212"/>
                    </a:cubicBezTo>
                    <a:cubicBezTo>
                      <a:pt x="507" y="216"/>
                      <a:pt x="528" y="221"/>
                      <a:pt x="537" y="220"/>
                    </a:cubicBezTo>
                    <a:close/>
                    <a:moveTo>
                      <a:pt x="473" y="290"/>
                    </a:moveTo>
                    <a:cubicBezTo>
                      <a:pt x="484" y="298"/>
                      <a:pt x="480" y="284"/>
                      <a:pt x="493" y="285"/>
                    </a:cubicBezTo>
                    <a:cubicBezTo>
                      <a:pt x="505" y="285"/>
                      <a:pt x="506" y="265"/>
                      <a:pt x="508" y="257"/>
                    </a:cubicBezTo>
                    <a:cubicBezTo>
                      <a:pt x="510" y="250"/>
                      <a:pt x="498" y="250"/>
                      <a:pt x="501" y="256"/>
                    </a:cubicBezTo>
                    <a:cubicBezTo>
                      <a:pt x="504" y="261"/>
                      <a:pt x="500" y="267"/>
                      <a:pt x="499" y="260"/>
                    </a:cubicBezTo>
                    <a:cubicBezTo>
                      <a:pt x="498" y="254"/>
                      <a:pt x="489" y="260"/>
                      <a:pt x="485" y="255"/>
                    </a:cubicBezTo>
                    <a:cubicBezTo>
                      <a:pt x="482" y="250"/>
                      <a:pt x="496" y="249"/>
                      <a:pt x="500" y="243"/>
                    </a:cubicBezTo>
                    <a:cubicBezTo>
                      <a:pt x="503" y="236"/>
                      <a:pt x="488" y="237"/>
                      <a:pt x="492" y="232"/>
                    </a:cubicBezTo>
                    <a:cubicBezTo>
                      <a:pt x="495" y="227"/>
                      <a:pt x="470" y="233"/>
                      <a:pt x="477" y="236"/>
                    </a:cubicBezTo>
                    <a:cubicBezTo>
                      <a:pt x="485" y="239"/>
                      <a:pt x="478" y="243"/>
                      <a:pt x="471" y="238"/>
                    </a:cubicBezTo>
                    <a:cubicBezTo>
                      <a:pt x="464" y="233"/>
                      <a:pt x="444" y="241"/>
                      <a:pt x="451" y="247"/>
                    </a:cubicBezTo>
                    <a:cubicBezTo>
                      <a:pt x="457" y="251"/>
                      <a:pt x="473" y="244"/>
                      <a:pt x="464" y="257"/>
                    </a:cubicBezTo>
                    <a:cubicBezTo>
                      <a:pt x="454" y="270"/>
                      <a:pt x="450" y="253"/>
                      <a:pt x="441" y="255"/>
                    </a:cubicBezTo>
                    <a:cubicBezTo>
                      <a:pt x="432" y="256"/>
                      <a:pt x="436" y="267"/>
                      <a:pt x="450" y="271"/>
                    </a:cubicBezTo>
                    <a:cubicBezTo>
                      <a:pt x="463" y="275"/>
                      <a:pt x="462" y="283"/>
                      <a:pt x="473" y="290"/>
                    </a:cubicBezTo>
                    <a:close/>
                    <a:moveTo>
                      <a:pt x="554" y="210"/>
                    </a:moveTo>
                    <a:cubicBezTo>
                      <a:pt x="558" y="220"/>
                      <a:pt x="562" y="213"/>
                      <a:pt x="567" y="217"/>
                    </a:cubicBezTo>
                    <a:cubicBezTo>
                      <a:pt x="573" y="221"/>
                      <a:pt x="581" y="224"/>
                      <a:pt x="586" y="220"/>
                    </a:cubicBezTo>
                    <a:cubicBezTo>
                      <a:pt x="590" y="216"/>
                      <a:pt x="592" y="213"/>
                      <a:pt x="594" y="216"/>
                    </a:cubicBezTo>
                    <a:cubicBezTo>
                      <a:pt x="596" y="222"/>
                      <a:pt x="607" y="223"/>
                      <a:pt x="631" y="223"/>
                    </a:cubicBezTo>
                    <a:cubicBezTo>
                      <a:pt x="655" y="224"/>
                      <a:pt x="649" y="213"/>
                      <a:pt x="656" y="217"/>
                    </a:cubicBezTo>
                    <a:cubicBezTo>
                      <a:pt x="663" y="221"/>
                      <a:pt x="679" y="221"/>
                      <a:pt x="686" y="220"/>
                    </a:cubicBezTo>
                    <a:cubicBezTo>
                      <a:pt x="693" y="218"/>
                      <a:pt x="697" y="207"/>
                      <a:pt x="696" y="202"/>
                    </a:cubicBezTo>
                    <a:cubicBezTo>
                      <a:pt x="696" y="196"/>
                      <a:pt x="642" y="192"/>
                      <a:pt x="633" y="197"/>
                    </a:cubicBezTo>
                    <a:cubicBezTo>
                      <a:pt x="623" y="203"/>
                      <a:pt x="608" y="195"/>
                      <a:pt x="601" y="199"/>
                    </a:cubicBezTo>
                    <a:cubicBezTo>
                      <a:pt x="593" y="203"/>
                      <a:pt x="596" y="194"/>
                      <a:pt x="582" y="193"/>
                    </a:cubicBezTo>
                    <a:cubicBezTo>
                      <a:pt x="569" y="193"/>
                      <a:pt x="583" y="186"/>
                      <a:pt x="586" y="183"/>
                    </a:cubicBezTo>
                    <a:cubicBezTo>
                      <a:pt x="588" y="180"/>
                      <a:pt x="565" y="172"/>
                      <a:pt x="556" y="174"/>
                    </a:cubicBezTo>
                    <a:cubicBezTo>
                      <a:pt x="546" y="176"/>
                      <a:pt x="541" y="171"/>
                      <a:pt x="532" y="167"/>
                    </a:cubicBezTo>
                    <a:cubicBezTo>
                      <a:pt x="523" y="163"/>
                      <a:pt x="498" y="164"/>
                      <a:pt x="503" y="171"/>
                    </a:cubicBezTo>
                    <a:cubicBezTo>
                      <a:pt x="507" y="176"/>
                      <a:pt x="536" y="186"/>
                      <a:pt x="539" y="181"/>
                    </a:cubicBezTo>
                    <a:cubicBezTo>
                      <a:pt x="542" y="176"/>
                      <a:pt x="549" y="187"/>
                      <a:pt x="554" y="193"/>
                    </a:cubicBezTo>
                    <a:cubicBezTo>
                      <a:pt x="558" y="198"/>
                      <a:pt x="551" y="200"/>
                      <a:pt x="554" y="210"/>
                    </a:cubicBezTo>
                    <a:close/>
                    <a:moveTo>
                      <a:pt x="580" y="151"/>
                    </a:moveTo>
                    <a:cubicBezTo>
                      <a:pt x="571" y="147"/>
                      <a:pt x="560" y="156"/>
                      <a:pt x="569" y="160"/>
                    </a:cubicBezTo>
                    <a:cubicBezTo>
                      <a:pt x="577" y="163"/>
                      <a:pt x="589" y="156"/>
                      <a:pt x="580" y="151"/>
                    </a:cubicBezTo>
                    <a:close/>
                    <a:moveTo>
                      <a:pt x="508" y="95"/>
                    </a:moveTo>
                    <a:cubicBezTo>
                      <a:pt x="515" y="99"/>
                      <a:pt x="511" y="104"/>
                      <a:pt x="519" y="107"/>
                    </a:cubicBezTo>
                    <a:cubicBezTo>
                      <a:pt x="527" y="111"/>
                      <a:pt x="550" y="103"/>
                      <a:pt x="552" y="108"/>
                    </a:cubicBezTo>
                    <a:cubicBezTo>
                      <a:pt x="554" y="114"/>
                      <a:pt x="528" y="114"/>
                      <a:pt x="532" y="118"/>
                    </a:cubicBezTo>
                    <a:cubicBezTo>
                      <a:pt x="535" y="121"/>
                      <a:pt x="550" y="127"/>
                      <a:pt x="548" y="130"/>
                    </a:cubicBezTo>
                    <a:cubicBezTo>
                      <a:pt x="546" y="133"/>
                      <a:pt x="572" y="141"/>
                      <a:pt x="574" y="137"/>
                    </a:cubicBezTo>
                    <a:cubicBezTo>
                      <a:pt x="577" y="133"/>
                      <a:pt x="584" y="134"/>
                      <a:pt x="590" y="137"/>
                    </a:cubicBezTo>
                    <a:cubicBezTo>
                      <a:pt x="597" y="139"/>
                      <a:pt x="597" y="121"/>
                      <a:pt x="602" y="124"/>
                    </a:cubicBezTo>
                    <a:cubicBezTo>
                      <a:pt x="606" y="127"/>
                      <a:pt x="606" y="118"/>
                      <a:pt x="613" y="115"/>
                    </a:cubicBezTo>
                    <a:cubicBezTo>
                      <a:pt x="621" y="112"/>
                      <a:pt x="632" y="112"/>
                      <a:pt x="632" y="108"/>
                    </a:cubicBezTo>
                    <a:cubicBezTo>
                      <a:pt x="633" y="106"/>
                      <a:pt x="630" y="102"/>
                      <a:pt x="621" y="103"/>
                    </a:cubicBezTo>
                    <a:cubicBezTo>
                      <a:pt x="612" y="104"/>
                      <a:pt x="606" y="101"/>
                      <a:pt x="610" y="96"/>
                    </a:cubicBezTo>
                    <a:cubicBezTo>
                      <a:pt x="614" y="91"/>
                      <a:pt x="600" y="89"/>
                      <a:pt x="605" y="85"/>
                    </a:cubicBezTo>
                    <a:cubicBezTo>
                      <a:pt x="610" y="81"/>
                      <a:pt x="596" y="77"/>
                      <a:pt x="597" y="83"/>
                    </a:cubicBezTo>
                    <a:cubicBezTo>
                      <a:pt x="599" y="89"/>
                      <a:pt x="588" y="84"/>
                      <a:pt x="587" y="78"/>
                    </a:cubicBezTo>
                    <a:cubicBezTo>
                      <a:pt x="585" y="73"/>
                      <a:pt x="565" y="71"/>
                      <a:pt x="551" y="59"/>
                    </a:cubicBezTo>
                    <a:cubicBezTo>
                      <a:pt x="538" y="47"/>
                      <a:pt x="524" y="55"/>
                      <a:pt x="532" y="56"/>
                    </a:cubicBezTo>
                    <a:cubicBezTo>
                      <a:pt x="540" y="58"/>
                      <a:pt x="539" y="62"/>
                      <a:pt x="533" y="61"/>
                    </a:cubicBezTo>
                    <a:cubicBezTo>
                      <a:pt x="526" y="61"/>
                      <a:pt x="515" y="62"/>
                      <a:pt x="525" y="66"/>
                    </a:cubicBezTo>
                    <a:cubicBezTo>
                      <a:pt x="536" y="70"/>
                      <a:pt x="524" y="71"/>
                      <a:pt x="516" y="71"/>
                    </a:cubicBezTo>
                    <a:cubicBezTo>
                      <a:pt x="507" y="71"/>
                      <a:pt x="507" y="82"/>
                      <a:pt x="518" y="84"/>
                    </a:cubicBezTo>
                    <a:cubicBezTo>
                      <a:pt x="529" y="85"/>
                      <a:pt x="521" y="92"/>
                      <a:pt x="512" y="89"/>
                    </a:cubicBezTo>
                    <a:cubicBezTo>
                      <a:pt x="503" y="87"/>
                      <a:pt x="500" y="91"/>
                      <a:pt x="508" y="95"/>
                    </a:cubicBezTo>
                    <a:close/>
                    <a:moveTo>
                      <a:pt x="568" y="46"/>
                    </a:moveTo>
                    <a:cubicBezTo>
                      <a:pt x="575" y="41"/>
                      <a:pt x="581" y="44"/>
                      <a:pt x="575" y="47"/>
                    </a:cubicBezTo>
                    <a:cubicBezTo>
                      <a:pt x="569" y="50"/>
                      <a:pt x="571" y="52"/>
                      <a:pt x="579" y="52"/>
                    </a:cubicBezTo>
                    <a:cubicBezTo>
                      <a:pt x="588" y="51"/>
                      <a:pt x="576" y="54"/>
                      <a:pt x="576" y="59"/>
                    </a:cubicBezTo>
                    <a:cubicBezTo>
                      <a:pt x="576" y="64"/>
                      <a:pt x="586" y="61"/>
                      <a:pt x="586" y="66"/>
                    </a:cubicBezTo>
                    <a:cubicBezTo>
                      <a:pt x="587" y="71"/>
                      <a:pt x="608" y="73"/>
                      <a:pt x="615" y="67"/>
                    </a:cubicBezTo>
                    <a:cubicBezTo>
                      <a:pt x="621" y="61"/>
                      <a:pt x="619" y="69"/>
                      <a:pt x="618" y="73"/>
                    </a:cubicBezTo>
                    <a:cubicBezTo>
                      <a:pt x="618" y="77"/>
                      <a:pt x="649" y="80"/>
                      <a:pt x="650" y="75"/>
                    </a:cubicBezTo>
                    <a:cubicBezTo>
                      <a:pt x="652" y="70"/>
                      <a:pt x="656" y="72"/>
                      <a:pt x="662" y="74"/>
                    </a:cubicBezTo>
                    <a:cubicBezTo>
                      <a:pt x="668" y="75"/>
                      <a:pt x="698" y="68"/>
                      <a:pt x="698" y="62"/>
                    </a:cubicBezTo>
                    <a:cubicBezTo>
                      <a:pt x="699" y="56"/>
                      <a:pt x="708" y="65"/>
                      <a:pt x="698" y="72"/>
                    </a:cubicBezTo>
                    <a:cubicBezTo>
                      <a:pt x="689" y="78"/>
                      <a:pt x="670" y="77"/>
                      <a:pt x="661" y="80"/>
                    </a:cubicBezTo>
                    <a:cubicBezTo>
                      <a:pt x="653" y="82"/>
                      <a:pt x="667" y="88"/>
                      <a:pt x="675" y="95"/>
                    </a:cubicBezTo>
                    <a:cubicBezTo>
                      <a:pt x="684" y="101"/>
                      <a:pt x="664" y="98"/>
                      <a:pt x="656" y="89"/>
                    </a:cubicBezTo>
                    <a:cubicBezTo>
                      <a:pt x="648" y="81"/>
                      <a:pt x="630" y="81"/>
                      <a:pt x="621" y="81"/>
                    </a:cubicBezTo>
                    <a:cubicBezTo>
                      <a:pt x="611" y="82"/>
                      <a:pt x="614" y="99"/>
                      <a:pt x="621" y="99"/>
                    </a:cubicBezTo>
                    <a:cubicBezTo>
                      <a:pt x="628" y="99"/>
                      <a:pt x="635" y="102"/>
                      <a:pt x="642" y="113"/>
                    </a:cubicBezTo>
                    <a:cubicBezTo>
                      <a:pt x="649" y="124"/>
                      <a:pt x="664" y="121"/>
                      <a:pt x="664" y="126"/>
                    </a:cubicBezTo>
                    <a:cubicBezTo>
                      <a:pt x="664" y="131"/>
                      <a:pt x="645" y="122"/>
                      <a:pt x="634" y="120"/>
                    </a:cubicBezTo>
                    <a:cubicBezTo>
                      <a:pt x="623" y="118"/>
                      <a:pt x="605" y="125"/>
                      <a:pt x="605" y="133"/>
                    </a:cubicBezTo>
                    <a:cubicBezTo>
                      <a:pt x="604" y="141"/>
                      <a:pt x="621" y="140"/>
                      <a:pt x="632" y="134"/>
                    </a:cubicBezTo>
                    <a:cubicBezTo>
                      <a:pt x="643" y="127"/>
                      <a:pt x="635" y="136"/>
                      <a:pt x="629" y="141"/>
                    </a:cubicBezTo>
                    <a:cubicBezTo>
                      <a:pt x="624" y="146"/>
                      <a:pt x="642" y="150"/>
                      <a:pt x="642" y="156"/>
                    </a:cubicBezTo>
                    <a:cubicBezTo>
                      <a:pt x="642" y="162"/>
                      <a:pt x="629" y="160"/>
                      <a:pt x="627" y="154"/>
                    </a:cubicBezTo>
                    <a:cubicBezTo>
                      <a:pt x="626" y="149"/>
                      <a:pt x="621" y="143"/>
                      <a:pt x="608" y="144"/>
                    </a:cubicBezTo>
                    <a:cubicBezTo>
                      <a:pt x="595" y="145"/>
                      <a:pt x="598" y="154"/>
                      <a:pt x="606" y="155"/>
                    </a:cubicBezTo>
                    <a:cubicBezTo>
                      <a:pt x="614" y="156"/>
                      <a:pt x="615" y="162"/>
                      <a:pt x="606" y="162"/>
                    </a:cubicBezTo>
                    <a:cubicBezTo>
                      <a:pt x="597" y="162"/>
                      <a:pt x="577" y="168"/>
                      <a:pt x="583" y="174"/>
                    </a:cubicBezTo>
                    <a:cubicBezTo>
                      <a:pt x="590" y="180"/>
                      <a:pt x="615" y="174"/>
                      <a:pt x="620" y="178"/>
                    </a:cubicBezTo>
                    <a:cubicBezTo>
                      <a:pt x="624" y="182"/>
                      <a:pt x="637" y="183"/>
                      <a:pt x="640" y="179"/>
                    </a:cubicBezTo>
                    <a:cubicBezTo>
                      <a:pt x="643" y="174"/>
                      <a:pt x="653" y="176"/>
                      <a:pt x="663" y="176"/>
                    </a:cubicBezTo>
                    <a:cubicBezTo>
                      <a:pt x="673" y="176"/>
                      <a:pt x="675" y="178"/>
                      <a:pt x="680" y="182"/>
                    </a:cubicBezTo>
                    <a:cubicBezTo>
                      <a:pt x="684" y="186"/>
                      <a:pt x="692" y="184"/>
                      <a:pt x="698" y="180"/>
                    </a:cubicBezTo>
                    <a:cubicBezTo>
                      <a:pt x="703" y="176"/>
                      <a:pt x="703" y="176"/>
                      <a:pt x="710" y="176"/>
                    </a:cubicBezTo>
                    <a:cubicBezTo>
                      <a:pt x="717" y="176"/>
                      <a:pt x="719" y="172"/>
                      <a:pt x="715" y="166"/>
                    </a:cubicBezTo>
                    <a:cubicBezTo>
                      <a:pt x="712" y="161"/>
                      <a:pt x="703" y="170"/>
                      <a:pt x="702" y="166"/>
                    </a:cubicBezTo>
                    <a:cubicBezTo>
                      <a:pt x="701" y="161"/>
                      <a:pt x="692" y="160"/>
                      <a:pt x="678" y="162"/>
                    </a:cubicBezTo>
                    <a:cubicBezTo>
                      <a:pt x="664" y="164"/>
                      <a:pt x="670" y="153"/>
                      <a:pt x="679" y="155"/>
                    </a:cubicBezTo>
                    <a:cubicBezTo>
                      <a:pt x="687" y="158"/>
                      <a:pt x="699" y="157"/>
                      <a:pt x="708" y="154"/>
                    </a:cubicBezTo>
                    <a:cubicBezTo>
                      <a:pt x="718" y="152"/>
                      <a:pt x="710" y="147"/>
                      <a:pt x="710" y="143"/>
                    </a:cubicBezTo>
                    <a:cubicBezTo>
                      <a:pt x="710" y="139"/>
                      <a:pt x="722" y="142"/>
                      <a:pt x="731" y="142"/>
                    </a:cubicBezTo>
                    <a:cubicBezTo>
                      <a:pt x="740" y="142"/>
                      <a:pt x="753" y="127"/>
                      <a:pt x="754" y="119"/>
                    </a:cubicBezTo>
                    <a:cubicBezTo>
                      <a:pt x="754" y="110"/>
                      <a:pt x="734" y="112"/>
                      <a:pt x="724" y="112"/>
                    </a:cubicBezTo>
                    <a:cubicBezTo>
                      <a:pt x="714" y="112"/>
                      <a:pt x="730" y="105"/>
                      <a:pt x="749" y="106"/>
                    </a:cubicBezTo>
                    <a:cubicBezTo>
                      <a:pt x="768" y="107"/>
                      <a:pt x="760" y="98"/>
                      <a:pt x="763" y="95"/>
                    </a:cubicBezTo>
                    <a:cubicBezTo>
                      <a:pt x="767" y="92"/>
                      <a:pt x="776" y="99"/>
                      <a:pt x="785" y="97"/>
                    </a:cubicBezTo>
                    <a:cubicBezTo>
                      <a:pt x="795" y="95"/>
                      <a:pt x="788" y="87"/>
                      <a:pt x="795" y="87"/>
                    </a:cubicBezTo>
                    <a:cubicBezTo>
                      <a:pt x="799" y="87"/>
                      <a:pt x="810" y="80"/>
                      <a:pt x="830" y="68"/>
                    </a:cubicBezTo>
                    <a:cubicBezTo>
                      <a:pt x="851" y="57"/>
                      <a:pt x="867" y="59"/>
                      <a:pt x="868" y="52"/>
                    </a:cubicBezTo>
                    <a:cubicBezTo>
                      <a:pt x="869" y="46"/>
                      <a:pt x="839" y="52"/>
                      <a:pt x="834" y="50"/>
                    </a:cubicBezTo>
                    <a:cubicBezTo>
                      <a:pt x="829" y="48"/>
                      <a:pt x="855" y="43"/>
                      <a:pt x="861" y="44"/>
                    </a:cubicBezTo>
                    <a:cubicBezTo>
                      <a:pt x="867" y="46"/>
                      <a:pt x="875" y="44"/>
                      <a:pt x="895" y="34"/>
                    </a:cubicBezTo>
                    <a:cubicBezTo>
                      <a:pt x="916" y="24"/>
                      <a:pt x="907" y="22"/>
                      <a:pt x="898" y="23"/>
                    </a:cubicBezTo>
                    <a:cubicBezTo>
                      <a:pt x="890" y="25"/>
                      <a:pt x="880" y="22"/>
                      <a:pt x="881" y="16"/>
                    </a:cubicBezTo>
                    <a:cubicBezTo>
                      <a:pt x="881" y="11"/>
                      <a:pt x="868" y="16"/>
                      <a:pt x="868" y="13"/>
                    </a:cubicBezTo>
                    <a:cubicBezTo>
                      <a:pt x="867" y="10"/>
                      <a:pt x="855" y="11"/>
                      <a:pt x="842" y="16"/>
                    </a:cubicBezTo>
                    <a:cubicBezTo>
                      <a:pt x="829" y="21"/>
                      <a:pt x="841" y="11"/>
                      <a:pt x="847" y="9"/>
                    </a:cubicBezTo>
                    <a:cubicBezTo>
                      <a:pt x="852" y="7"/>
                      <a:pt x="814" y="9"/>
                      <a:pt x="807" y="5"/>
                    </a:cubicBezTo>
                    <a:cubicBezTo>
                      <a:pt x="801" y="0"/>
                      <a:pt x="793" y="12"/>
                      <a:pt x="787" y="6"/>
                    </a:cubicBezTo>
                    <a:cubicBezTo>
                      <a:pt x="781" y="0"/>
                      <a:pt x="766" y="5"/>
                      <a:pt x="768" y="10"/>
                    </a:cubicBezTo>
                    <a:cubicBezTo>
                      <a:pt x="770" y="14"/>
                      <a:pt x="765" y="14"/>
                      <a:pt x="759" y="9"/>
                    </a:cubicBezTo>
                    <a:cubicBezTo>
                      <a:pt x="753" y="4"/>
                      <a:pt x="742" y="10"/>
                      <a:pt x="731" y="8"/>
                    </a:cubicBezTo>
                    <a:cubicBezTo>
                      <a:pt x="721" y="7"/>
                      <a:pt x="725" y="17"/>
                      <a:pt x="714" y="12"/>
                    </a:cubicBezTo>
                    <a:cubicBezTo>
                      <a:pt x="702" y="7"/>
                      <a:pt x="690" y="9"/>
                      <a:pt x="693" y="11"/>
                    </a:cubicBezTo>
                    <a:cubicBezTo>
                      <a:pt x="697" y="12"/>
                      <a:pt x="692" y="15"/>
                      <a:pt x="687" y="14"/>
                    </a:cubicBezTo>
                    <a:cubicBezTo>
                      <a:pt x="682" y="12"/>
                      <a:pt x="678" y="14"/>
                      <a:pt x="680" y="19"/>
                    </a:cubicBezTo>
                    <a:cubicBezTo>
                      <a:pt x="683" y="24"/>
                      <a:pt x="662" y="18"/>
                      <a:pt x="662" y="23"/>
                    </a:cubicBezTo>
                    <a:cubicBezTo>
                      <a:pt x="662" y="29"/>
                      <a:pt x="654" y="32"/>
                      <a:pt x="648" y="27"/>
                    </a:cubicBezTo>
                    <a:cubicBezTo>
                      <a:pt x="642" y="22"/>
                      <a:pt x="623" y="20"/>
                      <a:pt x="629" y="25"/>
                    </a:cubicBezTo>
                    <a:cubicBezTo>
                      <a:pt x="634" y="29"/>
                      <a:pt x="612" y="27"/>
                      <a:pt x="618" y="31"/>
                    </a:cubicBezTo>
                    <a:cubicBezTo>
                      <a:pt x="624" y="36"/>
                      <a:pt x="610" y="39"/>
                      <a:pt x="610" y="37"/>
                    </a:cubicBezTo>
                    <a:cubicBezTo>
                      <a:pt x="610" y="34"/>
                      <a:pt x="598" y="30"/>
                      <a:pt x="593" y="34"/>
                    </a:cubicBezTo>
                    <a:cubicBezTo>
                      <a:pt x="588" y="39"/>
                      <a:pt x="586" y="44"/>
                      <a:pt x="584" y="41"/>
                    </a:cubicBezTo>
                    <a:cubicBezTo>
                      <a:pt x="581" y="38"/>
                      <a:pt x="570" y="39"/>
                      <a:pt x="560" y="43"/>
                    </a:cubicBezTo>
                    <a:cubicBezTo>
                      <a:pt x="549" y="47"/>
                      <a:pt x="561" y="50"/>
                      <a:pt x="568" y="46"/>
                    </a:cubicBezTo>
                    <a:close/>
                    <a:moveTo>
                      <a:pt x="694" y="477"/>
                    </a:moveTo>
                    <a:cubicBezTo>
                      <a:pt x="698" y="477"/>
                      <a:pt x="705" y="464"/>
                      <a:pt x="696" y="465"/>
                    </a:cubicBezTo>
                    <a:cubicBezTo>
                      <a:pt x="687" y="465"/>
                      <a:pt x="689" y="478"/>
                      <a:pt x="694" y="477"/>
                    </a:cubicBezTo>
                    <a:close/>
                    <a:moveTo>
                      <a:pt x="650" y="466"/>
                    </a:moveTo>
                    <a:cubicBezTo>
                      <a:pt x="658" y="471"/>
                      <a:pt x="670" y="458"/>
                      <a:pt x="669" y="454"/>
                    </a:cubicBezTo>
                    <a:cubicBezTo>
                      <a:pt x="668" y="450"/>
                      <a:pt x="641" y="460"/>
                      <a:pt x="650" y="466"/>
                    </a:cubicBezTo>
                    <a:close/>
                    <a:moveTo>
                      <a:pt x="686" y="439"/>
                    </a:moveTo>
                    <a:cubicBezTo>
                      <a:pt x="687" y="434"/>
                      <a:pt x="670" y="432"/>
                      <a:pt x="671" y="426"/>
                    </a:cubicBezTo>
                    <a:cubicBezTo>
                      <a:pt x="672" y="421"/>
                      <a:pt x="654" y="416"/>
                      <a:pt x="649" y="413"/>
                    </a:cubicBezTo>
                    <a:cubicBezTo>
                      <a:pt x="643" y="410"/>
                      <a:pt x="635" y="409"/>
                      <a:pt x="635" y="403"/>
                    </a:cubicBezTo>
                    <a:cubicBezTo>
                      <a:pt x="635" y="397"/>
                      <a:pt x="623" y="401"/>
                      <a:pt x="622" y="410"/>
                    </a:cubicBezTo>
                    <a:cubicBezTo>
                      <a:pt x="622" y="419"/>
                      <a:pt x="617" y="417"/>
                      <a:pt x="619" y="426"/>
                    </a:cubicBezTo>
                    <a:cubicBezTo>
                      <a:pt x="622" y="434"/>
                      <a:pt x="608" y="436"/>
                      <a:pt x="610" y="441"/>
                    </a:cubicBezTo>
                    <a:cubicBezTo>
                      <a:pt x="611" y="445"/>
                      <a:pt x="618" y="440"/>
                      <a:pt x="624" y="440"/>
                    </a:cubicBezTo>
                    <a:cubicBezTo>
                      <a:pt x="630" y="440"/>
                      <a:pt x="622" y="449"/>
                      <a:pt x="630" y="449"/>
                    </a:cubicBezTo>
                    <a:cubicBezTo>
                      <a:pt x="636" y="450"/>
                      <a:pt x="646" y="443"/>
                      <a:pt x="649" y="439"/>
                    </a:cubicBezTo>
                    <a:cubicBezTo>
                      <a:pt x="651" y="435"/>
                      <a:pt x="656" y="433"/>
                      <a:pt x="663" y="438"/>
                    </a:cubicBezTo>
                    <a:cubicBezTo>
                      <a:pt x="670" y="443"/>
                      <a:pt x="685" y="444"/>
                      <a:pt x="686" y="439"/>
                    </a:cubicBezTo>
                    <a:close/>
                    <a:moveTo>
                      <a:pt x="850" y="395"/>
                    </a:moveTo>
                    <a:cubicBezTo>
                      <a:pt x="856" y="395"/>
                      <a:pt x="857" y="403"/>
                      <a:pt x="866" y="411"/>
                    </a:cubicBezTo>
                    <a:cubicBezTo>
                      <a:pt x="876" y="419"/>
                      <a:pt x="877" y="413"/>
                      <a:pt x="878" y="408"/>
                    </a:cubicBezTo>
                    <a:cubicBezTo>
                      <a:pt x="880" y="402"/>
                      <a:pt x="890" y="407"/>
                      <a:pt x="890" y="401"/>
                    </a:cubicBezTo>
                    <a:cubicBezTo>
                      <a:pt x="889" y="396"/>
                      <a:pt x="898" y="389"/>
                      <a:pt x="904" y="387"/>
                    </a:cubicBezTo>
                    <a:cubicBezTo>
                      <a:pt x="910" y="384"/>
                      <a:pt x="899" y="378"/>
                      <a:pt x="891" y="379"/>
                    </a:cubicBezTo>
                    <a:cubicBezTo>
                      <a:pt x="883" y="379"/>
                      <a:pt x="882" y="374"/>
                      <a:pt x="882" y="370"/>
                    </a:cubicBezTo>
                    <a:cubicBezTo>
                      <a:pt x="882" y="367"/>
                      <a:pt x="867" y="358"/>
                      <a:pt x="862" y="360"/>
                    </a:cubicBezTo>
                    <a:cubicBezTo>
                      <a:pt x="857" y="361"/>
                      <a:pt x="848" y="353"/>
                      <a:pt x="842" y="353"/>
                    </a:cubicBezTo>
                    <a:cubicBezTo>
                      <a:pt x="835" y="352"/>
                      <a:pt x="826" y="347"/>
                      <a:pt x="827" y="340"/>
                    </a:cubicBezTo>
                    <a:cubicBezTo>
                      <a:pt x="828" y="333"/>
                      <a:pt x="840" y="342"/>
                      <a:pt x="842" y="337"/>
                    </a:cubicBezTo>
                    <a:cubicBezTo>
                      <a:pt x="845" y="331"/>
                      <a:pt x="830" y="334"/>
                      <a:pt x="829" y="330"/>
                    </a:cubicBezTo>
                    <a:cubicBezTo>
                      <a:pt x="829" y="326"/>
                      <a:pt x="833" y="328"/>
                      <a:pt x="836" y="325"/>
                    </a:cubicBezTo>
                    <a:cubicBezTo>
                      <a:pt x="839" y="323"/>
                      <a:pt x="833" y="318"/>
                      <a:pt x="830" y="316"/>
                    </a:cubicBezTo>
                    <a:cubicBezTo>
                      <a:pt x="826" y="314"/>
                      <a:pt x="825" y="320"/>
                      <a:pt x="822" y="320"/>
                    </a:cubicBezTo>
                    <a:cubicBezTo>
                      <a:pt x="818" y="320"/>
                      <a:pt x="821" y="314"/>
                      <a:pt x="824" y="311"/>
                    </a:cubicBezTo>
                    <a:cubicBezTo>
                      <a:pt x="826" y="307"/>
                      <a:pt x="812" y="303"/>
                      <a:pt x="806" y="305"/>
                    </a:cubicBezTo>
                    <a:cubicBezTo>
                      <a:pt x="800" y="307"/>
                      <a:pt x="798" y="304"/>
                      <a:pt x="798" y="300"/>
                    </a:cubicBezTo>
                    <a:cubicBezTo>
                      <a:pt x="798" y="296"/>
                      <a:pt x="788" y="300"/>
                      <a:pt x="784" y="303"/>
                    </a:cubicBezTo>
                    <a:cubicBezTo>
                      <a:pt x="780" y="306"/>
                      <a:pt x="775" y="300"/>
                      <a:pt x="780" y="299"/>
                    </a:cubicBezTo>
                    <a:cubicBezTo>
                      <a:pt x="785" y="299"/>
                      <a:pt x="791" y="295"/>
                      <a:pt x="789" y="290"/>
                    </a:cubicBezTo>
                    <a:cubicBezTo>
                      <a:pt x="788" y="286"/>
                      <a:pt x="775" y="285"/>
                      <a:pt x="772" y="291"/>
                    </a:cubicBezTo>
                    <a:cubicBezTo>
                      <a:pt x="770" y="296"/>
                      <a:pt x="759" y="285"/>
                      <a:pt x="759" y="280"/>
                    </a:cubicBezTo>
                    <a:cubicBezTo>
                      <a:pt x="759" y="276"/>
                      <a:pt x="743" y="280"/>
                      <a:pt x="745" y="272"/>
                    </a:cubicBezTo>
                    <a:cubicBezTo>
                      <a:pt x="747" y="265"/>
                      <a:pt x="727" y="263"/>
                      <a:pt x="721" y="263"/>
                    </a:cubicBezTo>
                    <a:cubicBezTo>
                      <a:pt x="716" y="263"/>
                      <a:pt x="708" y="267"/>
                      <a:pt x="709" y="272"/>
                    </a:cubicBezTo>
                    <a:cubicBezTo>
                      <a:pt x="710" y="277"/>
                      <a:pt x="703" y="275"/>
                      <a:pt x="702" y="270"/>
                    </a:cubicBezTo>
                    <a:cubicBezTo>
                      <a:pt x="701" y="264"/>
                      <a:pt x="687" y="276"/>
                      <a:pt x="683" y="276"/>
                    </a:cubicBezTo>
                    <a:cubicBezTo>
                      <a:pt x="679" y="276"/>
                      <a:pt x="686" y="261"/>
                      <a:pt x="684" y="257"/>
                    </a:cubicBezTo>
                    <a:cubicBezTo>
                      <a:pt x="682" y="252"/>
                      <a:pt x="679" y="251"/>
                      <a:pt x="676" y="243"/>
                    </a:cubicBezTo>
                    <a:cubicBezTo>
                      <a:pt x="673" y="236"/>
                      <a:pt x="658" y="239"/>
                      <a:pt x="654" y="243"/>
                    </a:cubicBezTo>
                    <a:cubicBezTo>
                      <a:pt x="650" y="248"/>
                      <a:pt x="637" y="246"/>
                      <a:pt x="630" y="253"/>
                    </a:cubicBezTo>
                    <a:cubicBezTo>
                      <a:pt x="623" y="260"/>
                      <a:pt x="630" y="267"/>
                      <a:pt x="633" y="269"/>
                    </a:cubicBezTo>
                    <a:cubicBezTo>
                      <a:pt x="636" y="272"/>
                      <a:pt x="623" y="276"/>
                      <a:pt x="627" y="280"/>
                    </a:cubicBezTo>
                    <a:cubicBezTo>
                      <a:pt x="632" y="284"/>
                      <a:pt x="639" y="282"/>
                      <a:pt x="639" y="288"/>
                    </a:cubicBezTo>
                    <a:cubicBezTo>
                      <a:pt x="640" y="295"/>
                      <a:pt x="623" y="286"/>
                      <a:pt x="620" y="281"/>
                    </a:cubicBezTo>
                    <a:cubicBezTo>
                      <a:pt x="618" y="275"/>
                      <a:pt x="621" y="270"/>
                      <a:pt x="618" y="266"/>
                    </a:cubicBezTo>
                    <a:cubicBezTo>
                      <a:pt x="614" y="262"/>
                      <a:pt x="617" y="257"/>
                      <a:pt x="624" y="250"/>
                    </a:cubicBezTo>
                    <a:cubicBezTo>
                      <a:pt x="630" y="243"/>
                      <a:pt x="635" y="244"/>
                      <a:pt x="635" y="240"/>
                    </a:cubicBezTo>
                    <a:cubicBezTo>
                      <a:pt x="635" y="236"/>
                      <a:pt x="607" y="236"/>
                      <a:pt x="591" y="251"/>
                    </a:cubicBezTo>
                    <a:cubicBezTo>
                      <a:pt x="574" y="266"/>
                      <a:pt x="579" y="286"/>
                      <a:pt x="580" y="290"/>
                    </a:cubicBezTo>
                    <a:cubicBezTo>
                      <a:pt x="581" y="294"/>
                      <a:pt x="596" y="292"/>
                      <a:pt x="604" y="295"/>
                    </a:cubicBezTo>
                    <a:cubicBezTo>
                      <a:pt x="613" y="297"/>
                      <a:pt x="608" y="301"/>
                      <a:pt x="602" y="300"/>
                    </a:cubicBezTo>
                    <a:cubicBezTo>
                      <a:pt x="595" y="299"/>
                      <a:pt x="584" y="297"/>
                      <a:pt x="585" y="301"/>
                    </a:cubicBezTo>
                    <a:cubicBezTo>
                      <a:pt x="585" y="306"/>
                      <a:pt x="599" y="314"/>
                      <a:pt x="607" y="312"/>
                    </a:cubicBezTo>
                    <a:cubicBezTo>
                      <a:pt x="615" y="310"/>
                      <a:pt x="615" y="310"/>
                      <a:pt x="618" y="315"/>
                    </a:cubicBezTo>
                    <a:cubicBezTo>
                      <a:pt x="622" y="319"/>
                      <a:pt x="631" y="318"/>
                      <a:pt x="641" y="318"/>
                    </a:cubicBezTo>
                    <a:cubicBezTo>
                      <a:pt x="650" y="319"/>
                      <a:pt x="661" y="322"/>
                      <a:pt x="666" y="323"/>
                    </a:cubicBezTo>
                    <a:cubicBezTo>
                      <a:pt x="670" y="323"/>
                      <a:pt x="676" y="320"/>
                      <a:pt x="677" y="318"/>
                    </a:cubicBezTo>
                    <a:cubicBezTo>
                      <a:pt x="679" y="315"/>
                      <a:pt x="697" y="322"/>
                      <a:pt x="703" y="321"/>
                    </a:cubicBezTo>
                    <a:cubicBezTo>
                      <a:pt x="708" y="321"/>
                      <a:pt x="705" y="316"/>
                      <a:pt x="701" y="314"/>
                    </a:cubicBezTo>
                    <a:cubicBezTo>
                      <a:pt x="698" y="313"/>
                      <a:pt x="699" y="306"/>
                      <a:pt x="704" y="309"/>
                    </a:cubicBezTo>
                    <a:cubicBezTo>
                      <a:pt x="708" y="311"/>
                      <a:pt x="716" y="313"/>
                      <a:pt x="717" y="317"/>
                    </a:cubicBezTo>
                    <a:cubicBezTo>
                      <a:pt x="719" y="321"/>
                      <a:pt x="723" y="319"/>
                      <a:pt x="723" y="323"/>
                    </a:cubicBezTo>
                    <a:cubicBezTo>
                      <a:pt x="724" y="326"/>
                      <a:pt x="740" y="330"/>
                      <a:pt x="740" y="334"/>
                    </a:cubicBezTo>
                    <a:cubicBezTo>
                      <a:pt x="741" y="338"/>
                      <a:pt x="725" y="340"/>
                      <a:pt x="729" y="344"/>
                    </a:cubicBezTo>
                    <a:cubicBezTo>
                      <a:pt x="734" y="347"/>
                      <a:pt x="741" y="339"/>
                      <a:pt x="747" y="339"/>
                    </a:cubicBezTo>
                    <a:cubicBezTo>
                      <a:pt x="753" y="338"/>
                      <a:pt x="753" y="352"/>
                      <a:pt x="757" y="350"/>
                    </a:cubicBezTo>
                    <a:cubicBezTo>
                      <a:pt x="763" y="347"/>
                      <a:pt x="768" y="352"/>
                      <a:pt x="774" y="361"/>
                    </a:cubicBezTo>
                    <a:cubicBezTo>
                      <a:pt x="780" y="369"/>
                      <a:pt x="774" y="377"/>
                      <a:pt x="774" y="380"/>
                    </a:cubicBezTo>
                    <a:cubicBezTo>
                      <a:pt x="775" y="383"/>
                      <a:pt x="786" y="382"/>
                      <a:pt x="793" y="379"/>
                    </a:cubicBezTo>
                    <a:cubicBezTo>
                      <a:pt x="799" y="375"/>
                      <a:pt x="805" y="383"/>
                      <a:pt x="810" y="387"/>
                    </a:cubicBezTo>
                    <a:cubicBezTo>
                      <a:pt x="815" y="392"/>
                      <a:pt x="792" y="399"/>
                      <a:pt x="794" y="395"/>
                    </a:cubicBezTo>
                    <a:cubicBezTo>
                      <a:pt x="796" y="391"/>
                      <a:pt x="780" y="379"/>
                      <a:pt x="765" y="385"/>
                    </a:cubicBezTo>
                    <a:cubicBezTo>
                      <a:pt x="751" y="390"/>
                      <a:pt x="761" y="399"/>
                      <a:pt x="762" y="404"/>
                    </a:cubicBezTo>
                    <a:cubicBezTo>
                      <a:pt x="764" y="409"/>
                      <a:pt x="749" y="414"/>
                      <a:pt x="736" y="409"/>
                    </a:cubicBezTo>
                    <a:cubicBezTo>
                      <a:pt x="722" y="405"/>
                      <a:pt x="726" y="412"/>
                      <a:pt x="721" y="412"/>
                    </a:cubicBezTo>
                    <a:cubicBezTo>
                      <a:pt x="715" y="412"/>
                      <a:pt x="709" y="421"/>
                      <a:pt x="714" y="426"/>
                    </a:cubicBezTo>
                    <a:cubicBezTo>
                      <a:pt x="719" y="432"/>
                      <a:pt x="730" y="427"/>
                      <a:pt x="739" y="427"/>
                    </a:cubicBezTo>
                    <a:cubicBezTo>
                      <a:pt x="748" y="428"/>
                      <a:pt x="749" y="430"/>
                      <a:pt x="750" y="425"/>
                    </a:cubicBezTo>
                    <a:cubicBezTo>
                      <a:pt x="751" y="420"/>
                      <a:pt x="761" y="423"/>
                      <a:pt x="767" y="424"/>
                    </a:cubicBezTo>
                    <a:cubicBezTo>
                      <a:pt x="774" y="426"/>
                      <a:pt x="772" y="435"/>
                      <a:pt x="780" y="436"/>
                    </a:cubicBezTo>
                    <a:cubicBezTo>
                      <a:pt x="788" y="437"/>
                      <a:pt x="782" y="445"/>
                      <a:pt x="787" y="450"/>
                    </a:cubicBezTo>
                    <a:cubicBezTo>
                      <a:pt x="792" y="456"/>
                      <a:pt x="808" y="453"/>
                      <a:pt x="814" y="459"/>
                    </a:cubicBezTo>
                    <a:cubicBezTo>
                      <a:pt x="820" y="465"/>
                      <a:pt x="845" y="477"/>
                      <a:pt x="849" y="472"/>
                    </a:cubicBezTo>
                    <a:cubicBezTo>
                      <a:pt x="853" y="467"/>
                      <a:pt x="827" y="444"/>
                      <a:pt x="819" y="442"/>
                    </a:cubicBezTo>
                    <a:cubicBezTo>
                      <a:pt x="812" y="440"/>
                      <a:pt x="827" y="438"/>
                      <a:pt x="836" y="445"/>
                    </a:cubicBezTo>
                    <a:cubicBezTo>
                      <a:pt x="846" y="453"/>
                      <a:pt x="860" y="456"/>
                      <a:pt x="867" y="447"/>
                    </a:cubicBezTo>
                    <a:cubicBezTo>
                      <a:pt x="874" y="438"/>
                      <a:pt x="861" y="441"/>
                      <a:pt x="861" y="434"/>
                    </a:cubicBezTo>
                    <a:cubicBezTo>
                      <a:pt x="861" y="428"/>
                      <a:pt x="856" y="419"/>
                      <a:pt x="849" y="419"/>
                    </a:cubicBezTo>
                    <a:cubicBezTo>
                      <a:pt x="842" y="419"/>
                      <a:pt x="824" y="405"/>
                      <a:pt x="831" y="402"/>
                    </a:cubicBezTo>
                    <a:cubicBezTo>
                      <a:pt x="837" y="399"/>
                      <a:pt x="829" y="395"/>
                      <a:pt x="834" y="389"/>
                    </a:cubicBezTo>
                    <a:cubicBezTo>
                      <a:pt x="839" y="384"/>
                      <a:pt x="844" y="394"/>
                      <a:pt x="850" y="395"/>
                    </a:cubicBezTo>
                    <a:close/>
                    <a:moveTo>
                      <a:pt x="744" y="371"/>
                    </a:moveTo>
                    <a:cubicBezTo>
                      <a:pt x="750" y="370"/>
                      <a:pt x="749" y="361"/>
                      <a:pt x="746" y="356"/>
                    </a:cubicBezTo>
                    <a:cubicBezTo>
                      <a:pt x="743" y="352"/>
                      <a:pt x="737" y="352"/>
                      <a:pt x="731" y="352"/>
                    </a:cubicBezTo>
                    <a:cubicBezTo>
                      <a:pt x="726" y="353"/>
                      <a:pt x="716" y="361"/>
                      <a:pt x="721" y="370"/>
                    </a:cubicBezTo>
                    <a:cubicBezTo>
                      <a:pt x="726" y="378"/>
                      <a:pt x="738" y="372"/>
                      <a:pt x="744" y="371"/>
                    </a:cubicBezTo>
                    <a:close/>
                    <a:moveTo>
                      <a:pt x="682" y="241"/>
                    </a:moveTo>
                    <a:cubicBezTo>
                      <a:pt x="679" y="247"/>
                      <a:pt x="688" y="247"/>
                      <a:pt x="689" y="255"/>
                    </a:cubicBezTo>
                    <a:cubicBezTo>
                      <a:pt x="689" y="262"/>
                      <a:pt x="699" y="265"/>
                      <a:pt x="706" y="260"/>
                    </a:cubicBezTo>
                    <a:cubicBezTo>
                      <a:pt x="713" y="256"/>
                      <a:pt x="733" y="262"/>
                      <a:pt x="733" y="256"/>
                    </a:cubicBezTo>
                    <a:cubicBezTo>
                      <a:pt x="733" y="250"/>
                      <a:pt x="712" y="240"/>
                      <a:pt x="704" y="242"/>
                    </a:cubicBezTo>
                    <a:cubicBezTo>
                      <a:pt x="697" y="243"/>
                      <a:pt x="685" y="234"/>
                      <a:pt x="682" y="241"/>
                    </a:cubicBezTo>
                    <a:close/>
                    <a:moveTo>
                      <a:pt x="869" y="666"/>
                    </a:moveTo>
                    <a:cubicBezTo>
                      <a:pt x="870" y="670"/>
                      <a:pt x="899" y="682"/>
                      <a:pt x="900" y="677"/>
                    </a:cubicBezTo>
                    <a:cubicBezTo>
                      <a:pt x="901" y="671"/>
                      <a:pt x="868" y="663"/>
                      <a:pt x="869" y="666"/>
                    </a:cubicBezTo>
                    <a:close/>
                    <a:moveTo>
                      <a:pt x="996" y="696"/>
                    </a:moveTo>
                    <a:cubicBezTo>
                      <a:pt x="994" y="700"/>
                      <a:pt x="991" y="694"/>
                      <a:pt x="996" y="690"/>
                    </a:cubicBezTo>
                    <a:cubicBezTo>
                      <a:pt x="1000" y="687"/>
                      <a:pt x="995" y="686"/>
                      <a:pt x="991" y="688"/>
                    </a:cubicBezTo>
                    <a:cubicBezTo>
                      <a:pt x="987" y="690"/>
                      <a:pt x="988" y="679"/>
                      <a:pt x="992" y="677"/>
                    </a:cubicBezTo>
                    <a:cubicBezTo>
                      <a:pt x="995" y="675"/>
                      <a:pt x="983" y="671"/>
                      <a:pt x="983" y="674"/>
                    </a:cubicBezTo>
                    <a:cubicBezTo>
                      <a:pt x="983" y="678"/>
                      <a:pt x="974" y="676"/>
                      <a:pt x="973" y="672"/>
                    </a:cubicBezTo>
                    <a:cubicBezTo>
                      <a:pt x="972" y="669"/>
                      <a:pt x="965" y="668"/>
                      <a:pt x="968" y="666"/>
                    </a:cubicBezTo>
                    <a:cubicBezTo>
                      <a:pt x="970" y="663"/>
                      <a:pt x="960" y="662"/>
                      <a:pt x="959" y="666"/>
                    </a:cubicBezTo>
                    <a:cubicBezTo>
                      <a:pt x="958" y="670"/>
                      <a:pt x="955" y="663"/>
                      <a:pt x="960" y="658"/>
                    </a:cubicBezTo>
                    <a:cubicBezTo>
                      <a:pt x="965" y="653"/>
                      <a:pt x="963" y="648"/>
                      <a:pt x="968" y="645"/>
                    </a:cubicBezTo>
                    <a:cubicBezTo>
                      <a:pt x="973" y="643"/>
                      <a:pt x="968" y="640"/>
                      <a:pt x="963" y="642"/>
                    </a:cubicBezTo>
                    <a:cubicBezTo>
                      <a:pt x="958" y="644"/>
                      <a:pt x="944" y="662"/>
                      <a:pt x="944" y="667"/>
                    </a:cubicBezTo>
                    <a:cubicBezTo>
                      <a:pt x="944" y="672"/>
                      <a:pt x="944" y="678"/>
                      <a:pt x="939" y="678"/>
                    </a:cubicBezTo>
                    <a:cubicBezTo>
                      <a:pt x="935" y="677"/>
                      <a:pt x="929" y="682"/>
                      <a:pt x="933" y="684"/>
                    </a:cubicBezTo>
                    <a:cubicBezTo>
                      <a:pt x="937" y="687"/>
                      <a:pt x="923" y="694"/>
                      <a:pt x="930" y="698"/>
                    </a:cubicBezTo>
                    <a:cubicBezTo>
                      <a:pt x="934" y="700"/>
                      <a:pt x="941" y="697"/>
                      <a:pt x="947" y="698"/>
                    </a:cubicBezTo>
                    <a:cubicBezTo>
                      <a:pt x="953" y="698"/>
                      <a:pt x="958" y="699"/>
                      <a:pt x="963" y="695"/>
                    </a:cubicBezTo>
                    <a:cubicBezTo>
                      <a:pt x="968" y="691"/>
                      <a:pt x="968" y="698"/>
                      <a:pt x="973" y="698"/>
                    </a:cubicBezTo>
                    <a:cubicBezTo>
                      <a:pt x="979" y="697"/>
                      <a:pt x="970" y="702"/>
                      <a:pt x="971" y="706"/>
                    </a:cubicBezTo>
                    <a:cubicBezTo>
                      <a:pt x="971" y="709"/>
                      <a:pt x="976" y="704"/>
                      <a:pt x="980" y="702"/>
                    </a:cubicBezTo>
                    <a:cubicBezTo>
                      <a:pt x="984" y="700"/>
                      <a:pt x="989" y="702"/>
                      <a:pt x="987" y="705"/>
                    </a:cubicBezTo>
                    <a:cubicBezTo>
                      <a:pt x="985" y="708"/>
                      <a:pt x="998" y="712"/>
                      <a:pt x="1001" y="706"/>
                    </a:cubicBezTo>
                    <a:cubicBezTo>
                      <a:pt x="1004" y="701"/>
                      <a:pt x="998" y="693"/>
                      <a:pt x="996" y="696"/>
                    </a:cubicBezTo>
                    <a:close/>
                    <a:moveTo>
                      <a:pt x="92" y="604"/>
                    </a:moveTo>
                    <a:cubicBezTo>
                      <a:pt x="83" y="609"/>
                      <a:pt x="105" y="632"/>
                      <a:pt x="110" y="629"/>
                    </a:cubicBezTo>
                    <a:cubicBezTo>
                      <a:pt x="113" y="627"/>
                      <a:pt x="104" y="618"/>
                      <a:pt x="104" y="612"/>
                    </a:cubicBezTo>
                    <a:cubicBezTo>
                      <a:pt x="104" y="606"/>
                      <a:pt x="101" y="600"/>
                      <a:pt x="92" y="604"/>
                    </a:cubicBezTo>
                    <a:close/>
                    <a:moveTo>
                      <a:pt x="916" y="718"/>
                    </a:moveTo>
                    <a:cubicBezTo>
                      <a:pt x="913" y="719"/>
                      <a:pt x="916" y="713"/>
                      <a:pt x="916" y="711"/>
                    </a:cubicBezTo>
                    <a:cubicBezTo>
                      <a:pt x="917" y="708"/>
                      <a:pt x="909" y="712"/>
                      <a:pt x="908" y="715"/>
                    </a:cubicBezTo>
                    <a:cubicBezTo>
                      <a:pt x="908" y="718"/>
                      <a:pt x="903" y="720"/>
                      <a:pt x="903" y="722"/>
                    </a:cubicBezTo>
                    <a:cubicBezTo>
                      <a:pt x="903" y="728"/>
                      <a:pt x="902" y="724"/>
                      <a:pt x="898" y="726"/>
                    </a:cubicBezTo>
                    <a:cubicBezTo>
                      <a:pt x="894" y="728"/>
                      <a:pt x="878" y="726"/>
                      <a:pt x="878" y="723"/>
                    </a:cubicBezTo>
                    <a:cubicBezTo>
                      <a:pt x="877" y="719"/>
                      <a:pt x="866" y="718"/>
                      <a:pt x="866" y="713"/>
                    </a:cubicBezTo>
                    <a:cubicBezTo>
                      <a:pt x="865" y="708"/>
                      <a:pt x="860" y="707"/>
                      <a:pt x="864" y="701"/>
                    </a:cubicBezTo>
                    <a:cubicBezTo>
                      <a:pt x="869" y="696"/>
                      <a:pt x="863" y="694"/>
                      <a:pt x="859" y="698"/>
                    </a:cubicBezTo>
                    <a:cubicBezTo>
                      <a:pt x="855" y="702"/>
                      <a:pt x="852" y="695"/>
                      <a:pt x="858" y="693"/>
                    </a:cubicBezTo>
                    <a:cubicBezTo>
                      <a:pt x="864" y="691"/>
                      <a:pt x="875" y="689"/>
                      <a:pt x="869" y="679"/>
                    </a:cubicBezTo>
                    <a:cubicBezTo>
                      <a:pt x="864" y="669"/>
                      <a:pt x="829" y="682"/>
                      <a:pt x="820" y="687"/>
                    </a:cubicBezTo>
                    <a:cubicBezTo>
                      <a:pt x="812" y="692"/>
                      <a:pt x="801" y="708"/>
                      <a:pt x="796" y="708"/>
                    </a:cubicBezTo>
                    <a:cubicBezTo>
                      <a:pt x="791" y="708"/>
                      <a:pt x="804" y="699"/>
                      <a:pt x="806" y="696"/>
                    </a:cubicBezTo>
                    <a:cubicBezTo>
                      <a:pt x="808" y="693"/>
                      <a:pt x="806" y="689"/>
                      <a:pt x="808" y="691"/>
                    </a:cubicBezTo>
                    <a:cubicBezTo>
                      <a:pt x="811" y="692"/>
                      <a:pt x="819" y="680"/>
                      <a:pt x="824" y="676"/>
                    </a:cubicBezTo>
                    <a:cubicBezTo>
                      <a:pt x="829" y="672"/>
                      <a:pt x="835" y="676"/>
                      <a:pt x="836" y="672"/>
                    </a:cubicBezTo>
                    <a:cubicBezTo>
                      <a:pt x="837" y="669"/>
                      <a:pt x="839" y="667"/>
                      <a:pt x="844" y="662"/>
                    </a:cubicBezTo>
                    <a:cubicBezTo>
                      <a:pt x="849" y="658"/>
                      <a:pt x="909" y="659"/>
                      <a:pt x="915" y="659"/>
                    </a:cubicBezTo>
                    <a:cubicBezTo>
                      <a:pt x="920" y="659"/>
                      <a:pt x="932" y="651"/>
                      <a:pt x="935" y="646"/>
                    </a:cubicBezTo>
                    <a:cubicBezTo>
                      <a:pt x="938" y="641"/>
                      <a:pt x="942" y="641"/>
                      <a:pt x="950" y="642"/>
                    </a:cubicBezTo>
                    <a:cubicBezTo>
                      <a:pt x="958" y="642"/>
                      <a:pt x="962" y="635"/>
                      <a:pt x="966" y="632"/>
                    </a:cubicBezTo>
                    <a:cubicBezTo>
                      <a:pt x="970" y="630"/>
                      <a:pt x="969" y="628"/>
                      <a:pt x="965" y="628"/>
                    </a:cubicBezTo>
                    <a:cubicBezTo>
                      <a:pt x="962" y="627"/>
                      <a:pt x="958" y="625"/>
                      <a:pt x="962" y="624"/>
                    </a:cubicBezTo>
                    <a:cubicBezTo>
                      <a:pt x="965" y="624"/>
                      <a:pt x="967" y="622"/>
                      <a:pt x="969" y="618"/>
                    </a:cubicBezTo>
                    <a:cubicBezTo>
                      <a:pt x="970" y="613"/>
                      <a:pt x="967" y="615"/>
                      <a:pt x="963" y="609"/>
                    </a:cubicBezTo>
                    <a:cubicBezTo>
                      <a:pt x="958" y="603"/>
                      <a:pt x="955" y="611"/>
                      <a:pt x="951" y="610"/>
                    </a:cubicBezTo>
                    <a:cubicBezTo>
                      <a:pt x="946" y="610"/>
                      <a:pt x="954" y="604"/>
                      <a:pt x="950" y="601"/>
                    </a:cubicBezTo>
                    <a:cubicBezTo>
                      <a:pt x="946" y="599"/>
                      <a:pt x="938" y="601"/>
                      <a:pt x="932" y="606"/>
                    </a:cubicBezTo>
                    <a:cubicBezTo>
                      <a:pt x="926" y="611"/>
                      <a:pt x="927" y="605"/>
                      <a:pt x="922" y="610"/>
                    </a:cubicBezTo>
                    <a:cubicBezTo>
                      <a:pt x="916" y="615"/>
                      <a:pt x="916" y="608"/>
                      <a:pt x="919" y="606"/>
                    </a:cubicBezTo>
                    <a:cubicBezTo>
                      <a:pt x="921" y="604"/>
                      <a:pt x="923" y="606"/>
                      <a:pt x="925" y="603"/>
                    </a:cubicBezTo>
                    <a:cubicBezTo>
                      <a:pt x="928" y="600"/>
                      <a:pt x="930" y="603"/>
                      <a:pt x="936" y="599"/>
                    </a:cubicBezTo>
                    <a:cubicBezTo>
                      <a:pt x="941" y="596"/>
                      <a:pt x="946" y="597"/>
                      <a:pt x="948" y="595"/>
                    </a:cubicBezTo>
                    <a:cubicBezTo>
                      <a:pt x="950" y="592"/>
                      <a:pt x="945" y="588"/>
                      <a:pt x="940" y="589"/>
                    </a:cubicBezTo>
                    <a:cubicBezTo>
                      <a:pt x="934" y="591"/>
                      <a:pt x="931" y="582"/>
                      <a:pt x="927" y="584"/>
                    </a:cubicBezTo>
                    <a:cubicBezTo>
                      <a:pt x="924" y="587"/>
                      <a:pt x="924" y="581"/>
                      <a:pt x="920" y="583"/>
                    </a:cubicBezTo>
                    <a:cubicBezTo>
                      <a:pt x="916" y="586"/>
                      <a:pt x="914" y="582"/>
                      <a:pt x="912" y="578"/>
                    </a:cubicBezTo>
                    <a:cubicBezTo>
                      <a:pt x="911" y="573"/>
                      <a:pt x="900" y="565"/>
                      <a:pt x="893" y="563"/>
                    </a:cubicBezTo>
                    <a:cubicBezTo>
                      <a:pt x="887" y="561"/>
                      <a:pt x="891" y="558"/>
                      <a:pt x="895" y="560"/>
                    </a:cubicBezTo>
                    <a:cubicBezTo>
                      <a:pt x="898" y="563"/>
                      <a:pt x="902" y="558"/>
                      <a:pt x="904" y="555"/>
                    </a:cubicBezTo>
                    <a:cubicBezTo>
                      <a:pt x="905" y="553"/>
                      <a:pt x="901" y="550"/>
                      <a:pt x="899" y="550"/>
                    </a:cubicBezTo>
                    <a:cubicBezTo>
                      <a:pt x="897" y="550"/>
                      <a:pt x="897" y="547"/>
                      <a:pt x="898" y="544"/>
                    </a:cubicBezTo>
                    <a:cubicBezTo>
                      <a:pt x="898" y="542"/>
                      <a:pt x="891" y="538"/>
                      <a:pt x="890" y="536"/>
                    </a:cubicBezTo>
                    <a:cubicBezTo>
                      <a:pt x="890" y="533"/>
                      <a:pt x="886" y="532"/>
                      <a:pt x="886" y="529"/>
                    </a:cubicBezTo>
                    <a:cubicBezTo>
                      <a:pt x="886" y="527"/>
                      <a:pt x="882" y="524"/>
                      <a:pt x="882" y="521"/>
                    </a:cubicBezTo>
                    <a:cubicBezTo>
                      <a:pt x="882" y="518"/>
                      <a:pt x="874" y="512"/>
                      <a:pt x="874" y="508"/>
                    </a:cubicBezTo>
                    <a:cubicBezTo>
                      <a:pt x="874" y="505"/>
                      <a:pt x="870" y="502"/>
                      <a:pt x="868" y="498"/>
                    </a:cubicBezTo>
                    <a:cubicBezTo>
                      <a:pt x="867" y="494"/>
                      <a:pt x="865" y="496"/>
                      <a:pt x="863" y="502"/>
                    </a:cubicBezTo>
                    <a:cubicBezTo>
                      <a:pt x="862" y="508"/>
                      <a:pt x="857" y="508"/>
                      <a:pt x="858" y="510"/>
                    </a:cubicBezTo>
                    <a:cubicBezTo>
                      <a:pt x="861" y="514"/>
                      <a:pt x="859" y="514"/>
                      <a:pt x="857" y="516"/>
                    </a:cubicBezTo>
                    <a:cubicBezTo>
                      <a:pt x="854" y="519"/>
                      <a:pt x="858" y="523"/>
                      <a:pt x="854" y="523"/>
                    </a:cubicBezTo>
                    <a:cubicBezTo>
                      <a:pt x="851" y="523"/>
                      <a:pt x="852" y="530"/>
                      <a:pt x="850" y="527"/>
                    </a:cubicBezTo>
                    <a:cubicBezTo>
                      <a:pt x="848" y="523"/>
                      <a:pt x="844" y="524"/>
                      <a:pt x="844" y="528"/>
                    </a:cubicBezTo>
                    <a:cubicBezTo>
                      <a:pt x="844" y="531"/>
                      <a:pt x="836" y="535"/>
                      <a:pt x="832" y="534"/>
                    </a:cubicBezTo>
                    <a:cubicBezTo>
                      <a:pt x="829" y="534"/>
                      <a:pt x="829" y="527"/>
                      <a:pt x="826" y="529"/>
                    </a:cubicBezTo>
                    <a:cubicBezTo>
                      <a:pt x="824" y="531"/>
                      <a:pt x="824" y="524"/>
                      <a:pt x="820" y="524"/>
                    </a:cubicBezTo>
                    <a:cubicBezTo>
                      <a:pt x="816" y="524"/>
                      <a:pt x="813" y="524"/>
                      <a:pt x="814" y="520"/>
                    </a:cubicBezTo>
                    <a:cubicBezTo>
                      <a:pt x="815" y="516"/>
                      <a:pt x="807" y="514"/>
                      <a:pt x="809" y="512"/>
                    </a:cubicBezTo>
                    <a:cubicBezTo>
                      <a:pt x="812" y="510"/>
                      <a:pt x="809" y="506"/>
                      <a:pt x="808" y="499"/>
                    </a:cubicBezTo>
                    <a:cubicBezTo>
                      <a:pt x="808" y="493"/>
                      <a:pt x="812" y="492"/>
                      <a:pt x="812" y="490"/>
                    </a:cubicBezTo>
                    <a:cubicBezTo>
                      <a:pt x="812" y="487"/>
                      <a:pt x="809" y="487"/>
                      <a:pt x="806" y="489"/>
                    </a:cubicBezTo>
                    <a:cubicBezTo>
                      <a:pt x="803" y="491"/>
                      <a:pt x="803" y="487"/>
                      <a:pt x="800" y="487"/>
                    </a:cubicBezTo>
                    <a:cubicBezTo>
                      <a:pt x="796" y="487"/>
                      <a:pt x="787" y="487"/>
                      <a:pt x="786" y="482"/>
                    </a:cubicBezTo>
                    <a:cubicBezTo>
                      <a:pt x="786" y="478"/>
                      <a:pt x="782" y="480"/>
                      <a:pt x="781" y="476"/>
                    </a:cubicBezTo>
                    <a:cubicBezTo>
                      <a:pt x="779" y="471"/>
                      <a:pt x="775" y="475"/>
                      <a:pt x="775" y="472"/>
                    </a:cubicBezTo>
                    <a:cubicBezTo>
                      <a:pt x="775" y="469"/>
                      <a:pt x="774" y="467"/>
                      <a:pt x="771" y="467"/>
                    </a:cubicBezTo>
                    <a:cubicBezTo>
                      <a:pt x="768" y="467"/>
                      <a:pt x="767" y="464"/>
                      <a:pt x="763" y="463"/>
                    </a:cubicBezTo>
                    <a:cubicBezTo>
                      <a:pt x="759" y="463"/>
                      <a:pt x="754" y="466"/>
                      <a:pt x="751" y="467"/>
                    </a:cubicBezTo>
                    <a:cubicBezTo>
                      <a:pt x="749" y="468"/>
                      <a:pt x="743" y="463"/>
                      <a:pt x="741" y="465"/>
                    </a:cubicBezTo>
                    <a:cubicBezTo>
                      <a:pt x="739" y="467"/>
                      <a:pt x="738" y="464"/>
                      <a:pt x="732" y="462"/>
                    </a:cubicBezTo>
                    <a:cubicBezTo>
                      <a:pt x="726" y="460"/>
                      <a:pt x="718" y="460"/>
                      <a:pt x="717" y="462"/>
                    </a:cubicBezTo>
                    <a:cubicBezTo>
                      <a:pt x="717" y="464"/>
                      <a:pt x="712" y="465"/>
                      <a:pt x="712" y="470"/>
                    </a:cubicBezTo>
                    <a:cubicBezTo>
                      <a:pt x="713" y="476"/>
                      <a:pt x="718" y="475"/>
                      <a:pt x="720" y="478"/>
                    </a:cubicBezTo>
                    <a:cubicBezTo>
                      <a:pt x="721" y="482"/>
                      <a:pt x="717" y="480"/>
                      <a:pt x="717" y="484"/>
                    </a:cubicBezTo>
                    <a:cubicBezTo>
                      <a:pt x="717" y="487"/>
                      <a:pt x="713" y="487"/>
                      <a:pt x="713" y="489"/>
                    </a:cubicBezTo>
                    <a:cubicBezTo>
                      <a:pt x="713" y="491"/>
                      <a:pt x="716" y="491"/>
                      <a:pt x="717" y="495"/>
                    </a:cubicBezTo>
                    <a:cubicBezTo>
                      <a:pt x="718" y="500"/>
                      <a:pt x="721" y="499"/>
                      <a:pt x="721" y="505"/>
                    </a:cubicBezTo>
                    <a:cubicBezTo>
                      <a:pt x="722" y="511"/>
                      <a:pt x="719" y="510"/>
                      <a:pt x="717" y="511"/>
                    </a:cubicBezTo>
                    <a:cubicBezTo>
                      <a:pt x="714" y="512"/>
                      <a:pt x="717" y="515"/>
                      <a:pt x="714" y="519"/>
                    </a:cubicBezTo>
                    <a:cubicBezTo>
                      <a:pt x="710" y="523"/>
                      <a:pt x="707" y="527"/>
                      <a:pt x="710" y="529"/>
                    </a:cubicBezTo>
                    <a:cubicBezTo>
                      <a:pt x="713" y="532"/>
                      <a:pt x="723" y="536"/>
                      <a:pt x="727" y="543"/>
                    </a:cubicBezTo>
                    <a:cubicBezTo>
                      <a:pt x="731" y="550"/>
                      <a:pt x="731" y="560"/>
                      <a:pt x="729" y="568"/>
                    </a:cubicBezTo>
                    <a:cubicBezTo>
                      <a:pt x="728" y="575"/>
                      <a:pt x="720" y="577"/>
                      <a:pt x="713" y="583"/>
                    </a:cubicBezTo>
                    <a:cubicBezTo>
                      <a:pt x="707" y="590"/>
                      <a:pt x="701" y="589"/>
                      <a:pt x="698" y="589"/>
                    </a:cubicBezTo>
                    <a:cubicBezTo>
                      <a:pt x="695" y="589"/>
                      <a:pt x="696" y="595"/>
                      <a:pt x="701" y="600"/>
                    </a:cubicBezTo>
                    <a:cubicBezTo>
                      <a:pt x="705" y="605"/>
                      <a:pt x="701" y="606"/>
                      <a:pt x="704" y="611"/>
                    </a:cubicBezTo>
                    <a:cubicBezTo>
                      <a:pt x="706" y="616"/>
                      <a:pt x="704" y="620"/>
                      <a:pt x="707" y="625"/>
                    </a:cubicBezTo>
                    <a:cubicBezTo>
                      <a:pt x="710" y="629"/>
                      <a:pt x="708" y="631"/>
                      <a:pt x="704" y="634"/>
                    </a:cubicBezTo>
                    <a:cubicBezTo>
                      <a:pt x="701" y="638"/>
                      <a:pt x="706" y="636"/>
                      <a:pt x="706" y="640"/>
                    </a:cubicBezTo>
                    <a:cubicBezTo>
                      <a:pt x="706" y="644"/>
                      <a:pt x="704" y="642"/>
                      <a:pt x="701" y="640"/>
                    </a:cubicBezTo>
                    <a:cubicBezTo>
                      <a:pt x="698" y="637"/>
                      <a:pt x="695" y="644"/>
                      <a:pt x="695" y="647"/>
                    </a:cubicBezTo>
                    <a:cubicBezTo>
                      <a:pt x="695" y="649"/>
                      <a:pt x="687" y="643"/>
                      <a:pt x="685" y="643"/>
                    </a:cubicBezTo>
                    <a:cubicBezTo>
                      <a:pt x="684" y="643"/>
                      <a:pt x="686" y="639"/>
                      <a:pt x="681" y="635"/>
                    </a:cubicBezTo>
                    <a:cubicBezTo>
                      <a:pt x="677" y="632"/>
                      <a:pt x="673" y="631"/>
                      <a:pt x="673" y="628"/>
                    </a:cubicBezTo>
                    <a:cubicBezTo>
                      <a:pt x="673" y="624"/>
                      <a:pt x="666" y="622"/>
                      <a:pt x="666" y="618"/>
                    </a:cubicBezTo>
                    <a:cubicBezTo>
                      <a:pt x="666" y="614"/>
                      <a:pt x="667" y="603"/>
                      <a:pt x="665" y="600"/>
                    </a:cubicBezTo>
                    <a:cubicBezTo>
                      <a:pt x="663" y="597"/>
                      <a:pt x="665" y="594"/>
                      <a:pt x="666" y="591"/>
                    </a:cubicBezTo>
                    <a:cubicBezTo>
                      <a:pt x="668" y="589"/>
                      <a:pt x="664" y="584"/>
                      <a:pt x="660" y="584"/>
                    </a:cubicBezTo>
                    <a:cubicBezTo>
                      <a:pt x="655" y="584"/>
                      <a:pt x="649" y="583"/>
                      <a:pt x="643" y="583"/>
                    </a:cubicBezTo>
                    <a:cubicBezTo>
                      <a:pt x="637" y="584"/>
                      <a:pt x="633" y="583"/>
                      <a:pt x="631" y="581"/>
                    </a:cubicBezTo>
                    <a:cubicBezTo>
                      <a:pt x="629" y="579"/>
                      <a:pt x="623" y="576"/>
                      <a:pt x="616" y="574"/>
                    </a:cubicBezTo>
                    <a:cubicBezTo>
                      <a:pt x="608" y="572"/>
                      <a:pt x="604" y="568"/>
                      <a:pt x="604" y="565"/>
                    </a:cubicBezTo>
                    <a:cubicBezTo>
                      <a:pt x="603" y="563"/>
                      <a:pt x="595" y="561"/>
                      <a:pt x="593" y="559"/>
                    </a:cubicBezTo>
                    <a:cubicBezTo>
                      <a:pt x="592" y="557"/>
                      <a:pt x="584" y="556"/>
                      <a:pt x="581" y="556"/>
                    </a:cubicBezTo>
                    <a:cubicBezTo>
                      <a:pt x="578" y="557"/>
                      <a:pt x="571" y="550"/>
                      <a:pt x="566" y="550"/>
                    </a:cubicBezTo>
                    <a:cubicBezTo>
                      <a:pt x="562" y="550"/>
                      <a:pt x="551" y="555"/>
                      <a:pt x="549" y="555"/>
                    </a:cubicBezTo>
                    <a:cubicBezTo>
                      <a:pt x="548" y="555"/>
                      <a:pt x="550" y="551"/>
                      <a:pt x="551" y="550"/>
                    </a:cubicBezTo>
                    <a:cubicBezTo>
                      <a:pt x="552" y="548"/>
                      <a:pt x="547" y="540"/>
                      <a:pt x="546" y="535"/>
                    </a:cubicBezTo>
                    <a:cubicBezTo>
                      <a:pt x="545" y="530"/>
                      <a:pt x="543" y="525"/>
                      <a:pt x="538" y="526"/>
                    </a:cubicBezTo>
                    <a:cubicBezTo>
                      <a:pt x="532" y="526"/>
                      <a:pt x="527" y="524"/>
                      <a:pt x="525" y="523"/>
                    </a:cubicBezTo>
                    <a:cubicBezTo>
                      <a:pt x="524" y="522"/>
                      <a:pt x="523" y="507"/>
                      <a:pt x="525" y="501"/>
                    </a:cubicBezTo>
                    <a:cubicBezTo>
                      <a:pt x="526" y="495"/>
                      <a:pt x="532" y="486"/>
                      <a:pt x="532" y="483"/>
                    </a:cubicBezTo>
                    <a:cubicBezTo>
                      <a:pt x="532" y="479"/>
                      <a:pt x="537" y="477"/>
                      <a:pt x="540" y="476"/>
                    </a:cubicBezTo>
                    <a:cubicBezTo>
                      <a:pt x="544" y="475"/>
                      <a:pt x="541" y="468"/>
                      <a:pt x="545" y="467"/>
                    </a:cubicBezTo>
                    <a:cubicBezTo>
                      <a:pt x="549" y="467"/>
                      <a:pt x="549" y="465"/>
                      <a:pt x="550" y="462"/>
                    </a:cubicBezTo>
                    <a:cubicBezTo>
                      <a:pt x="550" y="459"/>
                      <a:pt x="555" y="461"/>
                      <a:pt x="552" y="459"/>
                    </a:cubicBezTo>
                    <a:cubicBezTo>
                      <a:pt x="550" y="456"/>
                      <a:pt x="552" y="456"/>
                      <a:pt x="558" y="456"/>
                    </a:cubicBezTo>
                    <a:cubicBezTo>
                      <a:pt x="563" y="456"/>
                      <a:pt x="572" y="454"/>
                      <a:pt x="571" y="448"/>
                    </a:cubicBezTo>
                    <a:cubicBezTo>
                      <a:pt x="569" y="442"/>
                      <a:pt x="554" y="446"/>
                      <a:pt x="554" y="442"/>
                    </a:cubicBezTo>
                    <a:cubicBezTo>
                      <a:pt x="554" y="437"/>
                      <a:pt x="535" y="437"/>
                      <a:pt x="537" y="434"/>
                    </a:cubicBezTo>
                    <a:cubicBezTo>
                      <a:pt x="538" y="431"/>
                      <a:pt x="556" y="436"/>
                      <a:pt x="562" y="438"/>
                    </a:cubicBezTo>
                    <a:cubicBezTo>
                      <a:pt x="569" y="441"/>
                      <a:pt x="570" y="441"/>
                      <a:pt x="576" y="440"/>
                    </a:cubicBezTo>
                    <a:cubicBezTo>
                      <a:pt x="581" y="440"/>
                      <a:pt x="577" y="433"/>
                      <a:pt x="578" y="431"/>
                    </a:cubicBezTo>
                    <a:cubicBezTo>
                      <a:pt x="579" y="428"/>
                      <a:pt x="589" y="435"/>
                      <a:pt x="595" y="433"/>
                    </a:cubicBezTo>
                    <a:cubicBezTo>
                      <a:pt x="601" y="432"/>
                      <a:pt x="606" y="420"/>
                      <a:pt x="611" y="417"/>
                    </a:cubicBezTo>
                    <a:cubicBezTo>
                      <a:pt x="616" y="414"/>
                      <a:pt x="612" y="411"/>
                      <a:pt x="602" y="411"/>
                    </a:cubicBezTo>
                    <a:cubicBezTo>
                      <a:pt x="593" y="412"/>
                      <a:pt x="588" y="409"/>
                      <a:pt x="583" y="405"/>
                    </a:cubicBezTo>
                    <a:cubicBezTo>
                      <a:pt x="578" y="401"/>
                      <a:pt x="578" y="398"/>
                      <a:pt x="584" y="399"/>
                    </a:cubicBezTo>
                    <a:cubicBezTo>
                      <a:pt x="589" y="399"/>
                      <a:pt x="601" y="409"/>
                      <a:pt x="606" y="410"/>
                    </a:cubicBezTo>
                    <a:cubicBezTo>
                      <a:pt x="611" y="410"/>
                      <a:pt x="619" y="400"/>
                      <a:pt x="623" y="397"/>
                    </a:cubicBezTo>
                    <a:cubicBezTo>
                      <a:pt x="627" y="394"/>
                      <a:pt x="619" y="393"/>
                      <a:pt x="617" y="391"/>
                    </a:cubicBezTo>
                    <a:cubicBezTo>
                      <a:pt x="614" y="389"/>
                      <a:pt x="621" y="387"/>
                      <a:pt x="625" y="387"/>
                    </a:cubicBezTo>
                    <a:cubicBezTo>
                      <a:pt x="629" y="387"/>
                      <a:pt x="631" y="391"/>
                      <a:pt x="633" y="392"/>
                    </a:cubicBezTo>
                    <a:cubicBezTo>
                      <a:pt x="634" y="394"/>
                      <a:pt x="641" y="391"/>
                      <a:pt x="645" y="391"/>
                    </a:cubicBezTo>
                    <a:cubicBezTo>
                      <a:pt x="648" y="391"/>
                      <a:pt x="644" y="385"/>
                      <a:pt x="638" y="383"/>
                    </a:cubicBezTo>
                    <a:cubicBezTo>
                      <a:pt x="633" y="381"/>
                      <a:pt x="639" y="377"/>
                      <a:pt x="640" y="380"/>
                    </a:cubicBezTo>
                    <a:cubicBezTo>
                      <a:pt x="642" y="384"/>
                      <a:pt x="646" y="383"/>
                      <a:pt x="648" y="387"/>
                    </a:cubicBezTo>
                    <a:cubicBezTo>
                      <a:pt x="651" y="393"/>
                      <a:pt x="653" y="389"/>
                      <a:pt x="658" y="387"/>
                    </a:cubicBezTo>
                    <a:cubicBezTo>
                      <a:pt x="663" y="385"/>
                      <a:pt x="665" y="382"/>
                      <a:pt x="668" y="379"/>
                    </a:cubicBezTo>
                    <a:cubicBezTo>
                      <a:pt x="671" y="376"/>
                      <a:pt x="671" y="380"/>
                      <a:pt x="675" y="375"/>
                    </a:cubicBezTo>
                    <a:cubicBezTo>
                      <a:pt x="678" y="370"/>
                      <a:pt x="673" y="366"/>
                      <a:pt x="669" y="363"/>
                    </a:cubicBezTo>
                    <a:cubicBezTo>
                      <a:pt x="665" y="360"/>
                      <a:pt x="669" y="357"/>
                      <a:pt x="665" y="355"/>
                    </a:cubicBezTo>
                    <a:cubicBezTo>
                      <a:pt x="661" y="353"/>
                      <a:pt x="661" y="349"/>
                      <a:pt x="666" y="350"/>
                    </a:cubicBezTo>
                    <a:cubicBezTo>
                      <a:pt x="671" y="351"/>
                      <a:pt x="675" y="350"/>
                      <a:pt x="677" y="346"/>
                    </a:cubicBezTo>
                    <a:cubicBezTo>
                      <a:pt x="679" y="343"/>
                      <a:pt x="669" y="342"/>
                      <a:pt x="674" y="339"/>
                    </a:cubicBezTo>
                    <a:cubicBezTo>
                      <a:pt x="678" y="337"/>
                      <a:pt x="675" y="334"/>
                      <a:pt x="670" y="334"/>
                    </a:cubicBezTo>
                    <a:cubicBezTo>
                      <a:pt x="666" y="334"/>
                      <a:pt x="662" y="332"/>
                      <a:pt x="662" y="328"/>
                    </a:cubicBezTo>
                    <a:cubicBezTo>
                      <a:pt x="661" y="325"/>
                      <a:pt x="654" y="327"/>
                      <a:pt x="649" y="325"/>
                    </a:cubicBezTo>
                    <a:cubicBezTo>
                      <a:pt x="644" y="323"/>
                      <a:pt x="634" y="323"/>
                      <a:pt x="631" y="323"/>
                    </a:cubicBezTo>
                    <a:cubicBezTo>
                      <a:pt x="629" y="324"/>
                      <a:pt x="628" y="334"/>
                      <a:pt x="632" y="334"/>
                    </a:cubicBezTo>
                    <a:cubicBezTo>
                      <a:pt x="636" y="334"/>
                      <a:pt x="639" y="338"/>
                      <a:pt x="636" y="340"/>
                    </a:cubicBezTo>
                    <a:cubicBezTo>
                      <a:pt x="632" y="341"/>
                      <a:pt x="636" y="345"/>
                      <a:pt x="634" y="345"/>
                    </a:cubicBezTo>
                    <a:cubicBezTo>
                      <a:pt x="631" y="344"/>
                      <a:pt x="627" y="343"/>
                      <a:pt x="626" y="350"/>
                    </a:cubicBezTo>
                    <a:cubicBezTo>
                      <a:pt x="626" y="356"/>
                      <a:pt x="625" y="359"/>
                      <a:pt x="621" y="361"/>
                    </a:cubicBezTo>
                    <a:cubicBezTo>
                      <a:pt x="617" y="363"/>
                      <a:pt x="620" y="354"/>
                      <a:pt x="616" y="354"/>
                    </a:cubicBezTo>
                    <a:cubicBezTo>
                      <a:pt x="612" y="354"/>
                      <a:pt x="611" y="362"/>
                      <a:pt x="614" y="363"/>
                    </a:cubicBezTo>
                    <a:cubicBezTo>
                      <a:pt x="617" y="363"/>
                      <a:pt x="618" y="366"/>
                      <a:pt x="619" y="370"/>
                    </a:cubicBezTo>
                    <a:cubicBezTo>
                      <a:pt x="619" y="373"/>
                      <a:pt x="613" y="371"/>
                      <a:pt x="611" y="375"/>
                    </a:cubicBezTo>
                    <a:cubicBezTo>
                      <a:pt x="608" y="380"/>
                      <a:pt x="608" y="373"/>
                      <a:pt x="604" y="370"/>
                    </a:cubicBezTo>
                    <a:cubicBezTo>
                      <a:pt x="601" y="367"/>
                      <a:pt x="597" y="362"/>
                      <a:pt x="597" y="358"/>
                    </a:cubicBezTo>
                    <a:cubicBezTo>
                      <a:pt x="597" y="355"/>
                      <a:pt x="599" y="354"/>
                      <a:pt x="602" y="353"/>
                    </a:cubicBezTo>
                    <a:cubicBezTo>
                      <a:pt x="604" y="353"/>
                      <a:pt x="602" y="350"/>
                      <a:pt x="601" y="346"/>
                    </a:cubicBezTo>
                    <a:cubicBezTo>
                      <a:pt x="601" y="341"/>
                      <a:pt x="598" y="343"/>
                      <a:pt x="594" y="338"/>
                    </a:cubicBezTo>
                    <a:cubicBezTo>
                      <a:pt x="590" y="333"/>
                      <a:pt x="586" y="333"/>
                      <a:pt x="583" y="336"/>
                    </a:cubicBezTo>
                    <a:cubicBezTo>
                      <a:pt x="581" y="338"/>
                      <a:pt x="583" y="342"/>
                      <a:pt x="579" y="344"/>
                    </a:cubicBezTo>
                    <a:cubicBezTo>
                      <a:pt x="576" y="345"/>
                      <a:pt x="577" y="352"/>
                      <a:pt x="574" y="353"/>
                    </a:cubicBezTo>
                    <a:cubicBezTo>
                      <a:pt x="571" y="353"/>
                      <a:pt x="573" y="340"/>
                      <a:pt x="570" y="339"/>
                    </a:cubicBezTo>
                    <a:cubicBezTo>
                      <a:pt x="568" y="338"/>
                      <a:pt x="568" y="335"/>
                      <a:pt x="572" y="334"/>
                    </a:cubicBezTo>
                    <a:cubicBezTo>
                      <a:pt x="576" y="334"/>
                      <a:pt x="578" y="330"/>
                      <a:pt x="575" y="330"/>
                    </a:cubicBezTo>
                    <a:cubicBezTo>
                      <a:pt x="571" y="330"/>
                      <a:pt x="566" y="326"/>
                      <a:pt x="563" y="325"/>
                    </a:cubicBezTo>
                    <a:cubicBezTo>
                      <a:pt x="561" y="324"/>
                      <a:pt x="557" y="330"/>
                      <a:pt x="555" y="328"/>
                    </a:cubicBezTo>
                    <a:cubicBezTo>
                      <a:pt x="552" y="326"/>
                      <a:pt x="555" y="321"/>
                      <a:pt x="555" y="318"/>
                    </a:cubicBezTo>
                    <a:cubicBezTo>
                      <a:pt x="556" y="315"/>
                      <a:pt x="559" y="319"/>
                      <a:pt x="562" y="316"/>
                    </a:cubicBezTo>
                    <a:cubicBezTo>
                      <a:pt x="564" y="312"/>
                      <a:pt x="555" y="312"/>
                      <a:pt x="555" y="308"/>
                    </a:cubicBezTo>
                    <a:cubicBezTo>
                      <a:pt x="555" y="305"/>
                      <a:pt x="547" y="304"/>
                      <a:pt x="545" y="302"/>
                    </a:cubicBezTo>
                    <a:cubicBezTo>
                      <a:pt x="542" y="301"/>
                      <a:pt x="547" y="295"/>
                      <a:pt x="545" y="292"/>
                    </a:cubicBezTo>
                    <a:cubicBezTo>
                      <a:pt x="544" y="290"/>
                      <a:pt x="535" y="282"/>
                      <a:pt x="531" y="282"/>
                    </a:cubicBezTo>
                    <a:cubicBezTo>
                      <a:pt x="527" y="283"/>
                      <a:pt x="526" y="277"/>
                      <a:pt x="528" y="277"/>
                    </a:cubicBezTo>
                    <a:cubicBezTo>
                      <a:pt x="530" y="278"/>
                      <a:pt x="532" y="276"/>
                      <a:pt x="536" y="271"/>
                    </a:cubicBezTo>
                    <a:cubicBezTo>
                      <a:pt x="541" y="267"/>
                      <a:pt x="541" y="265"/>
                      <a:pt x="538" y="264"/>
                    </a:cubicBezTo>
                    <a:cubicBezTo>
                      <a:pt x="535" y="263"/>
                      <a:pt x="534" y="260"/>
                      <a:pt x="539" y="260"/>
                    </a:cubicBezTo>
                    <a:cubicBezTo>
                      <a:pt x="544" y="261"/>
                      <a:pt x="553" y="264"/>
                      <a:pt x="556" y="262"/>
                    </a:cubicBezTo>
                    <a:cubicBezTo>
                      <a:pt x="559" y="260"/>
                      <a:pt x="569" y="245"/>
                      <a:pt x="573" y="240"/>
                    </a:cubicBezTo>
                    <a:cubicBezTo>
                      <a:pt x="576" y="234"/>
                      <a:pt x="570" y="234"/>
                      <a:pt x="561" y="235"/>
                    </a:cubicBezTo>
                    <a:cubicBezTo>
                      <a:pt x="552" y="235"/>
                      <a:pt x="550" y="231"/>
                      <a:pt x="542" y="231"/>
                    </a:cubicBezTo>
                    <a:cubicBezTo>
                      <a:pt x="535" y="230"/>
                      <a:pt x="521" y="232"/>
                      <a:pt x="519" y="234"/>
                    </a:cubicBezTo>
                    <a:cubicBezTo>
                      <a:pt x="517" y="237"/>
                      <a:pt x="523" y="239"/>
                      <a:pt x="522" y="241"/>
                    </a:cubicBezTo>
                    <a:cubicBezTo>
                      <a:pt x="521" y="244"/>
                      <a:pt x="517" y="239"/>
                      <a:pt x="515" y="240"/>
                    </a:cubicBezTo>
                    <a:cubicBezTo>
                      <a:pt x="513" y="241"/>
                      <a:pt x="515" y="245"/>
                      <a:pt x="515" y="253"/>
                    </a:cubicBezTo>
                    <a:cubicBezTo>
                      <a:pt x="514" y="262"/>
                      <a:pt x="516" y="263"/>
                      <a:pt x="519" y="266"/>
                    </a:cubicBezTo>
                    <a:cubicBezTo>
                      <a:pt x="521" y="269"/>
                      <a:pt x="521" y="273"/>
                      <a:pt x="521" y="279"/>
                    </a:cubicBezTo>
                    <a:cubicBezTo>
                      <a:pt x="521" y="284"/>
                      <a:pt x="516" y="284"/>
                      <a:pt x="514" y="285"/>
                    </a:cubicBezTo>
                    <a:cubicBezTo>
                      <a:pt x="512" y="287"/>
                      <a:pt x="518" y="289"/>
                      <a:pt x="517" y="292"/>
                    </a:cubicBezTo>
                    <a:cubicBezTo>
                      <a:pt x="516" y="296"/>
                      <a:pt x="511" y="290"/>
                      <a:pt x="508" y="291"/>
                    </a:cubicBezTo>
                    <a:cubicBezTo>
                      <a:pt x="505" y="292"/>
                      <a:pt x="503" y="301"/>
                      <a:pt x="506" y="303"/>
                    </a:cubicBezTo>
                    <a:cubicBezTo>
                      <a:pt x="509" y="306"/>
                      <a:pt x="510" y="306"/>
                      <a:pt x="508" y="309"/>
                    </a:cubicBezTo>
                    <a:cubicBezTo>
                      <a:pt x="505" y="312"/>
                      <a:pt x="503" y="317"/>
                      <a:pt x="509" y="322"/>
                    </a:cubicBezTo>
                    <a:cubicBezTo>
                      <a:pt x="515" y="326"/>
                      <a:pt x="526" y="326"/>
                      <a:pt x="531" y="330"/>
                    </a:cubicBezTo>
                    <a:cubicBezTo>
                      <a:pt x="537" y="333"/>
                      <a:pt x="529" y="331"/>
                      <a:pt x="531" y="335"/>
                    </a:cubicBezTo>
                    <a:cubicBezTo>
                      <a:pt x="533" y="340"/>
                      <a:pt x="527" y="341"/>
                      <a:pt x="528" y="344"/>
                    </a:cubicBezTo>
                    <a:cubicBezTo>
                      <a:pt x="528" y="348"/>
                      <a:pt x="530" y="346"/>
                      <a:pt x="533" y="340"/>
                    </a:cubicBezTo>
                    <a:cubicBezTo>
                      <a:pt x="536" y="335"/>
                      <a:pt x="538" y="342"/>
                      <a:pt x="538" y="347"/>
                    </a:cubicBezTo>
                    <a:cubicBezTo>
                      <a:pt x="538" y="351"/>
                      <a:pt x="534" y="349"/>
                      <a:pt x="530" y="353"/>
                    </a:cubicBezTo>
                    <a:cubicBezTo>
                      <a:pt x="527" y="358"/>
                      <a:pt x="524" y="359"/>
                      <a:pt x="519" y="358"/>
                    </a:cubicBezTo>
                    <a:cubicBezTo>
                      <a:pt x="515" y="357"/>
                      <a:pt x="517" y="365"/>
                      <a:pt x="519" y="369"/>
                    </a:cubicBezTo>
                    <a:cubicBezTo>
                      <a:pt x="521" y="373"/>
                      <a:pt x="519" y="375"/>
                      <a:pt x="513" y="373"/>
                    </a:cubicBezTo>
                    <a:cubicBezTo>
                      <a:pt x="508" y="372"/>
                      <a:pt x="505" y="368"/>
                      <a:pt x="507" y="364"/>
                    </a:cubicBezTo>
                    <a:cubicBezTo>
                      <a:pt x="510" y="360"/>
                      <a:pt x="512" y="355"/>
                      <a:pt x="509" y="355"/>
                    </a:cubicBezTo>
                    <a:cubicBezTo>
                      <a:pt x="506" y="356"/>
                      <a:pt x="498" y="355"/>
                      <a:pt x="496" y="351"/>
                    </a:cubicBezTo>
                    <a:cubicBezTo>
                      <a:pt x="494" y="348"/>
                      <a:pt x="497" y="349"/>
                      <a:pt x="504" y="350"/>
                    </a:cubicBezTo>
                    <a:cubicBezTo>
                      <a:pt x="511" y="351"/>
                      <a:pt x="505" y="346"/>
                      <a:pt x="510" y="346"/>
                    </a:cubicBezTo>
                    <a:cubicBezTo>
                      <a:pt x="515" y="346"/>
                      <a:pt x="519" y="348"/>
                      <a:pt x="523" y="345"/>
                    </a:cubicBezTo>
                    <a:cubicBezTo>
                      <a:pt x="527" y="341"/>
                      <a:pt x="520" y="334"/>
                      <a:pt x="517" y="335"/>
                    </a:cubicBezTo>
                    <a:cubicBezTo>
                      <a:pt x="513" y="336"/>
                      <a:pt x="508" y="338"/>
                      <a:pt x="508" y="334"/>
                    </a:cubicBezTo>
                    <a:cubicBezTo>
                      <a:pt x="508" y="331"/>
                      <a:pt x="514" y="333"/>
                      <a:pt x="517" y="332"/>
                    </a:cubicBezTo>
                    <a:cubicBezTo>
                      <a:pt x="520" y="332"/>
                      <a:pt x="515" y="327"/>
                      <a:pt x="510" y="328"/>
                    </a:cubicBezTo>
                    <a:cubicBezTo>
                      <a:pt x="505" y="330"/>
                      <a:pt x="502" y="330"/>
                      <a:pt x="498" y="326"/>
                    </a:cubicBezTo>
                    <a:cubicBezTo>
                      <a:pt x="494" y="321"/>
                      <a:pt x="487" y="319"/>
                      <a:pt x="485" y="329"/>
                    </a:cubicBezTo>
                    <a:cubicBezTo>
                      <a:pt x="483" y="338"/>
                      <a:pt x="476" y="333"/>
                      <a:pt x="473" y="336"/>
                    </a:cubicBezTo>
                    <a:cubicBezTo>
                      <a:pt x="471" y="340"/>
                      <a:pt x="477" y="342"/>
                      <a:pt x="483" y="342"/>
                    </a:cubicBezTo>
                    <a:cubicBezTo>
                      <a:pt x="490" y="342"/>
                      <a:pt x="495" y="349"/>
                      <a:pt x="492" y="349"/>
                    </a:cubicBezTo>
                    <a:cubicBezTo>
                      <a:pt x="489" y="349"/>
                      <a:pt x="490" y="353"/>
                      <a:pt x="487" y="352"/>
                    </a:cubicBezTo>
                    <a:cubicBezTo>
                      <a:pt x="483" y="350"/>
                      <a:pt x="480" y="352"/>
                      <a:pt x="482" y="355"/>
                    </a:cubicBezTo>
                    <a:cubicBezTo>
                      <a:pt x="485" y="358"/>
                      <a:pt x="481" y="359"/>
                      <a:pt x="481" y="362"/>
                    </a:cubicBezTo>
                    <a:cubicBezTo>
                      <a:pt x="482" y="365"/>
                      <a:pt x="476" y="362"/>
                      <a:pt x="471" y="362"/>
                    </a:cubicBezTo>
                    <a:cubicBezTo>
                      <a:pt x="466" y="361"/>
                      <a:pt x="456" y="363"/>
                      <a:pt x="449" y="364"/>
                    </a:cubicBezTo>
                    <a:cubicBezTo>
                      <a:pt x="442" y="366"/>
                      <a:pt x="434" y="363"/>
                      <a:pt x="431" y="360"/>
                    </a:cubicBezTo>
                    <a:cubicBezTo>
                      <a:pt x="428" y="357"/>
                      <a:pt x="424" y="357"/>
                      <a:pt x="419" y="357"/>
                    </a:cubicBezTo>
                    <a:cubicBezTo>
                      <a:pt x="414" y="357"/>
                      <a:pt x="416" y="353"/>
                      <a:pt x="409" y="352"/>
                    </a:cubicBezTo>
                    <a:cubicBezTo>
                      <a:pt x="403" y="352"/>
                      <a:pt x="404" y="347"/>
                      <a:pt x="403" y="343"/>
                    </a:cubicBezTo>
                    <a:cubicBezTo>
                      <a:pt x="403" y="340"/>
                      <a:pt x="390" y="341"/>
                      <a:pt x="385" y="344"/>
                    </a:cubicBezTo>
                    <a:cubicBezTo>
                      <a:pt x="380" y="347"/>
                      <a:pt x="371" y="346"/>
                      <a:pt x="368" y="351"/>
                    </a:cubicBezTo>
                    <a:cubicBezTo>
                      <a:pt x="366" y="357"/>
                      <a:pt x="371" y="356"/>
                      <a:pt x="373" y="356"/>
                    </a:cubicBezTo>
                    <a:cubicBezTo>
                      <a:pt x="377" y="356"/>
                      <a:pt x="377" y="352"/>
                      <a:pt x="384" y="353"/>
                    </a:cubicBezTo>
                    <a:cubicBezTo>
                      <a:pt x="391" y="354"/>
                      <a:pt x="396" y="345"/>
                      <a:pt x="399" y="348"/>
                    </a:cubicBezTo>
                    <a:cubicBezTo>
                      <a:pt x="402" y="351"/>
                      <a:pt x="387" y="357"/>
                      <a:pt x="380" y="358"/>
                    </a:cubicBezTo>
                    <a:cubicBezTo>
                      <a:pt x="374" y="359"/>
                      <a:pt x="375" y="364"/>
                      <a:pt x="382" y="374"/>
                    </a:cubicBezTo>
                    <a:cubicBezTo>
                      <a:pt x="388" y="383"/>
                      <a:pt x="379" y="378"/>
                      <a:pt x="379" y="382"/>
                    </a:cubicBezTo>
                    <a:cubicBezTo>
                      <a:pt x="379" y="387"/>
                      <a:pt x="367" y="381"/>
                      <a:pt x="372" y="379"/>
                    </a:cubicBezTo>
                    <a:cubicBezTo>
                      <a:pt x="377" y="378"/>
                      <a:pt x="374" y="373"/>
                      <a:pt x="371" y="370"/>
                    </a:cubicBezTo>
                    <a:cubicBezTo>
                      <a:pt x="367" y="367"/>
                      <a:pt x="364" y="370"/>
                      <a:pt x="365" y="367"/>
                    </a:cubicBezTo>
                    <a:cubicBezTo>
                      <a:pt x="365" y="363"/>
                      <a:pt x="361" y="367"/>
                      <a:pt x="357" y="364"/>
                    </a:cubicBezTo>
                    <a:cubicBezTo>
                      <a:pt x="354" y="361"/>
                      <a:pt x="352" y="359"/>
                      <a:pt x="347" y="362"/>
                    </a:cubicBezTo>
                    <a:cubicBezTo>
                      <a:pt x="343" y="364"/>
                      <a:pt x="337" y="363"/>
                      <a:pt x="327" y="365"/>
                    </a:cubicBezTo>
                    <a:cubicBezTo>
                      <a:pt x="316" y="367"/>
                      <a:pt x="297" y="366"/>
                      <a:pt x="293" y="363"/>
                    </a:cubicBezTo>
                    <a:cubicBezTo>
                      <a:pt x="290" y="359"/>
                      <a:pt x="302" y="353"/>
                      <a:pt x="306" y="354"/>
                    </a:cubicBezTo>
                    <a:cubicBezTo>
                      <a:pt x="310" y="355"/>
                      <a:pt x="308" y="350"/>
                      <a:pt x="302" y="346"/>
                    </a:cubicBezTo>
                    <a:cubicBezTo>
                      <a:pt x="296" y="341"/>
                      <a:pt x="283" y="338"/>
                      <a:pt x="284" y="341"/>
                    </a:cubicBezTo>
                    <a:cubicBezTo>
                      <a:pt x="284" y="344"/>
                      <a:pt x="276" y="341"/>
                      <a:pt x="267" y="340"/>
                    </a:cubicBezTo>
                    <a:cubicBezTo>
                      <a:pt x="258" y="338"/>
                      <a:pt x="257" y="335"/>
                      <a:pt x="251" y="334"/>
                    </a:cubicBezTo>
                    <a:cubicBezTo>
                      <a:pt x="245" y="334"/>
                      <a:pt x="236" y="332"/>
                      <a:pt x="229" y="327"/>
                    </a:cubicBezTo>
                    <a:cubicBezTo>
                      <a:pt x="222" y="321"/>
                      <a:pt x="205" y="323"/>
                      <a:pt x="203" y="328"/>
                    </a:cubicBezTo>
                    <a:cubicBezTo>
                      <a:pt x="201" y="333"/>
                      <a:pt x="196" y="333"/>
                      <a:pt x="190" y="333"/>
                    </a:cubicBezTo>
                    <a:cubicBezTo>
                      <a:pt x="185" y="333"/>
                      <a:pt x="193" y="326"/>
                      <a:pt x="191" y="325"/>
                    </a:cubicBezTo>
                    <a:cubicBezTo>
                      <a:pt x="188" y="324"/>
                      <a:pt x="191" y="317"/>
                      <a:pt x="187" y="317"/>
                    </a:cubicBezTo>
                    <a:cubicBezTo>
                      <a:pt x="183" y="316"/>
                      <a:pt x="179" y="333"/>
                      <a:pt x="172" y="333"/>
                    </a:cubicBezTo>
                    <a:cubicBezTo>
                      <a:pt x="164" y="332"/>
                      <a:pt x="161" y="315"/>
                      <a:pt x="155" y="310"/>
                    </a:cubicBezTo>
                    <a:cubicBezTo>
                      <a:pt x="148" y="306"/>
                      <a:pt x="143" y="305"/>
                      <a:pt x="148" y="312"/>
                    </a:cubicBezTo>
                    <a:cubicBezTo>
                      <a:pt x="153" y="319"/>
                      <a:pt x="143" y="314"/>
                      <a:pt x="144" y="319"/>
                    </a:cubicBezTo>
                    <a:cubicBezTo>
                      <a:pt x="144" y="323"/>
                      <a:pt x="135" y="328"/>
                      <a:pt x="136" y="326"/>
                    </a:cubicBezTo>
                    <a:cubicBezTo>
                      <a:pt x="136" y="323"/>
                      <a:pt x="131" y="321"/>
                      <a:pt x="125" y="328"/>
                    </a:cubicBezTo>
                    <a:cubicBezTo>
                      <a:pt x="119" y="335"/>
                      <a:pt x="114" y="334"/>
                      <a:pt x="114" y="331"/>
                    </a:cubicBezTo>
                    <a:cubicBezTo>
                      <a:pt x="113" y="329"/>
                      <a:pt x="96" y="338"/>
                      <a:pt x="96" y="341"/>
                    </a:cubicBezTo>
                    <a:cubicBezTo>
                      <a:pt x="97" y="344"/>
                      <a:pt x="94" y="346"/>
                      <a:pt x="89" y="346"/>
                    </a:cubicBezTo>
                    <a:cubicBezTo>
                      <a:pt x="84" y="345"/>
                      <a:pt x="88" y="341"/>
                      <a:pt x="92" y="339"/>
                    </a:cubicBezTo>
                    <a:cubicBezTo>
                      <a:pt x="96" y="337"/>
                      <a:pt x="107" y="328"/>
                      <a:pt x="113" y="327"/>
                    </a:cubicBezTo>
                    <a:cubicBezTo>
                      <a:pt x="119" y="326"/>
                      <a:pt x="131" y="321"/>
                      <a:pt x="131" y="318"/>
                    </a:cubicBezTo>
                    <a:cubicBezTo>
                      <a:pt x="131" y="316"/>
                      <a:pt x="125" y="318"/>
                      <a:pt x="121" y="317"/>
                    </a:cubicBezTo>
                    <a:cubicBezTo>
                      <a:pt x="117" y="316"/>
                      <a:pt x="110" y="321"/>
                      <a:pt x="104" y="324"/>
                    </a:cubicBezTo>
                    <a:cubicBezTo>
                      <a:pt x="97" y="327"/>
                      <a:pt x="89" y="326"/>
                      <a:pt x="91" y="330"/>
                    </a:cubicBezTo>
                    <a:cubicBezTo>
                      <a:pt x="93" y="334"/>
                      <a:pt x="85" y="329"/>
                      <a:pt x="83" y="332"/>
                    </a:cubicBezTo>
                    <a:cubicBezTo>
                      <a:pt x="81" y="335"/>
                      <a:pt x="78" y="332"/>
                      <a:pt x="81" y="330"/>
                    </a:cubicBezTo>
                    <a:cubicBezTo>
                      <a:pt x="83" y="329"/>
                      <a:pt x="75" y="326"/>
                      <a:pt x="75" y="328"/>
                    </a:cubicBezTo>
                    <a:cubicBezTo>
                      <a:pt x="75" y="330"/>
                      <a:pt x="73" y="332"/>
                      <a:pt x="67" y="332"/>
                    </a:cubicBezTo>
                    <a:cubicBezTo>
                      <a:pt x="61" y="332"/>
                      <a:pt x="55" y="336"/>
                      <a:pt x="59" y="339"/>
                    </a:cubicBezTo>
                    <a:cubicBezTo>
                      <a:pt x="63" y="342"/>
                      <a:pt x="66" y="344"/>
                      <a:pt x="64" y="346"/>
                    </a:cubicBezTo>
                    <a:cubicBezTo>
                      <a:pt x="62" y="348"/>
                      <a:pt x="55" y="340"/>
                      <a:pt x="47" y="341"/>
                    </a:cubicBezTo>
                    <a:cubicBezTo>
                      <a:pt x="38" y="342"/>
                      <a:pt x="20" y="331"/>
                      <a:pt x="20" y="329"/>
                    </a:cubicBezTo>
                    <a:cubicBezTo>
                      <a:pt x="20" y="327"/>
                      <a:pt x="8" y="328"/>
                      <a:pt x="0" y="327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0" y="500"/>
                      <a:pt x="4" y="503"/>
                      <a:pt x="6" y="501"/>
                    </a:cubicBezTo>
                    <a:cubicBezTo>
                      <a:pt x="7" y="499"/>
                      <a:pt x="10" y="502"/>
                      <a:pt x="16" y="499"/>
                    </a:cubicBezTo>
                    <a:cubicBezTo>
                      <a:pt x="22" y="497"/>
                      <a:pt x="24" y="502"/>
                      <a:pt x="24" y="505"/>
                    </a:cubicBezTo>
                    <a:cubicBezTo>
                      <a:pt x="24" y="508"/>
                      <a:pt x="32" y="512"/>
                      <a:pt x="35" y="516"/>
                    </a:cubicBezTo>
                    <a:cubicBezTo>
                      <a:pt x="38" y="521"/>
                      <a:pt x="40" y="524"/>
                      <a:pt x="44" y="522"/>
                    </a:cubicBezTo>
                    <a:cubicBezTo>
                      <a:pt x="47" y="520"/>
                      <a:pt x="54" y="518"/>
                      <a:pt x="54" y="514"/>
                    </a:cubicBezTo>
                    <a:cubicBezTo>
                      <a:pt x="54" y="510"/>
                      <a:pt x="69" y="509"/>
                      <a:pt x="69" y="515"/>
                    </a:cubicBezTo>
                    <a:cubicBezTo>
                      <a:pt x="69" y="520"/>
                      <a:pt x="85" y="527"/>
                      <a:pt x="94" y="542"/>
                    </a:cubicBezTo>
                    <a:cubicBezTo>
                      <a:pt x="102" y="558"/>
                      <a:pt x="101" y="561"/>
                      <a:pt x="114" y="566"/>
                    </a:cubicBezTo>
                    <a:cubicBezTo>
                      <a:pt x="126" y="571"/>
                      <a:pt x="126" y="574"/>
                      <a:pt x="124" y="578"/>
                    </a:cubicBezTo>
                    <a:cubicBezTo>
                      <a:pt x="123" y="582"/>
                      <a:pt x="132" y="585"/>
                      <a:pt x="127" y="588"/>
                    </a:cubicBezTo>
                    <a:cubicBezTo>
                      <a:pt x="124" y="590"/>
                      <a:pt x="122" y="592"/>
                      <a:pt x="119" y="594"/>
                    </a:cubicBezTo>
                    <a:cubicBezTo>
                      <a:pt x="119" y="596"/>
                      <a:pt x="121" y="597"/>
                      <a:pt x="124" y="599"/>
                    </a:cubicBezTo>
                    <a:cubicBezTo>
                      <a:pt x="127" y="602"/>
                      <a:pt x="118" y="602"/>
                      <a:pt x="121" y="604"/>
                    </a:cubicBezTo>
                    <a:cubicBezTo>
                      <a:pt x="123" y="606"/>
                      <a:pt x="120" y="610"/>
                      <a:pt x="123" y="613"/>
                    </a:cubicBezTo>
                    <a:cubicBezTo>
                      <a:pt x="125" y="615"/>
                      <a:pt x="130" y="614"/>
                      <a:pt x="132" y="612"/>
                    </a:cubicBezTo>
                    <a:cubicBezTo>
                      <a:pt x="135" y="610"/>
                      <a:pt x="137" y="615"/>
                      <a:pt x="135" y="619"/>
                    </a:cubicBezTo>
                    <a:cubicBezTo>
                      <a:pt x="133" y="622"/>
                      <a:pt x="137" y="625"/>
                      <a:pt x="140" y="622"/>
                    </a:cubicBezTo>
                    <a:cubicBezTo>
                      <a:pt x="142" y="620"/>
                      <a:pt x="147" y="627"/>
                      <a:pt x="149" y="628"/>
                    </a:cubicBezTo>
                    <a:cubicBezTo>
                      <a:pt x="151" y="629"/>
                      <a:pt x="153" y="633"/>
                      <a:pt x="150" y="633"/>
                    </a:cubicBezTo>
                    <a:cubicBezTo>
                      <a:pt x="146" y="633"/>
                      <a:pt x="146" y="640"/>
                      <a:pt x="149" y="640"/>
                    </a:cubicBezTo>
                    <a:cubicBezTo>
                      <a:pt x="152" y="640"/>
                      <a:pt x="152" y="644"/>
                      <a:pt x="152" y="646"/>
                    </a:cubicBezTo>
                    <a:cubicBezTo>
                      <a:pt x="152" y="648"/>
                      <a:pt x="160" y="651"/>
                      <a:pt x="164" y="650"/>
                    </a:cubicBezTo>
                    <a:cubicBezTo>
                      <a:pt x="167" y="649"/>
                      <a:pt x="170" y="652"/>
                      <a:pt x="171" y="655"/>
                    </a:cubicBezTo>
                    <a:cubicBezTo>
                      <a:pt x="173" y="658"/>
                      <a:pt x="179" y="660"/>
                      <a:pt x="181" y="658"/>
                    </a:cubicBezTo>
                    <a:cubicBezTo>
                      <a:pt x="183" y="656"/>
                      <a:pt x="185" y="661"/>
                      <a:pt x="185" y="665"/>
                    </a:cubicBezTo>
                    <a:cubicBezTo>
                      <a:pt x="186" y="668"/>
                      <a:pt x="191" y="666"/>
                      <a:pt x="194" y="666"/>
                    </a:cubicBezTo>
                    <a:cubicBezTo>
                      <a:pt x="197" y="666"/>
                      <a:pt x="199" y="670"/>
                      <a:pt x="201" y="669"/>
                    </a:cubicBezTo>
                    <a:cubicBezTo>
                      <a:pt x="205" y="668"/>
                      <a:pt x="206" y="675"/>
                      <a:pt x="209" y="680"/>
                    </a:cubicBezTo>
                    <a:cubicBezTo>
                      <a:pt x="520" y="678"/>
                      <a:pt x="520" y="678"/>
                      <a:pt x="520" y="678"/>
                    </a:cubicBezTo>
                    <a:cubicBezTo>
                      <a:pt x="520" y="678"/>
                      <a:pt x="520" y="671"/>
                      <a:pt x="524" y="673"/>
                    </a:cubicBezTo>
                    <a:cubicBezTo>
                      <a:pt x="528" y="676"/>
                      <a:pt x="524" y="680"/>
                      <a:pt x="529" y="682"/>
                    </a:cubicBezTo>
                    <a:cubicBezTo>
                      <a:pt x="533" y="684"/>
                      <a:pt x="536" y="686"/>
                      <a:pt x="538" y="685"/>
                    </a:cubicBezTo>
                    <a:cubicBezTo>
                      <a:pt x="541" y="684"/>
                      <a:pt x="545" y="681"/>
                      <a:pt x="549" y="686"/>
                    </a:cubicBezTo>
                    <a:cubicBezTo>
                      <a:pt x="553" y="690"/>
                      <a:pt x="556" y="686"/>
                      <a:pt x="558" y="689"/>
                    </a:cubicBezTo>
                    <a:cubicBezTo>
                      <a:pt x="560" y="692"/>
                      <a:pt x="565" y="695"/>
                      <a:pt x="568" y="691"/>
                    </a:cubicBezTo>
                    <a:cubicBezTo>
                      <a:pt x="570" y="688"/>
                      <a:pt x="579" y="692"/>
                      <a:pt x="584" y="693"/>
                    </a:cubicBezTo>
                    <a:cubicBezTo>
                      <a:pt x="589" y="689"/>
                      <a:pt x="593" y="679"/>
                      <a:pt x="598" y="679"/>
                    </a:cubicBezTo>
                    <a:cubicBezTo>
                      <a:pt x="605" y="679"/>
                      <a:pt x="621" y="681"/>
                      <a:pt x="622" y="689"/>
                    </a:cubicBezTo>
                    <a:cubicBezTo>
                      <a:pt x="623" y="698"/>
                      <a:pt x="633" y="690"/>
                      <a:pt x="634" y="698"/>
                    </a:cubicBezTo>
                    <a:cubicBezTo>
                      <a:pt x="635" y="705"/>
                      <a:pt x="642" y="710"/>
                      <a:pt x="641" y="714"/>
                    </a:cubicBezTo>
                    <a:cubicBezTo>
                      <a:pt x="643" y="715"/>
                      <a:pt x="645" y="716"/>
                      <a:pt x="647" y="718"/>
                    </a:cubicBezTo>
                    <a:cubicBezTo>
                      <a:pt x="650" y="717"/>
                      <a:pt x="659" y="718"/>
                      <a:pt x="664" y="720"/>
                    </a:cubicBezTo>
                    <a:cubicBezTo>
                      <a:pt x="671" y="723"/>
                      <a:pt x="682" y="717"/>
                      <a:pt x="685" y="726"/>
                    </a:cubicBezTo>
                    <a:cubicBezTo>
                      <a:pt x="689" y="734"/>
                      <a:pt x="697" y="741"/>
                      <a:pt x="689" y="741"/>
                    </a:cubicBezTo>
                    <a:cubicBezTo>
                      <a:pt x="683" y="742"/>
                      <a:pt x="674" y="733"/>
                      <a:pt x="675" y="738"/>
                    </a:cubicBezTo>
                    <a:cubicBezTo>
                      <a:pt x="675" y="743"/>
                      <a:pt x="671" y="740"/>
                      <a:pt x="671" y="748"/>
                    </a:cubicBezTo>
                    <a:cubicBezTo>
                      <a:pt x="671" y="755"/>
                      <a:pt x="666" y="766"/>
                      <a:pt x="663" y="765"/>
                    </a:cubicBezTo>
                    <a:cubicBezTo>
                      <a:pt x="663" y="765"/>
                      <a:pt x="663" y="765"/>
                      <a:pt x="663" y="765"/>
                    </a:cubicBezTo>
                    <a:cubicBezTo>
                      <a:pt x="663" y="768"/>
                      <a:pt x="663" y="772"/>
                      <a:pt x="665" y="774"/>
                    </a:cubicBezTo>
                    <a:cubicBezTo>
                      <a:pt x="669" y="771"/>
                      <a:pt x="674" y="767"/>
                      <a:pt x="679" y="767"/>
                    </a:cubicBezTo>
                    <a:cubicBezTo>
                      <a:pt x="686" y="767"/>
                      <a:pt x="688" y="772"/>
                      <a:pt x="693" y="768"/>
                    </a:cubicBezTo>
                    <a:cubicBezTo>
                      <a:pt x="698" y="765"/>
                      <a:pt x="699" y="763"/>
                      <a:pt x="700" y="766"/>
                    </a:cubicBezTo>
                    <a:cubicBezTo>
                      <a:pt x="700" y="766"/>
                      <a:pt x="700" y="767"/>
                      <a:pt x="700" y="767"/>
                    </a:cubicBezTo>
                    <a:cubicBezTo>
                      <a:pt x="702" y="766"/>
                      <a:pt x="703" y="765"/>
                      <a:pt x="704" y="764"/>
                    </a:cubicBezTo>
                    <a:cubicBezTo>
                      <a:pt x="704" y="763"/>
                      <a:pt x="703" y="761"/>
                      <a:pt x="703" y="760"/>
                    </a:cubicBezTo>
                    <a:cubicBezTo>
                      <a:pt x="698" y="761"/>
                      <a:pt x="696" y="761"/>
                      <a:pt x="695" y="757"/>
                    </a:cubicBezTo>
                    <a:cubicBezTo>
                      <a:pt x="693" y="752"/>
                      <a:pt x="710" y="747"/>
                      <a:pt x="718" y="748"/>
                    </a:cubicBezTo>
                    <a:cubicBezTo>
                      <a:pt x="725" y="749"/>
                      <a:pt x="731" y="744"/>
                      <a:pt x="733" y="747"/>
                    </a:cubicBezTo>
                    <a:cubicBezTo>
                      <a:pt x="738" y="743"/>
                      <a:pt x="746" y="736"/>
                      <a:pt x="749" y="736"/>
                    </a:cubicBezTo>
                    <a:cubicBezTo>
                      <a:pt x="752" y="736"/>
                      <a:pt x="787" y="736"/>
                      <a:pt x="787" y="736"/>
                    </a:cubicBezTo>
                    <a:cubicBezTo>
                      <a:pt x="787" y="736"/>
                      <a:pt x="800" y="728"/>
                      <a:pt x="801" y="721"/>
                    </a:cubicBezTo>
                    <a:cubicBezTo>
                      <a:pt x="803" y="714"/>
                      <a:pt x="811" y="697"/>
                      <a:pt x="816" y="701"/>
                    </a:cubicBezTo>
                    <a:cubicBezTo>
                      <a:pt x="820" y="705"/>
                      <a:pt x="830" y="702"/>
                      <a:pt x="831" y="705"/>
                    </a:cubicBezTo>
                    <a:cubicBezTo>
                      <a:pt x="831" y="708"/>
                      <a:pt x="827" y="720"/>
                      <a:pt x="840" y="737"/>
                    </a:cubicBezTo>
                    <a:cubicBezTo>
                      <a:pt x="845" y="734"/>
                      <a:pt x="849" y="732"/>
                      <a:pt x="852" y="732"/>
                    </a:cubicBezTo>
                    <a:cubicBezTo>
                      <a:pt x="856" y="732"/>
                      <a:pt x="863" y="726"/>
                      <a:pt x="865" y="722"/>
                    </a:cubicBezTo>
                    <a:cubicBezTo>
                      <a:pt x="867" y="718"/>
                      <a:pt x="870" y="726"/>
                      <a:pt x="866" y="727"/>
                    </a:cubicBezTo>
                    <a:cubicBezTo>
                      <a:pt x="862" y="728"/>
                      <a:pt x="869" y="731"/>
                      <a:pt x="876" y="731"/>
                    </a:cubicBezTo>
                    <a:cubicBezTo>
                      <a:pt x="883" y="731"/>
                      <a:pt x="873" y="733"/>
                      <a:pt x="868" y="733"/>
                    </a:cubicBezTo>
                    <a:cubicBezTo>
                      <a:pt x="862" y="733"/>
                      <a:pt x="860" y="734"/>
                      <a:pt x="853" y="741"/>
                    </a:cubicBezTo>
                    <a:cubicBezTo>
                      <a:pt x="846" y="748"/>
                      <a:pt x="848" y="750"/>
                      <a:pt x="852" y="753"/>
                    </a:cubicBezTo>
                    <a:cubicBezTo>
                      <a:pt x="856" y="757"/>
                      <a:pt x="861" y="755"/>
                      <a:pt x="867" y="750"/>
                    </a:cubicBezTo>
                    <a:cubicBezTo>
                      <a:pt x="872" y="746"/>
                      <a:pt x="872" y="741"/>
                      <a:pt x="877" y="741"/>
                    </a:cubicBezTo>
                    <a:cubicBezTo>
                      <a:pt x="883" y="741"/>
                      <a:pt x="897" y="736"/>
                      <a:pt x="903" y="734"/>
                    </a:cubicBezTo>
                    <a:cubicBezTo>
                      <a:pt x="910" y="732"/>
                      <a:pt x="906" y="731"/>
                      <a:pt x="906" y="728"/>
                    </a:cubicBezTo>
                    <a:cubicBezTo>
                      <a:pt x="906" y="726"/>
                      <a:pt x="917" y="726"/>
                      <a:pt x="921" y="723"/>
                    </a:cubicBezTo>
                    <a:cubicBezTo>
                      <a:pt x="925" y="720"/>
                      <a:pt x="920" y="718"/>
                      <a:pt x="916" y="718"/>
                    </a:cubicBezTo>
                    <a:close/>
                    <a:moveTo>
                      <a:pt x="266" y="394"/>
                    </a:moveTo>
                    <a:cubicBezTo>
                      <a:pt x="259" y="403"/>
                      <a:pt x="257" y="404"/>
                      <a:pt x="250" y="403"/>
                    </a:cubicBezTo>
                    <a:cubicBezTo>
                      <a:pt x="243" y="401"/>
                      <a:pt x="239" y="405"/>
                      <a:pt x="243" y="407"/>
                    </a:cubicBezTo>
                    <a:cubicBezTo>
                      <a:pt x="246" y="409"/>
                      <a:pt x="246" y="411"/>
                      <a:pt x="239" y="413"/>
                    </a:cubicBezTo>
                    <a:cubicBezTo>
                      <a:pt x="232" y="415"/>
                      <a:pt x="228" y="420"/>
                      <a:pt x="225" y="419"/>
                    </a:cubicBezTo>
                    <a:cubicBezTo>
                      <a:pt x="222" y="419"/>
                      <a:pt x="237" y="408"/>
                      <a:pt x="233" y="406"/>
                    </a:cubicBezTo>
                    <a:cubicBezTo>
                      <a:pt x="229" y="403"/>
                      <a:pt x="220" y="410"/>
                      <a:pt x="220" y="414"/>
                    </a:cubicBezTo>
                    <a:cubicBezTo>
                      <a:pt x="220" y="417"/>
                      <a:pt x="213" y="417"/>
                      <a:pt x="210" y="417"/>
                    </a:cubicBezTo>
                    <a:cubicBezTo>
                      <a:pt x="206" y="417"/>
                      <a:pt x="201" y="413"/>
                      <a:pt x="205" y="413"/>
                    </a:cubicBezTo>
                    <a:cubicBezTo>
                      <a:pt x="208" y="412"/>
                      <a:pt x="206" y="408"/>
                      <a:pt x="211" y="406"/>
                    </a:cubicBezTo>
                    <a:cubicBezTo>
                      <a:pt x="216" y="404"/>
                      <a:pt x="210" y="401"/>
                      <a:pt x="212" y="399"/>
                    </a:cubicBezTo>
                    <a:cubicBezTo>
                      <a:pt x="213" y="397"/>
                      <a:pt x="224" y="401"/>
                      <a:pt x="224" y="397"/>
                    </a:cubicBezTo>
                    <a:cubicBezTo>
                      <a:pt x="224" y="393"/>
                      <a:pt x="213" y="390"/>
                      <a:pt x="210" y="392"/>
                    </a:cubicBezTo>
                    <a:cubicBezTo>
                      <a:pt x="206" y="395"/>
                      <a:pt x="198" y="400"/>
                      <a:pt x="188" y="396"/>
                    </a:cubicBezTo>
                    <a:cubicBezTo>
                      <a:pt x="185" y="395"/>
                      <a:pt x="213" y="392"/>
                      <a:pt x="218" y="387"/>
                    </a:cubicBezTo>
                    <a:cubicBezTo>
                      <a:pt x="223" y="383"/>
                      <a:pt x="244" y="378"/>
                      <a:pt x="246" y="382"/>
                    </a:cubicBezTo>
                    <a:cubicBezTo>
                      <a:pt x="247" y="386"/>
                      <a:pt x="234" y="388"/>
                      <a:pt x="240" y="392"/>
                    </a:cubicBezTo>
                    <a:cubicBezTo>
                      <a:pt x="247" y="396"/>
                      <a:pt x="257" y="393"/>
                      <a:pt x="259" y="389"/>
                    </a:cubicBezTo>
                    <a:cubicBezTo>
                      <a:pt x="262" y="386"/>
                      <a:pt x="272" y="386"/>
                      <a:pt x="266" y="394"/>
                    </a:cubicBezTo>
                    <a:close/>
                    <a:moveTo>
                      <a:pt x="329" y="475"/>
                    </a:moveTo>
                    <a:cubicBezTo>
                      <a:pt x="321" y="481"/>
                      <a:pt x="322" y="480"/>
                      <a:pt x="315" y="481"/>
                    </a:cubicBezTo>
                    <a:cubicBezTo>
                      <a:pt x="308" y="482"/>
                      <a:pt x="314" y="489"/>
                      <a:pt x="305" y="489"/>
                    </a:cubicBezTo>
                    <a:cubicBezTo>
                      <a:pt x="297" y="490"/>
                      <a:pt x="278" y="491"/>
                      <a:pt x="275" y="486"/>
                    </a:cubicBezTo>
                    <a:cubicBezTo>
                      <a:pt x="274" y="485"/>
                      <a:pt x="286" y="486"/>
                      <a:pt x="286" y="482"/>
                    </a:cubicBezTo>
                    <a:cubicBezTo>
                      <a:pt x="287" y="479"/>
                      <a:pt x="290" y="474"/>
                      <a:pt x="295" y="474"/>
                    </a:cubicBezTo>
                    <a:cubicBezTo>
                      <a:pt x="300" y="474"/>
                      <a:pt x="300" y="467"/>
                      <a:pt x="292" y="463"/>
                    </a:cubicBezTo>
                    <a:cubicBezTo>
                      <a:pt x="284" y="459"/>
                      <a:pt x="303" y="457"/>
                      <a:pt x="308" y="463"/>
                    </a:cubicBezTo>
                    <a:cubicBezTo>
                      <a:pt x="313" y="469"/>
                      <a:pt x="321" y="474"/>
                      <a:pt x="325" y="469"/>
                    </a:cubicBezTo>
                    <a:cubicBezTo>
                      <a:pt x="330" y="465"/>
                      <a:pt x="356" y="452"/>
                      <a:pt x="356" y="458"/>
                    </a:cubicBezTo>
                    <a:cubicBezTo>
                      <a:pt x="356" y="464"/>
                      <a:pt x="337" y="468"/>
                      <a:pt x="329" y="475"/>
                    </a:cubicBezTo>
                    <a:close/>
                    <a:moveTo>
                      <a:pt x="503" y="656"/>
                    </a:moveTo>
                    <a:cubicBezTo>
                      <a:pt x="497" y="657"/>
                      <a:pt x="503" y="642"/>
                      <a:pt x="493" y="636"/>
                    </a:cubicBezTo>
                    <a:cubicBezTo>
                      <a:pt x="482" y="630"/>
                      <a:pt x="476" y="618"/>
                      <a:pt x="476" y="611"/>
                    </a:cubicBezTo>
                    <a:cubicBezTo>
                      <a:pt x="476" y="605"/>
                      <a:pt x="486" y="602"/>
                      <a:pt x="490" y="607"/>
                    </a:cubicBezTo>
                    <a:cubicBezTo>
                      <a:pt x="494" y="612"/>
                      <a:pt x="500" y="632"/>
                      <a:pt x="504" y="639"/>
                    </a:cubicBezTo>
                    <a:cubicBezTo>
                      <a:pt x="507" y="645"/>
                      <a:pt x="507" y="656"/>
                      <a:pt x="503" y="6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129"/>
              <p:cNvSpPr>
                <a:spLocks noEditPoints="1"/>
              </p:cNvSpPr>
              <p:nvPr/>
            </p:nvSpPr>
            <p:spPr bwMode="auto">
              <a:xfrm>
                <a:off x="-1588" y="1852613"/>
                <a:ext cx="2579688" cy="1752600"/>
              </a:xfrm>
              <a:custGeom>
                <a:avLst/>
                <a:gdLst>
                  <a:gd name="T0" fmla="*/ 350 w 1146"/>
                  <a:gd name="T1" fmla="*/ 229 h 778"/>
                  <a:gd name="T2" fmla="*/ 306 w 1146"/>
                  <a:gd name="T3" fmla="*/ 34 h 778"/>
                  <a:gd name="T4" fmla="*/ 185 w 1146"/>
                  <a:gd name="T5" fmla="*/ 20 h 778"/>
                  <a:gd name="T6" fmla="*/ 135 w 1146"/>
                  <a:gd name="T7" fmla="*/ 10 h 778"/>
                  <a:gd name="T8" fmla="*/ 93 w 1146"/>
                  <a:gd name="T9" fmla="*/ 21 h 778"/>
                  <a:gd name="T10" fmla="*/ 18 w 1146"/>
                  <a:gd name="T11" fmla="*/ 58 h 778"/>
                  <a:gd name="T12" fmla="*/ 71 w 1146"/>
                  <a:gd name="T13" fmla="*/ 102 h 778"/>
                  <a:gd name="T14" fmla="*/ 17 w 1146"/>
                  <a:gd name="T15" fmla="*/ 105 h 778"/>
                  <a:gd name="T16" fmla="*/ 58 w 1146"/>
                  <a:gd name="T17" fmla="*/ 135 h 778"/>
                  <a:gd name="T18" fmla="*/ 42 w 1146"/>
                  <a:gd name="T19" fmla="*/ 157 h 778"/>
                  <a:gd name="T20" fmla="*/ 45 w 1146"/>
                  <a:gd name="T21" fmla="*/ 218 h 778"/>
                  <a:gd name="T22" fmla="*/ 95 w 1146"/>
                  <a:gd name="T23" fmla="*/ 235 h 778"/>
                  <a:gd name="T24" fmla="*/ 102 w 1146"/>
                  <a:gd name="T25" fmla="*/ 268 h 778"/>
                  <a:gd name="T26" fmla="*/ 84 w 1146"/>
                  <a:gd name="T27" fmla="*/ 286 h 778"/>
                  <a:gd name="T28" fmla="*/ 146 w 1146"/>
                  <a:gd name="T29" fmla="*/ 249 h 778"/>
                  <a:gd name="T30" fmla="*/ 172 w 1146"/>
                  <a:gd name="T31" fmla="*/ 213 h 778"/>
                  <a:gd name="T32" fmla="*/ 190 w 1146"/>
                  <a:gd name="T33" fmla="*/ 200 h 778"/>
                  <a:gd name="T34" fmla="*/ 226 w 1146"/>
                  <a:gd name="T35" fmla="*/ 214 h 778"/>
                  <a:gd name="T36" fmla="*/ 248 w 1146"/>
                  <a:gd name="T37" fmla="*/ 201 h 778"/>
                  <a:gd name="T38" fmla="*/ 275 w 1146"/>
                  <a:gd name="T39" fmla="*/ 212 h 778"/>
                  <a:gd name="T40" fmla="*/ 340 w 1146"/>
                  <a:gd name="T41" fmla="*/ 231 h 778"/>
                  <a:gd name="T42" fmla="*/ 375 w 1146"/>
                  <a:gd name="T43" fmla="*/ 247 h 778"/>
                  <a:gd name="T44" fmla="*/ 376 w 1146"/>
                  <a:gd name="T45" fmla="*/ 261 h 778"/>
                  <a:gd name="T46" fmla="*/ 389 w 1146"/>
                  <a:gd name="T47" fmla="*/ 262 h 778"/>
                  <a:gd name="T48" fmla="*/ 400 w 1146"/>
                  <a:gd name="T49" fmla="*/ 273 h 778"/>
                  <a:gd name="T50" fmla="*/ 396 w 1146"/>
                  <a:gd name="T51" fmla="*/ 299 h 778"/>
                  <a:gd name="T52" fmla="*/ 420 w 1146"/>
                  <a:gd name="T53" fmla="*/ 299 h 778"/>
                  <a:gd name="T54" fmla="*/ 14 w 1146"/>
                  <a:gd name="T55" fmla="*/ 312 h 778"/>
                  <a:gd name="T56" fmla="*/ 178 w 1146"/>
                  <a:gd name="T57" fmla="*/ 239 h 778"/>
                  <a:gd name="T58" fmla="*/ 176 w 1146"/>
                  <a:gd name="T59" fmla="*/ 255 h 778"/>
                  <a:gd name="T60" fmla="*/ 24 w 1146"/>
                  <a:gd name="T61" fmla="*/ 218 h 778"/>
                  <a:gd name="T62" fmla="*/ 140 w 1146"/>
                  <a:gd name="T63" fmla="*/ 762 h 778"/>
                  <a:gd name="T64" fmla="*/ 93 w 1146"/>
                  <a:gd name="T65" fmla="*/ 739 h 778"/>
                  <a:gd name="T66" fmla="*/ 1107 w 1146"/>
                  <a:gd name="T67" fmla="*/ 428 h 778"/>
                  <a:gd name="T68" fmla="*/ 1009 w 1146"/>
                  <a:gd name="T69" fmla="*/ 467 h 778"/>
                  <a:gd name="T70" fmla="*/ 971 w 1146"/>
                  <a:gd name="T71" fmla="*/ 481 h 778"/>
                  <a:gd name="T72" fmla="*/ 928 w 1146"/>
                  <a:gd name="T73" fmla="*/ 446 h 778"/>
                  <a:gd name="T74" fmla="*/ 952 w 1146"/>
                  <a:gd name="T75" fmla="*/ 426 h 778"/>
                  <a:gd name="T76" fmla="*/ 905 w 1146"/>
                  <a:gd name="T77" fmla="*/ 415 h 778"/>
                  <a:gd name="T78" fmla="*/ 874 w 1146"/>
                  <a:gd name="T79" fmla="*/ 398 h 778"/>
                  <a:gd name="T80" fmla="*/ 826 w 1146"/>
                  <a:gd name="T81" fmla="*/ 385 h 778"/>
                  <a:gd name="T82" fmla="*/ 512 w 1146"/>
                  <a:gd name="T83" fmla="*/ 399 h 778"/>
                  <a:gd name="T84" fmla="*/ 503 w 1146"/>
                  <a:gd name="T85" fmla="*/ 425 h 778"/>
                  <a:gd name="T86" fmla="*/ 504 w 1146"/>
                  <a:gd name="T87" fmla="*/ 528 h 778"/>
                  <a:gd name="T88" fmla="*/ 542 w 1146"/>
                  <a:gd name="T89" fmla="*/ 583 h 778"/>
                  <a:gd name="T90" fmla="*/ 617 w 1146"/>
                  <a:gd name="T91" fmla="*/ 614 h 778"/>
                  <a:gd name="T92" fmla="*/ 720 w 1146"/>
                  <a:gd name="T93" fmla="*/ 639 h 778"/>
                  <a:gd name="T94" fmla="*/ 779 w 1146"/>
                  <a:gd name="T95" fmla="*/ 678 h 778"/>
                  <a:gd name="T96" fmla="*/ 810 w 1146"/>
                  <a:gd name="T97" fmla="*/ 660 h 778"/>
                  <a:gd name="T98" fmla="*/ 852 w 1146"/>
                  <a:gd name="T99" fmla="*/ 643 h 778"/>
                  <a:gd name="T100" fmla="*/ 891 w 1146"/>
                  <a:gd name="T101" fmla="*/ 647 h 778"/>
                  <a:gd name="T102" fmla="*/ 936 w 1146"/>
                  <a:gd name="T103" fmla="*/ 643 h 778"/>
                  <a:gd name="T104" fmla="*/ 975 w 1146"/>
                  <a:gd name="T105" fmla="*/ 689 h 778"/>
                  <a:gd name="T106" fmla="*/ 981 w 1146"/>
                  <a:gd name="T107" fmla="*/ 631 h 778"/>
                  <a:gd name="T108" fmla="*/ 1033 w 1146"/>
                  <a:gd name="T109" fmla="*/ 575 h 778"/>
                  <a:gd name="T110" fmla="*/ 1038 w 1146"/>
                  <a:gd name="T111" fmla="*/ 547 h 778"/>
                  <a:gd name="T112" fmla="*/ 1043 w 1146"/>
                  <a:gd name="T113" fmla="*/ 544 h 778"/>
                  <a:gd name="T114" fmla="*/ 1071 w 1146"/>
                  <a:gd name="T115" fmla="*/ 503 h 778"/>
                  <a:gd name="T116" fmla="*/ 1100 w 1146"/>
                  <a:gd name="T117" fmla="*/ 480 h 778"/>
                  <a:gd name="T118" fmla="*/ 1146 w 1146"/>
                  <a:gd name="T119" fmla="*/ 444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46" h="778">
                    <a:moveTo>
                      <a:pt x="430" y="285"/>
                    </a:moveTo>
                    <a:cubicBezTo>
                      <a:pt x="432" y="281"/>
                      <a:pt x="432" y="278"/>
                      <a:pt x="420" y="273"/>
                    </a:cubicBezTo>
                    <a:cubicBezTo>
                      <a:pt x="407" y="268"/>
                      <a:pt x="408" y="265"/>
                      <a:pt x="400" y="249"/>
                    </a:cubicBezTo>
                    <a:cubicBezTo>
                      <a:pt x="391" y="234"/>
                      <a:pt x="375" y="227"/>
                      <a:pt x="375" y="222"/>
                    </a:cubicBezTo>
                    <a:cubicBezTo>
                      <a:pt x="375" y="216"/>
                      <a:pt x="360" y="217"/>
                      <a:pt x="360" y="221"/>
                    </a:cubicBezTo>
                    <a:cubicBezTo>
                      <a:pt x="360" y="225"/>
                      <a:pt x="353" y="227"/>
                      <a:pt x="350" y="229"/>
                    </a:cubicBezTo>
                    <a:cubicBezTo>
                      <a:pt x="346" y="231"/>
                      <a:pt x="344" y="228"/>
                      <a:pt x="341" y="223"/>
                    </a:cubicBezTo>
                    <a:cubicBezTo>
                      <a:pt x="338" y="219"/>
                      <a:pt x="330" y="215"/>
                      <a:pt x="330" y="212"/>
                    </a:cubicBezTo>
                    <a:cubicBezTo>
                      <a:pt x="330" y="209"/>
                      <a:pt x="328" y="204"/>
                      <a:pt x="322" y="206"/>
                    </a:cubicBezTo>
                    <a:cubicBezTo>
                      <a:pt x="316" y="209"/>
                      <a:pt x="313" y="206"/>
                      <a:pt x="312" y="208"/>
                    </a:cubicBezTo>
                    <a:cubicBezTo>
                      <a:pt x="310" y="210"/>
                      <a:pt x="306" y="207"/>
                      <a:pt x="306" y="207"/>
                    </a:cubicBezTo>
                    <a:cubicBezTo>
                      <a:pt x="306" y="34"/>
                      <a:pt x="306" y="34"/>
                      <a:pt x="306" y="34"/>
                    </a:cubicBezTo>
                    <a:cubicBezTo>
                      <a:pt x="304" y="34"/>
                      <a:pt x="302" y="34"/>
                      <a:pt x="300" y="33"/>
                    </a:cubicBezTo>
                    <a:cubicBezTo>
                      <a:pt x="293" y="30"/>
                      <a:pt x="282" y="25"/>
                      <a:pt x="277" y="27"/>
                    </a:cubicBezTo>
                    <a:cubicBezTo>
                      <a:pt x="271" y="28"/>
                      <a:pt x="259" y="29"/>
                      <a:pt x="255" y="27"/>
                    </a:cubicBezTo>
                    <a:cubicBezTo>
                      <a:pt x="251" y="25"/>
                      <a:pt x="246" y="24"/>
                      <a:pt x="238" y="25"/>
                    </a:cubicBezTo>
                    <a:cubicBezTo>
                      <a:pt x="229" y="26"/>
                      <a:pt x="224" y="20"/>
                      <a:pt x="214" y="18"/>
                    </a:cubicBezTo>
                    <a:cubicBezTo>
                      <a:pt x="203" y="15"/>
                      <a:pt x="188" y="19"/>
                      <a:pt x="185" y="20"/>
                    </a:cubicBezTo>
                    <a:cubicBezTo>
                      <a:pt x="181" y="21"/>
                      <a:pt x="182" y="16"/>
                      <a:pt x="178" y="17"/>
                    </a:cubicBezTo>
                    <a:cubicBezTo>
                      <a:pt x="173" y="17"/>
                      <a:pt x="177" y="15"/>
                      <a:pt x="174" y="11"/>
                    </a:cubicBezTo>
                    <a:cubicBezTo>
                      <a:pt x="172" y="7"/>
                      <a:pt x="159" y="11"/>
                      <a:pt x="155" y="11"/>
                    </a:cubicBezTo>
                    <a:cubicBezTo>
                      <a:pt x="150" y="12"/>
                      <a:pt x="149" y="9"/>
                      <a:pt x="149" y="7"/>
                    </a:cubicBezTo>
                    <a:cubicBezTo>
                      <a:pt x="149" y="4"/>
                      <a:pt x="145" y="5"/>
                      <a:pt x="143" y="8"/>
                    </a:cubicBezTo>
                    <a:cubicBezTo>
                      <a:pt x="142" y="11"/>
                      <a:pt x="137" y="12"/>
                      <a:pt x="135" y="10"/>
                    </a:cubicBezTo>
                    <a:cubicBezTo>
                      <a:pt x="133" y="8"/>
                      <a:pt x="139" y="7"/>
                      <a:pt x="139" y="5"/>
                    </a:cubicBezTo>
                    <a:cubicBezTo>
                      <a:pt x="139" y="2"/>
                      <a:pt x="133" y="1"/>
                      <a:pt x="130" y="0"/>
                    </a:cubicBezTo>
                    <a:cubicBezTo>
                      <a:pt x="128" y="0"/>
                      <a:pt x="124" y="3"/>
                      <a:pt x="118" y="8"/>
                    </a:cubicBezTo>
                    <a:cubicBezTo>
                      <a:pt x="113" y="12"/>
                      <a:pt x="105" y="12"/>
                      <a:pt x="101" y="11"/>
                    </a:cubicBezTo>
                    <a:cubicBezTo>
                      <a:pt x="96" y="11"/>
                      <a:pt x="90" y="12"/>
                      <a:pt x="90" y="15"/>
                    </a:cubicBezTo>
                    <a:cubicBezTo>
                      <a:pt x="90" y="17"/>
                      <a:pt x="96" y="17"/>
                      <a:pt x="93" y="21"/>
                    </a:cubicBezTo>
                    <a:cubicBezTo>
                      <a:pt x="89" y="24"/>
                      <a:pt x="88" y="16"/>
                      <a:pt x="84" y="20"/>
                    </a:cubicBezTo>
                    <a:cubicBezTo>
                      <a:pt x="81" y="23"/>
                      <a:pt x="70" y="23"/>
                      <a:pt x="68" y="23"/>
                    </a:cubicBezTo>
                    <a:cubicBezTo>
                      <a:pt x="65" y="22"/>
                      <a:pt x="57" y="31"/>
                      <a:pt x="55" y="34"/>
                    </a:cubicBezTo>
                    <a:cubicBezTo>
                      <a:pt x="52" y="36"/>
                      <a:pt x="57" y="38"/>
                      <a:pt x="50" y="46"/>
                    </a:cubicBezTo>
                    <a:cubicBezTo>
                      <a:pt x="43" y="53"/>
                      <a:pt x="25" y="51"/>
                      <a:pt x="21" y="51"/>
                    </a:cubicBezTo>
                    <a:cubicBezTo>
                      <a:pt x="18" y="51"/>
                      <a:pt x="20" y="56"/>
                      <a:pt x="18" y="58"/>
                    </a:cubicBezTo>
                    <a:cubicBezTo>
                      <a:pt x="16" y="61"/>
                      <a:pt x="21" y="64"/>
                      <a:pt x="31" y="66"/>
                    </a:cubicBezTo>
                    <a:cubicBezTo>
                      <a:pt x="41" y="69"/>
                      <a:pt x="48" y="83"/>
                      <a:pt x="49" y="86"/>
                    </a:cubicBezTo>
                    <a:cubicBezTo>
                      <a:pt x="51" y="89"/>
                      <a:pt x="63" y="86"/>
                      <a:pt x="68" y="86"/>
                    </a:cubicBezTo>
                    <a:cubicBezTo>
                      <a:pt x="73" y="87"/>
                      <a:pt x="68" y="94"/>
                      <a:pt x="72" y="96"/>
                    </a:cubicBezTo>
                    <a:cubicBezTo>
                      <a:pt x="76" y="98"/>
                      <a:pt x="83" y="95"/>
                      <a:pt x="84" y="99"/>
                    </a:cubicBezTo>
                    <a:cubicBezTo>
                      <a:pt x="85" y="102"/>
                      <a:pt x="76" y="99"/>
                      <a:pt x="71" y="102"/>
                    </a:cubicBezTo>
                    <a:cubicBezTo>
                      <a:pt x="66" y="106"/>
                      <a:pt x="63" y="108"/>
                      <a:pt x="61" y="105"/>
                    </a:cubicBezTo>
                    <a:cubicBezTo>
                      <a:pt x="59" y="102"/>
                      <a:pt x="51" y="104"/>
                      <a:pt x="47" y="105"/>
                    </a:cubicBezTo>
                    <a:cubicBezTo>
                      <a:pt x="42" y="105"/>
                      <a:pt x="46" y="99"/>
                      <a:pt x="47" y="97"/>
                    </a:cubicBezTo>
                    <a:cubicBezTo>
                      <a:pt x="47" y="94"/>
                      <a:pt x="41" y="93"/>
                      <a:pt x="33" y="97"/>
                    </a:cubicBezTo>
                    <a:cubicBezTo>
                      <a:pt x="24" y="102"/>
                      <a:pt x="27" y="100"/>
                      <a:pt x="26" y="104"/>
                    </a:cubicBezTo>
                    <a:cubicBezTo>
                      <a:pt x="25" y="108"/>
                      <a:pt x="22" y="102"/>
                      <a:pt x="17" y="105"/>
                    </a:cubicBezTo>
                    <a:cubicBezTo>
                      <a:pt x="11" y="108"/>
                      <a:pt x="3" y="111"/>
                      <a:pt x="1" y="114"/>
                    </a:cubicBezTo>
                    <a:cubicBezTo>
                      <a:pt x="0" y="117"/>
                      <a:pt x="13" y="119"/>
                      <a:pt x="18" y="120"/>
                    </a:cubicBezTo>
                    <a:cubicBezTo>
                      <a:pt x="23" y="121"/>
                      <a:pt x="12" y="125"/>
                      <a:pt x="16" y="126"/>
                    </a:cubicBezTo>
                    <a:cubicBezTo>
                      <a:pt x="20" y="127"/>
                      <a:pt x="18" y="131"/>
                      <a:pt x="24" y="134"/>
                    </a:cubicBezTo>
                    <a:cubicBezTo>
                      <a:pt x="30" y="137"/>
                      <a:pt x="44" y="134"/>
                      <a:pt x="48" y="134"/>
                    </a:cubicBezTo>
                    <a:cubicBezTo>
                      <a:pt x="52" y="134"/>
                      <a:pt x="55" y="139"/>
                      <a:pt x="58" y="135"/>
                    </a:cubicBezTo>
                    <a:cubicBezTo>
                      <a:pt x="61" y="132"/>
                      <a:pt x="73" y="123"/>
                      <a:pt x="78" y="128"/>
                    </a:cubicBezTo>
                    <a:cubicBezTo>
                      <a:pt x="84" y="134"/>
                      <a:pt x="72" y="133"/>
                      <a:pt x="75" y="136"/>
                    </a:cubicBezTo>
                    <a:cubicBezTo>
                      <a:pt x="78" y="139"/>
                      <a:pt x="82" y="147"/>
                      <a:pt x="76" y="151"/>
                    </a:cubicBezTo>
                    <a:cubicBezTo>
                      <a:pt x="71" y="155"/>
                      <a:pt x="66" y="152"/>
                      <a:pt x="63" y="152"/>
                    </a:cubicBezTo>
                    <a:cubicBezTo>
                      <a:pt x="60" y="152"/>
                      <a:pt x="61" y="158"/>
                      <a:pt x="57" y="161"/>
                    </a:cubicBezTo>
                    <a:cubicBezTo>
                      <a:pt x="52" y="165"/>
                      <a:pt x="48" y="157"/>
                      <a:pt x="42" y="157"/>
                    </a:cubicBezTo>
                    <a:cubicBezTo>
                      <a:pt x="36" y="157"/>
                      <a:pt x="38" y="165"/>
                      <a:pt x="38" y="169"/>
                    </a:cubicBezTo>
                    <a:cubicBezTo>
                      <a:pt x="38" y="173"/>
                      <a:pt x="29" y="168"/>
                      <a:pt x="27" y="177"/>
                    </a:cubicBezTo>
                    <a:cubicBezTo>
                      <a:pt x="24" y="186"/>
                      <a:pt x="15" y="178"/>
                      <a:pt x="21" y="187"/>
                    </a:cubicBezTo>
                    <a:cubicBezTo>
                      <a:pt x="27" y="196"/>
                      <a:pt x="26" y="190"/>
                      <a:pt x="31" y="194"/>
                    </a:cubicBezTo>
                    <a:cubicBezTo>
                      <a:pt x="36" y="197"/>
                      <a:pt x="26" y="204"/>
                      <a:pt x="31" y="205"/>
                    </a:cubicBezTo>
                    <a:cubicBezTo>
                      <a:pt x="36" y="206"/>
                      <a:pt x="41" y="215"/>
                      <a:pt x="45" y="218"/>
                    </a:cubicBezTo>
                    <a:cubicBezTo>
                      <a:pt x="48" y="221"/>
                      <a:pt x="53" y="216"/>
                      <a:pt x="58" y="216"/>
                    </a:cubicBezTo>
                    <a:cubicBezTo>
                      <a:pt x="63" y="216"/>
                      <a:pt x="61" y="208"/>
                      <a:pt x="64" y="211"/>
                    </a:cubicBezTo>
                    <a:cubicBezTo>
                      <a:pt x="67" y="214"/>
                      <a:pt x="71" y="222"/>
                      <a:pt x="68" y="224"/>
                    </a:cubicBezTo>
                    <a:cubicBezTo>
                      <a:pt x="66" y="226"/>
                      <a:pt x="68" y="232"/>
                      <a:pt x="67" y="235"/>
                    </a:cubicBezTo>
                    <a:cubicBezTo>
                      <a:pt x="67" y="238"/>
                      <a:pt x="79" y="237"/>
                      <a:pt x="80" y="234"/>
                    </a:cubicBezTo>
                    <a:cubicBezTo>
                      <a:pt x="80" y="230"/>
                      <a:pt x="90" y="229"/>
                      <a:pt x="95" y="235"/>
                    </a:cubicBezTo>
                    <a:cubicBezTo>
                      <a:pt x="100" y="241"/>
                      <a:pt x="102" y="242"/>
                      <a:pt x="102" y="237"/>
                    </a:cubicBezTo>
                    <a:cubicBezTo>
                      <a:pt x="102" y="233"/>
                      <a:pt x="107" y="228"/>
                      <a:pt x="107" y="231"/>
                    </a:cubicBezTo>
                    <a:cubicBezTo>
                      <a:pt x="107" y="235"/>
                      <a:pt x="111" y="236"/>
                      <a:pt x="119" y="233"/>
                    </a:cubicBezTo>
                    <a:cubicBezTo>
                      <a:pt x="127" y="229"/>
                      <a:pt x="123" y="233"/>
                      <a:pt x="119" y="238"/>
                    </a:cubicBezTo>
                    <a:cubicBezTo>
                      <a:pt x="114" y="245"/>
                      <a:pt x="119" y="255"/>
                      <a:pt x="115" y="256"/>
                    </a:cubicBezTo>
                    <a:cubicBezTo>
                      <a:pt x="111" y="257"/>
                      <a:pt x="108" y="267"/>
                      <a:pt x="102" y="268"/>
                    </a:cubicBezTo>
                    <a:cubicBezTo>
                      <a:pt x="95" y="269"/>
                      <a:pt x="84" y="281"/>
                      <a:pt x="83" y="283"/>
                    </a:cubicBezTo>
                    <a:cubicBezTo>
                      <a:pt x="81" y="285"/>
                      <a:pt x="67" y="279"/>
                      <a:pt x="65" y="285"/>
                    </a:cubicBezTo>
                    <a:cubicBezTo>
                      <a:pt x="63" y="290"/>
                      <a:pt x="55" y="295"/>
                      <a:pt x="57" y="297"/>
                    </a:cubicBezTo>
                    <a:cubicBezTo>
                      <a:pt x="58" y="298"/>
                      <a:pt x="70" y="293"/>
                      <a:pt x="70" y="290"/>
                    </a:cubicBezTo>
                    <a:cubicBezTo>
                      <a:pt x="71" y="287"/>
                      <a:pt x="72" y="287"/>
                      <a:pt x="74" y="289"/>
                    </a:cubicBezTo>
                    <a:cubicBezTo>
                      <a:pt x="76" y="292"/>
                      <a:pt x="81" y="288"/>
                      <a:pt x="84" y="286"/>
                    </a:cubicBezTo>
                    <a:cubicBezTo>
                      <a:pt x="86" y="284"/>
                      <a:pt x="90" y="285"/>
                      <a:pt x="92" y="285"/>
                    </a:cubicBezTo>
                    <a:cubicBezTo>
                      <a:pt x="94" y="286"/>
                      <a:pt x="95" y="283"/>
                      <a:pt x="102" y="281"/>
                    </a:cubicBezTo>
                    <a:cubicBezTo>
                      <a:pt x="109" y="280"/>
                      <a:pt x="107" y="278"/>
                      <a:pt x="109" y="275"/>
                    </a:cubicBezTo>
                    <a:cubicBezTo>
                      <a:pt x="110" y="271"/>
                      <a:pt x="126" y="264"/>
                      <a:pt x="129" y="263"/>
                    </a:cubicBezTo>
                    <a:cubicBezTo>
                      <a:pt x="132" y="262"/>
                      <a:pt x="130" y="257"/>
                      <a:pt x="134" y="257"/>
                    </a:cubicBezTo>
                    <a:cubicBezTo>
                      <a:pt x="137" y="257"/>
                      <a:pt x="142" y="253"/>
                      <a:pt x="146" y="249"/>
                    </a:cubicBezTo>
                    <a:cubicBezTo>
                      <a:pt x="150" y="246"/>
                      <a:pt x="151" y="247"/>
                      <a:pt x="155" y="246"/>
                    </a:cubicBezTo>
                    <a:cubicBezTo>
                      <a:pt x="158" y="245"/>
                      <a:pt x="155" y="238"/>
                      <a:pt x="159" y="238"/>
                    </a:cubicBezTo>
                    <a:cubicBezTo>
                      <a:pt x="162" y="237"/>
                      <a:pt x="164" y="235"/>
                      <a:pt x="164" y="232"/>
                    </a:cubicBezTo>
                    <a:cubicBezTo>
                      <a:pt x="164" y="229"/>
                      <a:pt x="156" y="229"/>
                      <a:pt x="155" y="227"/>
                    </a:cubicBezTo>
                    <a:cubicBezTo>
                      <a:pt x="155" y="226"/>
                      <a:pt x="162" y="219"/>
                      <a:pt x="165" y="219"/>
                    </a:cubicBezTo>
                    <a:cubicBezTo>
                      <a:pt x="167" y="220"/>
                      <a:pt x="172" y="217"/>
                      <a:pt x="172" y="213"/>
                    </a:cubicBezTo>
                    <a:cubicBezTo>
                      <a:pt x="172" y="209"/>
                      <a:pt x="176" y="208"/>
                      <a:pt x="180" y="204"/>
                    </a:cubicBezTo>
                    <a:cubicBezTo>
                      <a:pt x="183" y="201"/>
                      <a:pt x="182" y="198"/>
                      <a:pt x="185" y="198"/>
                    </a:cubicBezTo>
                    <a:cubicBezTo>
                      <a:pt x="189" y="197"/>
                      <a:pt x="192" y="193"/>
                      <a:pt x="195" y="191"/>
                    </a:cubicBezTo>
                    <a:cubicBezTo>
                      <a:pt x="199" y="189"/>
                      <a:pt x="195" y="193"/>
                      <a:pt x="202" y="194"/>
                    </a:cubicBezTo>
                    <a:cubicBezTo>
                      <a:pt x="209" y="194"/>
                      <a:pt x="207" y="200"/>
                      <a:pt x="202" y="198"/>
                    </a:cubicBezTo>
                    <a:cubicBezTo>
                      <a:pt x="197" y="196"/>
                      <a:pt x="195" y="196"/>
                      <a:pt x="190" y="200"/>
                    </a:cubicBezTo>
                    <a:cubicBezTo>
                      <a:pt x="186" y="204"/>
                      <a:pt x="189" y="206"/>
                      <a:pt x="186" y="210"/>
                    </a:cubicBezTo>
                    <a:cubicBezTo>
                      <a:pt x="182" y="215"/>
                      <a:pt x="182" y="218"/>
                      <a:pt x="187" y="219"/>
                    </a:cubicBezTo>
                    <a:cubicBezTo>
                      <a:pt x="191" y="219"/>
                      <a:pt x="187" y="222"/>
                      <a:pt x="183" y="224"/>
                    </a:cubicBezTo>
                    <a:cubicBezTo>
                      <a:pt x="178" y="225"/>
                      <a:pt x="181" y="227"/>
                      <a:pt x="187" y="227"/>
                    </a:cubicBezTo>
                    <a:cubicBezTo>
                      <a:pt x="193" y="227"/>
                      <a:pt x="201" y="219"/>
                      <a:pt x="209" y="215"/>
                    </a:cubicBezTo>
                    <a:cubicBezTo>
                      <a:pt x="217" y="211"/>
                      <a:pt x="223" y="215"/>
                      <a:pt x="226" y="214"/>
                    </a:cubicBezTo>
                    <a:cubicBezTo>
                      <a:pt x="228" y="214"/>
                      <a:pt x="223" y="210"/>
                      <a:pt x="226" y="209"/>
                    </a:cubicBezTo>
                    <a:cubicBezTo>
                      <a:pt x="229" y="207"/>
                      <a:pt x="223" y="207"/>
                      <a:pt x="221" y="202"/>
                    </a:cubicBezTo>
                    <a:cubicBezTo>
                      <a:pt x="219" y="197"/>
                      <a:pt x="224" y="200"/>
                      <a:pt x="225" y="196"/>
                    </a:cubicBezTo>
                    <a:cubicBezTo>
                      <a:pt x="226" y="193"/>
                      <a:pt x="228" y="194"/>
                      <a:pt x="231" y="196"/>
                    </a:cubicBezTo>
                    <a:cubicBezTo>
                      <a:pt x="233" y="198"/>
                      <a:pt x="237" y="194"/>
                      <a:pt x="239" y="199"/>
                    </a:cubicBezTo>
                    <a:cubicBezTo>
                      <a:pt x="241" y="204"/>
                      <a:pt x="244" y="198"/>
                      <a:pt x="248" y="201"/>
                    </a:cubicBezTo>
                    <a:cubicBezTo>
                      <a:pt x="252" y="204"/>
                      <a:pt x="247" y="204"/>
                      <a:pt x="243" y="205"/>
                    </a:cubicBezTo>
                    <a:cubicBezTo>
                      <a:pt x="239" y="206"/>
                      <a:pt x="241" y="211"/>
                      <a:pt x="244" y="209"/>
                    </a:cubicBezTo>
                    <a:cubicBezTo>
                      <a:pt x="247" y="206"/>
                      <a:pt x="250" y="204"/>
                      <a:pt x="253" y="207"/>
                    </a:cubicBezTo>
                    <a:cubicBezTo>
                      <a:pt x="256" y="210"/>
                      <a:pt x="257" y="208"/>
                      <a:pt x="260" y="206"/>
                    </a:cubicBezTo>
                    <a:cubicBezTo>
                      <a:pt x="262" y="203"/>
                      <a:pt x="262" y="206"/>
                      <a:pt x="262" y="208"/>
                    </a:cubicBezTo>
                    <a:cubicBezTo>
                      <a:pt x="262" y="210"/>
                      <a:pt x="268" y="211"/>
                      <a:pt x="275" y="212"/>
                    </a:cubicBezTo>
                    <a:cubicBezTo>
                      <a:pt x="283" y="213"/>
                      <a:pt x="296" y="212"/>
                      <a:pt x="300" y="211"/>
                    </a:cubicBezTo>
                    <a:cubicBezTo>
                      <a:pt x="303" y="211"/>
                      <a:pt x="302" y="217"/>
                      <a:pt x="310" y="218"/>
                    </a:cubicBezTo>
                    <a:cubicBezTo>
                      <a:pt x="317" y="220"/>
                      <a:pt x="319" y="210"/>
                      <a:pt x="323" y="214"/>
                    </a:cubicBezTo>
                    <a:cubicBezTo>
                      <a:pt x="327" y="217"/>
                      <a:pt x="323" y="218"/>
                      <a:pt x="321" y="221"/>
                    </a:cubicBezTo>
                    <a:cubicBezTo>
                      <a:pt x="319" y="223"/>
                      <a:pt x="324" y="223"/>
                      <a:pt x="327" y="225"/>
                    </a:cubicBezTo>
                    <a:cubicBezTo>
                      <a:pt x="330" y="226"/>
                      <a:pt x="337" y="228"/>
                      <a:pt x="340" y="231"/>
                    </a:cubicBezTo>
                    <a:cubicBezTo>
                      <a:pt x="343" y="234"/>
                      <a:pt x="345" y="238"/>
                      <a:pt x="353" y="242"/>
                    </a:cubicBezTo>
                    <a:cubicBezTo>
                      <a:pt x="361" y="246"/>
                      <a:pt x="353" y="232"/>
                      <a:pt x="360" y="236"/>
                    </a:cubicBezTo>
                    <a:cubicBezTo>
                      <a:pt x="366" y="241"/>
                      <a:pt x="364" y="237"/>
                      <a:pt x="369" y="241"/>
                    </a:cubicBezTo>
                    <a:cubicBezTo>
                      <a:pt x="374" y="246"/>
                      <a:pt x="372" y="239"/>
                      <a:pt x="370" y="232"/>
                    </a:cubicBezTo>
                    <a:cubicBezTo>
                      <a:pt x="367" y="224"/>
                      <a:pt x="372" y="229"/>
                      <a:pt x="374" y="233"/>
                    </a:cubicBezTo>
                    <a:cubicBezTo>
                      <a:pt x="376" y="236"/>
                      <a:pt x="376" y="243"/>
                      <a:pt x="375" y="247"/>
                    </a:cubicBezTo>
                    <a:cubicBezTo>
                      <a:pt x="373" y="252"/>
                      <a:pt x="366" y="248"/>
                      <a:pt x="367" y="246"/>
                    </a:cubicBezTo>
                    <a:cubicBezTo>
                      <a:pt x="367" y="243"/>
                      <a:pt x="359" y="244"/>
                      <a:pt x="359" y="248"/>
                    </a:cubicBezTo>
                    <a:cubicBezTo>
                      <a:pt x="359" y="251"/>
                      <a:pt x="364" y="258"/>
                      <a:pt x="368" y="259"/>
                    </a:cubicBezTo>
                    <a:cubicBezTo>
                      <a:pt x="372" y="259"/>
                      <a:pt x="369" y="266"/>
                      <a:pt x="372" y="266"/>
                    </a:cubicBezTo>
                    <a:cubicBezTo>
                      <a:pt x="375" y="267"/>
                      <a:pt x="375" y="274"/>
                      <a:pt x="377" y="273"/>
                    </a:cubicBezTo>
                    <a:cubicBezTo>
                      <a:pt x="379" y="272"/>
                      <a:pt x="378" y="264"/>
                      <a:pt x="376" y="261"/>
                    </a:cubicBezTo>
                    <a:cubicBezTo>
                      <a:pt x="374" y="257"/>
                      <a:pt x="375" y="252"/>
                      <a:pt x="378" y="253"/>
                    </a:cubicBezTo>
                    <a:cubicBezTo>
                      <a:pt x="381" y="254"/>
                      <a:pt x="378" y="259"/>
                      <a:pt x="379" y="261"/>
                    </a:cubicBezTo>
                    <a:cubicBezTo>
                      <a:pt x="381" y="263"/>
                      <a:pt x="382" y="259"/>
                      <a:pt x="386" y="257"/>
                    </a:cubicBezTo>
                    <a:cubicBezTo>
                      <a:pt x="389" y="255"/>
                      <a:pt x="384" y="250"/>
                      <a:pt x="386" y="247"/>
                    </a:cubicBezTo>
                    <a:cubicBezTo>
                      <a:pt x="387" y="244"/>
                      <a:pt x="391" y="249"/>
                      <a:pt x="392" y="254"/>
                    </a:cubicBezTo>
                    <a:cubicBezTo>
                      <a:pt x="394" y="260"/>
                      <a:pt x="389" y="259"/>
                      <a:pt x="389" y="262"/>
                    </a:cubicBezTo>
                    <a:cubicBezTo>
                      <a:pt x="389" y="265"/>
                      <a:pt x="384" y="264"/>
                      <a:pt x="382" y="265"/>
                    </a:cubicBezTo>
                    <a:cubicBezTo>
                      <a:pt x="381" y="267"/>
                      <a:pt x="382" y="277"/>
                      <a:pt x="384" y="277"/>
                    </a:cubicBezTo>
                    <a:cubicBezTo>
                      <a:pt x="386" y="277"/>
                      <a:pt x="387" y="269"/>
                      <a:pt x="388" y="273"/>
                    </a:cubicBezTo>
                    <a:cubicBezTo>
                      <a:pt x="389" y="277"/>
                      <a:pt x="394" y="267"/>
                      <a:pt x="395" y="271"/>
                    </a:cubicBezTo>
                    <a:cubicBezTo>
                      <a:pt x="397" y="275"/>
                      <a:pt x="403" y="280"/>
                      <a:pt x="405" y="279"/>
                    </a:cubicBezTo>
                    <a:cubicBezTo>
                      <a:pt x="407" y="278"/>
                      <a:pt x="404" y="274"/>
                      <a:pt x="400" y="273"/>
                    </a:cubicBezTo>
                    <a:cubicBezTo>
                      <a:pt x="397" y="273"/>
                      <a:pt x="397" y="267"/>
                      <a:pt x="401" y="267"/>
                    </a:cubicBezTo>
                    <a:cubicBezTo>
                      <a:pt x="404" y="267"/>
                      <a:pt x="410" y="275"/>
                      <a:pt x="409" y="278"/>
                    </a:cubicBezTo>
                    <a:cubicBezTo>
                      <a:pt x="409" y="281"/>
                      <a:pt x="406" y="281"/>
                      <a:pt x="404" y="284"/>
                    </a:cubicBezTo>
                    <a:cubicBezTo>
                      <a:pt x="401" y="287"/>
                      <a:pt x="397" y="279"/>
                      <a:pt x="394" y="279"/>
                    </a:cubicBezTo>
                    <a:cubicBezTo>
                      <a:pt x="391" y="280"/>
                      <a:pt x="394" y="285"/>
                      <a:pt x="395" y="288"/>
                    </a:cubicBezTo>
                    <a:cubicBezTo>
                      <a:pt x="397" y="292"/>
                      <a:pt x="391" y="296"/>
                      <a:pt x="396" y="299"/>
                    </a:cubicBezTo>
                    <a:cubicBezTo>
                      <a:pt x="400" y="302"/>
                      <a:pt x="399" y="297"/>
                      <a:pt x="399" y="295"/>
                    </a:cubicBezTo>
                    <a:cubicBezTo>
                      <a:pt x="400" y="293"/>
                      <a:pt x="403" y="296"/>
                      <a:pt x="406" y="298"/>
                    </a:cubicBezTo>
                    <a:cubicBezTo>
                      <a:pt x="408" y="299"/>
                      <a:pt x="408" y="294"/>
                      <a:pt x="408" y="291"/>
                    </a:cubicBezTo>
                    <a:cubicBezTo>
                      <a:pt x="408" y="289"/>
                      <a:pt x="412" y="290"/>
                      <a:pt x="414" y="293"/>
                    </a:cubicBezTo>
                    <a:cubicBezTo>
                      <a:pt x="416" y="296"/>
                      <a:pt x="416" y="290"/>
                      <a:pt x="419" y="291"/>
                    </a:cubicBezTo>
                    <a:cubicBezTo>
                      <a:pt x="422" y="291"/>
                      <a:pt x="420" y="296"/>
                      <a:pt x="420" y="299"/>
                    </a:cubicBezTo>
                    <a:cubicBezTo>
                      <a:pt x="420" y="301"/>
                      <a:pt x="425" y="296"/>
                      <a:pt x="425" y="299"/>
                    </a:cubicBezTo>
                    <a:cubicBezTo>
                      <a:pt x="425" y="300"/>
                      <a:pt x="425" y="300"/>
                      <a:pt x="425" y="301"/>
                    </a:cubicBezTo>
                    <a:cubicBezTo>
                      <a:pt x="428" y="299"/>
                      <a:pt x="430" y="297"/>
                      <a:pt x="433" y="295"/>
                    </a:cubicBezTo>
                    <a:cubicBezTo>
                      <a:pt x="438" y="292"/>
                      <a:pt x="429" y="289"/>
                      <a:pt x="430" y="285"/>
                    </a:cubicBezTo>
                    <a:close/>
                    <a:moveTo>
                      <a:pt x="8" y="320"/>
                    </a:moveTo>
                    <a:cubicBezTo>
                      <a:pt x="14" y="318"/>
                      <a:pt x="17" y="315"/>
                      <a:pt x="14" y="312"/>
                    </a:cubicBezTo>
                    <a:cubicBezTo>
                      <a:pt x="12" y="309"/>
                      <a:pt x="4" y="322"/>
                      <a:pt x="8" y="320"/>
                    </a:cubicBezTo>
                    <a:close/>
                    <a:moveTo>
                      <a:pt x="51" y="298"/>
                    </a:moveTo>
                    <a:cubicBezTo>
                      <a:pt x="45" y="296"/>
                      <a:pt x="31" y="305"/>
                      <a:pt x="36" y="305"/>
                    </a:cubicBezTo>
                    <a:cubicBezTo>
                      <a:pt x="39" y="306"/>
                      <a:pt x="41" y="302"/>
                      <a:pt x="45" y="302"/>
                    </a:cubicBezTo>
                    <a:cubicBezTo>
                      <a:pt x="49" y="302"/>
                      <a:pt x="56" y="300"/>
                      <a:pt x="51" y="298"/>
                    </a:cubicBezTo>
                    <a:close/>
                    <a:moveTo>
                      <a:pt x="178" y="239"/>
                    </a:moveTo>
                    <a:cubicBezTo>
                      <a:pt x="178" y="236"/>
                      <a:pt x="174" y="237"/>
                      <a:pt x="169" y="242"/>
                    </a:cubicBezTo>
                    <a:cubicBezTo>
                      <a:pt x="164" y="248"/>
                      <a:pt x="160" y="251"/>
                      <a:pt x="159" y="254"/>
                    </a:cubicBezTo>
                    <a:cubicBezTo>
                      <a:pt x="158" y="257"/>
                      <a:pt x="152" y="253"/>
                      <a:pt x="151" y="257"/>
                    </a:cubicBezTo>
                    <a:cubicBezTo>
                      <a:pt x="149" y="260"/>
                      <a:pt x="152" y="268"/>
                      <a:pt x="155" y="266"/>
                    </a:cubicBezTo>
                    <a:cubicBezTo>
                      <a:pt x="159" y="263"/>
                      <a:pt x="159" y="266"/>
                      <a:pt x="161" y="266"/>
                    </a:cubicBezTo>
                    <a:cubicBezTo>
                      <a:pt x="164" y="266"/>
                      <a:pt x="174" y="259"/>
                      <a:pt x="176" y="255"/>
                    </a:cubicBezTo>
                    <a:cubicBezTo>
                      <a:pt x="178" y="252"/>
                      <a:pt x="172" y="251"/>
                      <a:pt x="172" y="248"/>
                    </a:cubicBezTo>
                    <a:cubicBezTo>
                      <a:pt x="172" y="246"/>
                      <a:pt x="177" y="246"/>
                      <a:pt x="180" y="245"/>
                    </a:cubicBezTo>
                    <a:cubicBezTo>
                      <a:pt x="183" y="243"/>
                      <a:pt x="177" y="242"/>
                      <a:pt x="178" y="239"/>
                    </a:cubicBezTo>
                    <a:close/>
                    <a:moveTo>
                      <a:pt x="18" y="210"/>
                    </a:moveTo>
                    <a:cubicBezTo>
                      <a:pt x="18" y="206"/>
                      <a:pt x="7" y="209"/>
                      <a:pt x="8" y="213"/>
                    </a:cubicBezTo>
                    <a:cubicBezTo>
                      <a:pt x="10" y="217"/>
                      <a:pt x="20" y="219"/>
                      <a:pt x="24" y="218"/>
                    </a:cubicBezTo>
                    <a:cubicBezTo>
                      <a:pt x="28" y="217"/>
                      <a:pt x="29" y="213"/>
                      <a:pt x="26" y="210"/>
                    </a:cubicBezTo>
                    <a:cubicBezTo>
                      <a:pt x="24" y="208"/>
                      <a:pt x="19" y="214"/>
                      <a:pt x="18" y="210"/>
                    </a:cubicBezTo>
                    <a:close/>
                    <a:moveTo>
                      <a:pt x="140" y="762"/>
                    </a:moveTo>
                    <a:cubicBezTo>
                      <a:pt x="134" y="762"/>
                      <a:pt x="137" y="778"/>
                      <a:pt x="141" y="775"/>
                    </a:cubicBezTo>
                    <a:cubicBezTo>
                      <a:pt x="143" y="774"/>
                      <a:pt x="148" y="773"/>
                      <a:pt x="149" y="771"/>
                    </a:cubicBezTo>
                    <a:cubicBezTo>
                      <a:pt x="151" y="768"/>
                      <a:pt x="146" y="761"/>
                      <a:pt x="140" y="762"/>
                    </a:cubicBezTo>
                    <a:close/>
                    <a:moveTo>
                      <a:pt x="132" y="752"/>
                    </a:moveTo>
                    <a:cubicBezTo>
                      <a:pt x="128" y="753"/>
                      <a:pt x="131" y="759"/>
                      <a:pt x="133" y="758"/>
                    </a:cubicBezTo>
                    <a:cubicBezTo>
                      <a:pt x="137" y="755"/>
                      <a:pt x="136" y="752"/>
                      <a:pt x="132" y="752"/>
                    </a:cubicBezTo>
                    <a:close/>
                    <a:moveTo>
                      <a:pt x="93" y="739"/>
                    </a:moveTo>
                    <a:cubicBezTo>
                      <a:pt x="96" y="743"/>
                      <a:pt x="99" y="742"/>
                      <a:pt x="100" y="739"/>
                    </a:cubicBezTo>
                    <a:cubicBezTo>
                      <a:pt x="100" y="736"/>
                      <a:pt x="89" y="736"/>
                      <a:pt x="93" y="739"/>
                    </a:cubicBezTo>
                    <a:close/>
                    <a:moveTo>
                      <a:pt x="111" y="747"/>
                    </a:moveTo>
                    <a:cubicBezTo>
                      <a:pt x="113" y="751"/>
                      <a:pt x="116" y="751"/>
                      <a:pt x="118" y="748"/>
                    </a:cubicBezTo>
                    <a:cubicBezTo>
                      <a:pt x="120" y="745"/>
                      <a:pt x="108" y="743"/>
                      <a:pt x="111" y="747"/>
                    </a:cubicBezTo>
                    <a:close/>
                    <a:moveTo>
                      <a:pt x="1137" y="412"/>
                    </a:moveTo>
                    <a:cubicBezTo>
                      <a:pt x="1136" y="409"/>
                      <a:pt x="1126" y="412"/>
                      <a:pt x="1122" y="408"/>
                    </a:cubicBezTo>
                    <a:cubicBezTo>
                      <a:pt x="1117" y="404"/>
                      <a:pt x="1109" y="421"/>
                      <a:pt x="1107" y="428"/>
                    </a:cubicBezTo>
                    <a:cubicBezTo>
                      <a:pt x="1106" y="435"/>
                      <a:pt x="1093" y="443"/>
                      <a:pt x="1093" y="443"/>
                    </a:cubicBezTo>
                    <a:cubicBezTo>
                      <a:pt x="1093" y="443"/>
                      <a:pt x="1058" y="443"/>
                      <a:pt x="1055" y="443"/>
                    </a:cubicBezTo>
                    <a:cubicBezTo>
                      <a:pt x="1052" y="443"/>
                      <a:pt x="1044" y="450"/>
                      <a:pt x="1039" y="454"/>
                    </a:cubicBezTo>
                    <a:cubicBezTo>
                      <a:pt x="1040" y="454"/>
                      <a:pt x="1040" y="455"/>
                      <a:pt x="1040" y="455"/>
                    </a:cubicBezTo>
                    <a:cubicBezTo>
                      <a:pt x="1043" y="461"/>
                      <a:pt x="1030" y="465"/>
                      <a:pt x="1018" y="466"/>
                    </a:cubicBezTo>
                    <a:cubicBezTo>
                      <a:pt x="1014" y="466"/>
                      <a:pt x="1011" y="466"/>
                      <a:pt x="1009" y="467"/>
                    </a:cubicBezTo>
                    <a:cubicBezTo>
                      <a:pt x="1009" y="468"/>
                      <a:pt x="1010" y="470"/>
                      <a:pt x="1010" y="471"/>
                    </a:cubicBezTo>
                    <a:cubicBezTo>
                      <a:pt x="1009" y="472"/>
                      <a:pt x="1008" y="473"/>
                      <a:pt x="1006" y="474"/>
                    </a:cubicBezTo>
                    <a:cubicBezTo>
                      <a:pt x="1004" y="478"/>
                      <a:pt x="989" y="485"/>
                      <a:pt x="980" y="490"/>
                    </a:cubicBezTo>
                    <a:cubicBezTo>
                      <a:pt x="971" y="495"/>
                      <a:pt x="958" y="492"/>
                      <a:pt x="958" y="485"/>
                    </a:cubicBezTo>
                    <a:cubicBezTo>
                      <a:pt x="958" y="477"/>
                      <a:pt x="965" y="479"/>
                      <a:pt x="966" y="482"/>
                    </a:cubicBezTo>
                    <a:cubicBezTo>
                      <a:pt x="967" y="484"/>
                      <a:pt x="969" y="483"/>
                      <a:pt x="971" y="481"/>
                    </a:cubicBezTo>
                    <a:cubicBezTo>
                      <a:pt x="969" y="479"/>
                      <a:pt x="969" y="475"/>
                      <a:pt x="969" y="472"/>
                    </a:cubicBezTo>
                    <a:cubicBezTo>
                      <a:pt x="966" y="471"/>
                      <a:pt x="971" y="460"/>
                      <a:pt x="965" y="458"/>
                    </a:cubicBezTo>
                    <a:cubicBezTo>
                      <a:pt x="959" y="456"/>
                      <a:pt x="952" y="466"/>
                      <a:pt x="953" y="460"/>
                    </a:cubicBezTo>
                    <a:cubicBezTo>
                      <a:pt x="954" y="453"/>
                      <a:pt x="963" y="448"/>
                      <a:pt x="957" y="439"/>
                    </a:cubicBezTo>
                    <a:cubicBezTo>
                      <a:pt x="952" y="431"/>
                      <a:pt x="942" y="431"/>
                      <a:pt x="940" y="437"/>
                    </a:cubicBezTo>
                    <a:cubicBezTo>
                      <a:pt x="938" y="444"/>
                      <a:pt x="931" y="441"/>
                      <a:pt x="928" y="446"/>
                    </a:cubicBezTo>
                    <a:cubicBezTo>
                      <a:pt x="926" y="451"/>
                      <a:pt x="923" y="462"/>
                      <a:pt x="925" y="470"/>
                    </a:cubicBezTo>
                    <a:cubicBezTo>
                      <a:pt x="927" y="478"/>
                      <a:pt x="925" y="482"/>
                      <a:pt x="917" y="486"/>
                    </a:cubicBezTo>
                    <a:cubicBezTo>
                      <a:pt x="910" y="491"/>
                      <a:pt x="906" y="480"/>
                      <a:pt x="909" y="465"/>
                    </a:cubicBezTo>
                    <a:cubicBezTo>
                      <a:pt x="911" y="455"/>
                      <a:pt x="916" y="445"/>
                      <a:pt x="911" y="445"/>
                    </a:cubicBezTo>
                    <a:cubicBezTo>
                      <a:pt x="906" y="445"/>
                      <a:pt x="918" y="433"/>
                      <a:pt x="928" y="431"/>
                    </a:cubicBezTo>
                    <a:cubicBezTo>
                      <a:pt x="939" y="428"/>
                      <a:pt x="952" y="429"/>
                      <a:pt x="952" y="426"/>
                    </a:cubicBezTo>
                    <a:cubicBezTo>
                      <a:pt x="952" y="426"/>
                      <a:pt x="952" y="425"/>
                      <a:pt x="953" y="425"/>
                    </a:cubicBezTo>
                    <a:cubicBezTo>
                      <a:pt x="951" y="423"/>
                      <a:pt x="949" y="422"/>
                      <a:pt x="947" y="421"/>
                    </a:cubicBezTo>
                    <a:cubicBezTo>
                      <a:pt x="947" y="421"/>
                      <a:pt x="946" y="422"/>
                      <a:pt x="945" y="422"/>
                    </a:cubicBezTo>
                    <a:cubicBezTo>
                      <a:pt x="941" y="425"/>
                      <a:pt x="942" y="418"/>
                      <a:pt x="935" y="418"/>
                    </a:cubicBezTo>
                    <a:cubicBezTo>
                      <a:pt x="927" y="418"/>
                      <a:pt x="920" y="425"/>
                      <a:pt x="914" y="422"/>
                    </a:cubicBezTo>
                    <a:cubicBezTo>
                      <a:pt x="908" y="419"/>
                      <a:pt x="911" y="415"/>
                      <a:pt x="905" y="415"/>
                    </a:cubicBezTo>
                    <a:cubicBezTo>
                      <a:pt x="900" y="415"/>
                      <a:pt x="909" y="404"/>
                      <a:pt x="901" y="409"/>
                    </a:cubicBezTo>
                    <a:cubicBezTo>
                      <a:pt x="893" y="413"/>
                      <a:pt x="881" y="424"/>
                      <a:pt x="876" y="419"/>
                    </a:cubicBezTo>
                    <a:cubicBezTo>
                      <a:pt x="870" y="414"/>
                      <a:pt x="865" y="421"/>
                      <a:pt x="861" y="417"/>
                    </a:cubicBezTo>
                    <a:cubicBezTo>
                      <a:pt x="857" y="413"/>
                      <a:pt x="875" y="402"/>
                      <a:pt x="884" y="402"/>
                    </a:cubicBezTo>
                    <a:cubicBezTo>
                      <a:pt x="886" y="403"/>
                      <a:pt x="888" y="402"/>
                      <a:pt x="890" y="400"/>
                    </a:cubicBezTo>
                    <a:cubicBezTo>
                      <a:pt x="885" y="399"/>
                      <a:pt x="876" y="395"/>
                      <a:pt x="874" y="398"/>
                    </a:cubicBezTo>
                    <a:cubicBezTo>
                      <a:pt x="871" y="402"/>
                      <a:pt x="866" y="399"/>
                      <a:pt x="864" y="396"/>
                    </a:cubicBezTo>
                    <a:cubicBezTo>
                      <a:pt x="862" y="393"/>
                      <a:pt x="859" y="397"/>
                      <a:pt x="855" y="393"/>
                    </a:cubicBezTo>
                    <a:cubicBezTo>
                      <a:pt x="851" y="388"/>
                      <a:pt x="847" y="391"/>
                      <a:pt x="844" y="392"/>
                    </a:cubicBezTo>
                    <a:cubicBezTo>
                      <a:pt x="842" y="393"/>
                      <a:pt x="839" y="391"/>
                      <a:pt x="835" y="389"/>
                    </a:cubicBezTo>
                    <a:cubicBezTo>
                      <a:pt x="830" y="387"/>
                      <a:pt x="834" y="383"/>
                      <a:pt x="830" y="380"/>
                    </a:cubicBezTo>
                    <a:cubicBezTo>
                      <a:pt x="826" y="378"/>
                      <a:pt x="826" y="385"/>
                      <a:pt x="826" y="385"/>
                    </a:cubicBezTo>
                    <a:cubicBezTo>
                      <a:pt x="515" y="387"/>
                      <a:pt x="515" y="387"/>
                      <a:pt x="515" y="387"/>
                    </a:cubicBezTo>
                    <a:cubicBezTo>
                      <a:pt x="516" y="387"/>
                      <a:pt x="516" y="388"/>
                      <a:pt x="516" y="388"/>
                    </a:cubicBezTo>
                    <a:cubicBezTo>
                      <a:pt x="520" y="392"/>
                      <a:pt x="517" y="395"/>
                      <a:pt x="518" y="400"/>
                    </a:cubicBezTo>
                    <a:cubicBezTo>
                      <a:pt x="520" y="405"/>
                      <a:pt x="519" y="412"/>
                      <a:pt x="515" y="412"/>
                    </a:cubicBezTo>
                    <a:cubicBezTo>
                      <a:pt x="511" y="412"/>
                      <a:pt x="511" y="407"/>
                      <a:pt x="513" y="406"/>
                    </a:cubicBezTo>
                    <a:cubicBezTo>
                      <a:pt x="516" y="404"/>
                      <a:pt x="515" y="399"/>
                      <a:pt x="512" y="399"/>
                    </a:cubicBezTo>
                    <a:cubicBezTo>
                      <a:pt x="510" y="399"/>
                      <a:pt x="510" y="397"/>
                      <a:pt x="510" y="395"/>
                    </a:cubicBezTo>
                    <a:cubicBezTo>
                      <a:pt x="505" y="396"/>
                      <a:pt x="499" y="396"/>
                      <a:pt x="492" y="395"/>
                    </a:cubicBezTo>
                    <a:cubicBezTo>
                      <a:pt x="492" y="395"/>
                      <a:pt x="492" y="395"/>
                      <a:pt x="492" y="396"/>
                    </a:cubicBezTo>
                    <a:cubicBezTo>
                      <a:pt x="492" y="399"/>
                      <a:pt x="494" y="405"/>
                      <a:pt x="498" y="411"/>
                    </a:cubicBezTo>
                    <a:cubicBezTo>
                      <a:pt x="502" y="416"/>
                      <a:pt x="499" y="419"/>
                      <a:pt x="503" y="421"/>
                    </a:cubicBezTo>
                    <a:cubicBezTo>
                      <a:pt x="507" y="423"/>
                      <a:pt x="506" y="425"/>
                      <a:pt x="503" y="425"/>
                    </a:cubicBezTo>
                    <a:cubicBezTo>
                      <a:pt x="499" y="424"/>
                      <a:pt x="502" y="428"/>
                      <a:pt x="501" y="435"/>
                    </a:cubicBezTo>
                    <a:cubicBezTo>
                      <a:pt x="499" y="443"/>
                      <a:pt x="500" y="458"/>
                      <a:pt x="499" y="463"/>
                    </a:cubicBezTo>
                    <a:cubicBezTo>
                      <a:pt x="498" y="468"/>
                      <a:pt x="493" y="475"/>
                      <a:pt x="496" y="480"/>
                    </a:cubicBezTo>
                    <a:cubicBezTo>
                      <a:pt x="499" y="485"/>
                      <a:pt x="501" y="492"/>
                      <a:pt x="500" y="499"/>
                    </a:cubicBezTo>
                    <a:cubicBezTo>
                      <a:pt x="498" y="505"/>
                      <a:pt x="498" y="509"/>
                      <a:pt x="501" y="513"/>
                    </a:cubicBezTo>
                    <a:cubicBezTo>
                      <a:pt x="504" y="518"/>
                      <a:pt x="501" y="526"/>
                      <a:pt x="504" y="528"/>
                    </a:cubicBezTo>
                    <a:cubicBezTo>
                      <a:pt x="507" y="530"/>
                      <a:pt x="510" y="533"/>
                      <a:pt x="513" y="538"/>
                    </a:cubicBezTo>
                    <a:cubicBezTo>
                      <a:pt x="516" y="542"/>
                      <a:pt x="518" y="540"/>
                      <a:pt x="519" y="544"/>
                    </a:cubicBezTo>
                    <a:cubicBezTo>
                      <a:pt x="519" y="549"/>
                      <a:pt x="519" y="549"/>
                      <a:pt x="523" y="551"/>
                    </a:cubicBezTo>
                    <a:cubicBezTo>
                      <a:pt x="527" y="553"/>
                      <a:pt x="525" y="557"/>
                      <a:pt x="525" y="560"/>
                    </a:cubicBezTo>
                    <a:cubicBezTo>
                      <a:pt x="525" y="562"/>
                      <a:pt x="530" y="567"/>
                      <a:pt x="536" y="573"/>
                    </a:cubicBezTo>
                    <a:cubicBezTo>
                      <a:pt x="543" y="578"/>
                      <a:pt x="537" y="583"/>
                      <a:pt x="542" y="583"/>
                    </a:cubicBezTo>
                    <a:cubicBezTo>
                      <a:pt x="547" y="583"/>
                      <a:pt x="551" y="586"/>
                      <a:pt x="556" y="589"/>
                    </a:cubicBezTo>
                    <a:cubicBezTo>
                      <a:pt x="561" y="592"/>
                      <a:pt x="562" y="590"/>
                      <a:pt x="566" y="591"/>
                    </a:cubicBezTo>
                    <a:cubicBezTo>
                      <a:pt x="569" y="592"/>
                      <a:pt x="575" y="599"/>
                      <a:pt x="576" y="603"/>
                    </a:cubicBezTo>
                    <a:cubicBezTo>
                      <a:pt x="577" y="606"/>
                      <a:pt x="577" y="608"/>
                      <a:pt x="579" y="611"/>
                    </a:cubicBezTo>
                    <a:cubicBezTo>
                      <a:pt x="605" y="607"/>
                      <a:pt x="605" y="607"/>
                      <a:pt x="605" y="607"/>
                    </a:cubicBezTo>
                    <a:cubicBezTo>
                      <a:pt x="605" y="607"/>
                      <a:pt x="613" y="613"/>
                      <a:pt x="617" y="614"/>
                    </a:cubicBezTo>
                    <a:cubicBezTo>
                      <a:pt x="622" y="615"/>
                      <a:pt x="646" y="624"/>
                      <a:pt x="646" y="624"/>
                    </a:cubicBezTo>
                    <a:cubicBezTo>
                      <a:pt x="678" y="624"/>
                      <a:pt x="678" y="624"/>
                      <a:pt x="678" y="624"/>
                    </a:cubicBezTo>
                    <a:cubicBezTo>
                      <a:pt x="682" y="619"/>
                      <a:pt x="682" y="619"/>
                      <a:pt x="682" y="619"/>
                    </a:cubicBezTo>
                    <a:cubicBezTo>
                      <a:pt x="700" y="619"/>
                      <a:pt x="700" y="619"/>
                      <a:pt x="700" y="619"/>
                    </a:cubicBezTo>
                    <a:cubicBezTo>
                      <a:pt x="700" y="619"/>
                      <a:pt x="711" y="630"/>
                      <a:pt x="712" y="630"/>
                    </a:cubicBezTo>
                    <a:cubicBezTo>
                      <a:pt x="714" y="631"/>
                      <a:pt x="720" y="636"/>
                      <a:pt x="720" y="639"/>
                    </a:cubicBezTo>
                    <a:cubicBezTo>
                      <a:pt x="720" y="642"/>
                      <a:pt x="721" y="645"/>
                      <a:pt x="724" y="646"/>
                    </a:cubicBezTo>
                    <a:cubicBezTo>
                      <a:pt x="726" y="648"/>
                      <a:pt x="735" y="654"/>
                      <a:pt x="737" y="653"/>
                    </a:cubicBezTo>
                    <a:cubicBezTo>
                      <a:pt x="738" y="653"/>
                      <a:pt x="741" y="642"/>
                      <a:pt x="746" y="643"/>
                    </a:cubicBezTo>
                    <a:cubicBezTo>
                      <a:pt x="750" y="643"/>
                      <a:pt x="763" y="647"/>
                      <a:pt x="766" y="654"/>
                    </a:cubicBezTo>
                    <a:cubicBezTo>
                      <a:pt x="768" y="662"/>
                      <a:pt x="774" y="668"/>
                      <a:pt x="776" y="669"/>
                    </a:cubicBezTo>
                    <a:cubicBezTo>
                      <a:pt x="778" y="671"/>
                      <a:pt x="777" y="675"/>
                      <a:pt x="779" y="678"/>
                    </a:cubicBezTo>
                    <a:cubicBezTo>
                      <a:pt x="781" y="680"/>
                      <a:pt x="780" y="685"/>
                      <a:pt x="782" y="685"/>
                    </a:cubicBezTo>
                    <a:cubicBezTo>
                      <a:pt x="784" y="685"/>
                      <a:pt x="794" y="691"/>
                      <a:pt x="798" y="690"/>
                    </a:cubicBezTo>
                    <a:cubicBezTo>
                      <a:pt x="799" y="690"/>
                      <a:pt x="801" y="691"/>
                      <a:pt x="803" y="692"/>
                    </a:cubicBezTo>
                    <a:cubicBezTo>
                      <a:pt x="803" y="683"/>
                      <a:pt x="794" y="682"/>
                      <a:pt x="799" y="678"/>
                    </a:cubicBezTo>
                    <a:cubicBezTo>
                      <a:pt x="806" y="673"/>
                      <a:pt x="799" y="669"/>
                      <a:pt x="802" y="667"/>
                    </a:cubicBezTo>
                    <a:cubicBezTo>
                      <a:pt x="805" y="665"/>
                      <a:pt x="810" y="663"/>
                      <a:pt x="810" y="660"/>
                    </a:cubicBezTo>
                    <a:cubicBezTo>
                      <a:pt x="810" y="657"/>
                      <a:pt x="813" y="657"/>
                      <a:pt x="817" y="657"/>
                    </a:cubicBezTo>
                    <a:cubicBezTo>
                      <a:pt x="821" y="658"/>
                      <a:pt x="829" y="651"/>
                      <a:pt x="828" y="648"/>
                    </a:cubicBezTo>
                    <a:cubicBezTo>
                      <a:pt x="828" y="645"/>
                      <a:pt x="829" y="645"/>
                      <a:pt x="834" y="646"/>
                    </a:cubicBezTo>
                    <a:cubicBezTo>
                      <a:pt x="838" y="647"/>
                      <a:pt x="838" y="640"/>
                      <a:pt x="841" y="641"/>
                    </a:cubicBezTo>
                    <a:cubicBezTo>
                      <a:pt x="844" y="642"/>
                      <a:pt x="846" y="644"/>
                      <a:pt x="846" y="642"/>
                    </a:cubicBezTo>
                    <a:cubicBezTo>
                      <a:pt x="847" y="640"/>
                      <a:pt x="850" y="640"/>
                      <a:pt x="852" y="643"/>
                    </a:cubicBezTo>
                    <a:cubicBezTo>
                      <a:pt x="854" y="646"/>
                      <a:pt x="861" y="647"/>
                      <a:pt x="861" y="643"/>
                    </a:cubicBezTo>
                    <a:cubicBezTo>
                      <a:pt x="862" y="640"/>
                      <a:pt x="865" y="643"/>
                      <a:pt x="869" y="647"/>
                    </a:cubicBezTo>
                    <a:cubicBezTo>
                      <a:pt x="872" y="650"/>
                      <a:pt x="873" y="649"/>
                      <a:pt x="878" y="650"/>
                    </a:cubicBezTo>
                    <a:cubicBezTo>
                      <a:pt x="883" y="650"/>
                      <a:pt x="883" y="649"/>
                      <a:pt x="883" y="646"/>
                    </a:cubicBezTo>
                    <a:cubicBezTo>
                      <a:pt x="883" y="643"/>
                      <a:pt x="888" y="652"/>
                      <a:pt x="893" y="653"/>
                    </a:cubicBezTo>
                    <a:cubicBezTo>
                      <a:pt x="898" y="653"/>
                      <a:pt x="894" y="650"/>
                      <a:pt x="891" y="647"/>
                    </a:cubicBezTo>
                    <a:cubicBezTo>
                      <a:pt x="887" y="644"/>
                      <a:pt x="891" y="643"/>
                      <a:pt x="888" y="641"/>
                    </a:cubicBezTo>
                    <a:cubicBezTo>
                      <a:pt x="885" y="638"/>
                      <a:pt x="892" y="635"/>
                      <a:pt x="898" y="636"/>
                    </a:cubicBezTo>
                    <a:cubicBezTo>
                      <a:pt x="904" y="636"/>
                      <a:pt x="904" y="637"/>
                      <a:pt x="906" y="634"/>
                    </a:cubicBezTo>
                    <a:cubicBezTo>
                      <a:pt x="908" y="630"/>
                      <a:pt x="911" y="634"/>
                      <a:pt x="911" y="637"/>
                    </a:cubicBezTo>
                    <a:cubicBezTo>
                      <a:pt x="911" y="640"/>
                      <a:pt x="920" y="635"/>
                      <a:pt x="926" y="635"/>
                    </a:cubicBezTo>
                    <a:cubicBezTo>
                      <a:pt x="931" y="635"/>
                      <a:pt x="936" y="640"/>
                      <a:pt x="936" y="643"/>
                    </a:cubicBezTo>
                    <a:cubicBezTo>
                      <a:pt x="937" y="646"/>
                      <a:pt x="940" y="647"/>
                      <a:pt x="944" y="644"/>
                    </a:cubicBezTo>
                    <a:cubicBezTo>
                      <a:pt x="948" y="641"/>
                      <a:pt x="951" y="637"/>
                      <a:pt x="954" y="640"/>
                    </a:cubicBezTo>
                    <a:cubicBezTo>
                      <a:pt x="958" y="644"/>
                      <a:pt x="961" y="649"/>
                      <a:pt x="966" y="653"/>
                    </a:cubicBezTo>
                    <a:cubicBezTo>
                      <a:pt x="970" y="657"/>
                      <a:pt x="964" y="662"/>
                      <a:pt x="966" y="666"/>
                    </a:cubicBezTo>
                    <a:cubicBezTo>
                      <a:pt x="968" y="669"/>
                      <a:pt x="966" y="673"/>
                      <a:pt x="971" y="677"/>
                    </a:cubicBezTo>
                    <a:cubicBezTo>
                      <a:pt x="976" y="680"/>
                      <a:pt x="971" y="688"/>
                      <a:pt x="975" y="689"/>
                    </a:cubicBezTo>
                    <a:cubicBezTo>
                      <a:pt x="979" y="690"/>
                      <a:pt x="982" y="696"/>
                      <a:pt x="983" y="698"/>
                    </a:cubicBezTo>
                    <a:cubicBezTo>
                      <a:pt x="983" y="701"/>
                      <a:pt x="991" y="704"/>
                      <a:pt x="991" y="700"/>
                    </a:cubicBezTo>
                    <a:cubicBezTo>
                      <a:pt x="992" y="696"/>
                      <a:pt x="996" y="691"/>
                      <a:pt x="996" y="687"/>
                    </a:cubicBezTo>
                    <a:cubicBezTo>
                      <a:pt x="997" y="683"/>
                      <a:pt x="993" y="668"/>
                      <a:pt x="990" y="664"/>
                    </a:cubicBezTo>
                    <a:cubicBezTo>
                      <a:pt x="987" y="659"/>
                      <a:pt x="991" y="658"/>
                      <a:pt x="987" y="653"/>
                    </a:cubicBezTo>
                    <a:cubicBezTo>
                      <a:pt x="983" y="648"/>
                      <a:pt x="980" y="639"/>
                      <a:pt x="981" y="631"/>
                    </a:cubicBezTo>
                    <a:cubicBezTo>
                      <a:pt x="981" y="624"/>
                      <a:pt x="990" y="611"/>
                      <a:pt x="994" y="608"/>
                    </a:cubicBezTo>
                    <a:cubicBezTo>
                      <a:pt x="998" y="604"/>
                      <a:pt x="1003" y="606"/>
                      <a:pt x="1004" y="602"/>
                    </a:cubicBezTo>
                    <a:cubicBezTo>
                      <a:pt x="1005" y="598"/>
                      <a:pt x="1010" y="593"/>
                      <a:pt x="1013" y="593"/>
                    </a:cubicBezTo>
                    <a:cubicBezTo>
                      <a:pt x="1016" y="593"/>
                      <a:pt x="1019" y="594"/>
                      <a:pt x="1020" y="590"/>
                    </a:cubicBezTo>
                    <a:cubicBezTo>
                      <a:pt x="1020" y="587"/>
                      <a:pt x="1025" y="583"/>
                      <a:pt x="1032" y="582"/>
                    </a:cubicBezTo>
                    <a:cubicBezTo>
                      <a:pt x="1038" y="581"/>
                      <a:pt x="1035" y="578"/>
                      <a:pt x="1033" y="575"/>
                    </a:cubicBezTo>
                    <a:cubicBezTo>
                      <a:pt x="1031" y="572"/>
                      <a:pt x="1034" y="569"/>
                      <a:pt x="1036" y="571"/>
                    </a:cubicBezTo>
                    <a:cubicBezTo>
                      <a:pt x="1037" y="573"/>
                      <a:pt x="1041" y="573"/>
                      <a:pt x="1043" y="571"/>
                    </a:cubicBezTo>
                    <a:cubicBezTo>
                      <a:pt x="1046" y="569"/>
                      <a:pt x="1052" y="565"/>
                      <a:pt x="1046" y="564"/>
                    </a:cubicBezTo>
                    <a:cubicBezTo>
                      <a:pt x="1041" y="564"/>
                      <a:pt x="1039" y="562"/>
                      <a:pt x="1043" y="561"/>
                    </a:cubicBezTo>
                    <a:cubicBezTo>
                      <a:pt x="1046" y="559"/>
                      <a:pt x="1043" y="553"/>
                      <a:pt x="1039" y="553"/>
                    </a:cubicBezTo>
                    <a:cubicBezTo>
                      <a:pt x="1034" y="552"/>
                      <a:pt x="1036" y="550"/>
                      <a:pt x="1038" y="547"/>
                    </a:cubicBezTo>
                    <a:cubicBezTo>
                      <a:pt x="1041" y="545"/>
                      <a:pt x="1034" y="540"/>
                      <a:pt x="1031" y="538"/>
                    </a:cubicBezTo>
                    <a:cubicBezTo>
                      <a:pt x="1028" y="536"/>
                      <a:pt x="1033" y="534"/>
                      <a:pt x="1036" y="534"/>
                    </a:cubicBezTo>
                    <a:cubicBezTo>
                      <a:pt x="1038" y="533"/>
                      <a:pt x="1036" y="522"/>
                      <a:pt x="1037" y="519"/>
                    </a:cubicBezTo>
                    <a:cubicBezTo>
                      <a:pt x="1039" y="516"/>
                      <a:pt x="1043" y="516"/>
                      <a:pt x="1041" y="519"/>
                    </a:cubicBezTo>
                    <a:cubicBezTo>
                      <a:pt x="1039" y="522"/>
                      <a:pt x="1037" y="526"/>
                      <a:pt x="1040" y="530"/>
                    </a:cubicBezTo>
                    <a:cubicBezTo>
                      <a:pt x="1043" y="534"/>
                      <a:pt x="1044" y="538"/>
                      <a:pt x="1043" y="544"/>
                    </a:cubicBezTo>
                    <a:cubicBezTo>
                      <a:pt x="1042" y="549"/>
                      <a:pt x="1044" y="548"/>
                      <a:pt x="1048" y="540"/>
                    </a:cubicBezTo>
                    <a:cubicBezTo>
                      <a:pt x="1052" y="533"/>
                      <a:pt x="1052" y="526"/>
                      <a:pt x="1050" y="526"/>
                    </a:cubicBezTo>
                    <a:cubicBezTo>
                      <a:pt x="1047" y="525"/>
                      <a:pt x="1048" y="517"/>
                      <a:pt x="1050" y="521"/>
                    </a:cubicBezTo>
                    <a:cubicBezTo>
                      <a:pt x="1053" y="524"/>
                      <a:pt x="1054" y="525"/>
                      <a:pt x="1058" y="520"/>
                    </a:cubicBezTo>
                    <a:cubicBezTo>
                      <a:pt x="1063" y="516"/>
                      <a:pt x="1067" y="508"/>
                      <a:pt x="1064" y="506"/>
                    </a:cubicBezTo>
                    <a:cubicBezTo>
                      <a:pt x="1062" y="505"/>
                      <a:pt x="1066" y="503"/>
                      <a:pt x="1071" y="503"/>
                    </a:cubicBezTo>
                    <a:cubicBezTo>
                      <a:pt x="1076" y="503"/>
                      <a:pt x="1086" y="500"/>
                      <a:pt x="1087" y="499"/>
                    </a:cubicBezTo>
                    <a:cubicBezTo>
                      <a:pt x="1090" y="494"/>
                      <a:pt x="1070" y="501"/>
                      <a:pt x="1070" y="498"/>
                    </a:cubicBezTo>
                    <a:cubicBezTo>
                      <a:pt x="1070" y="495"/>
                      <a:pt x="1082" y="493"/>
                      <a:pt x="1088" y="492"/>
                    </a:cubicBezTo>
                    <a:cubicBezTo>
                      <a:pt x="1094" y="492"/>
                      <a:pt x="1091" y="484"/>
                      <a:pt x="1094" y="488"/>
                    </a:cubicBezTo>
                    <a:cubicBezTo>
                      <a:pt x="1096" y="491"/>
                      <a:pt x="1100" y="490"/>
                      <a:pt x="1103" y="488"/>
                    </a:cubicBezTo>
                    <a:cubicBezTo>
                      <a:pt x="1106" y="486"/>
                      <a:pt x="1104" y="481"/>
                      <a:pt x="1100" y="480"/>
                    </a:cubicBezTo>
                    <a:cubicBezTo>
                      <a:pt x="1096" y="479"/>
                      <a:pt x="1103" y="476"/>
                      <a:pt x="1102" y="474"/>
                    </a:cubicBezTo>
                    <a:cubicBezTo>
                      <a:pt x="1100" y="472"/>
                      <a:pt x="1104" y="463"/>
                      <a:pt x="1109" y="462"/>
                    </a:cubicBezTo>
                    <a:cubicBezTo>
                      <a:pt x="1114" y="461"/>
                      <a:pt x="1111" y="458"/>
                      <a:pt x="1115" y="458"/>
                    </a:cubicBezTo>
                    <a:cubicBezTo>
                      <a:pt x="1119" y="458"/>
                      <a:pt x="1120" y="453"/>
                      <a:pt x="1124" y="449"/>
                    </a:cubicBezTo>
                    <a:cubicBezTo>
                      <a:pt x="1127" y="446"/>
                      <a:pt x="1132" y="455"/>
                      <a:pt x="1138" y="450"/>
                    </a:cubicBezTo>
                    <a:cubicBezTo>
                      <a:pt x="1140" y="448"/>
                      <a:pt x="1143" y="446"/>
                      <a:pt x="1146" y="444"/>
                    </a:cubicBezTo>
                    <a:cubicBezTo>
                      <a:pt x="1133" y="427"/>
                      <a:pt x="1137" y="415"/>
                      <a:pt x="1137" y="41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130"/>
              <p:cNvSpPr>
                <a:spLocks noEditPoints="1"/>
              </p:cNvSpPr>
              <p:nvPr/>
            </p:nvSpPr>
            <p:spPr bwMode="auto">
              <a:xfrm>
                <a:off x="4051300" y="2887663"/>
                <a:ext cx="328613" cy="233363"/>
              </a:xfrm>
              <a:custGeom>
                <a:avLst/>
                <a:gdLst>
                  <a:gd name="T0" fmla="*/ 144 w 146"/>
                  <a:gd name="T1" fmla="*/ 18 h 103"/>
                  <a:gd name="T2" fmla="*/ 132 w 146"/>
                  <a:gd name="T3" fmla="*/ 18 h 103"/>
                  <a:gd name="T4" fmla="*/ 119 w 146"/>
                  <a:gd name="T5" fmla="*/ 15 h 103"/>
                  <a:gd name="T6" fmla="*/ 113 w 146"/>
                  <a:gd name="T7" fmla="*/ 14 h 103"/>
                  <a:gd name="T8" fmla="*/ 105 w 146"/>
                  <a:gd name="T9" fmla="*/ 14 h 103"/>
                  <a:gd name="T10" fmla="*/ 94 w 146"/>
                  <a:gd name="T11" fmla="*/ 9 h 103"/>
                  <a:gd name="T12" fmla="*/ 87 w 146"/>
                  <a:gd name="T13" fmla="*/ 6 h 103"/>
                  <a:gd name="T14" fmla="*/ 68 w 146"/>
                  <a:gd name="T15" fmla="*/ 4 h 103"/>
                  <a:gd name="T16" fmla="*/ 31 w 146"/>
                  <a:gd name="T17" fmla="*/ 4 h 103"/>
                  <a:gd name="T18" fmla="*/ 17 w 146"/>
                  <a:gd name="T19" fmla="*/ 0 h 103"/>
                  <a:gd name="T20" fmla="*/ 8 w 146"/>
                  <a:gd name="T21" fmla="*/ 6 h 103"/>
                  <a:gd name="T22" fmla="*/ 5 w 146"/>
                  <a:gd name="T23" fmla="*/ 14 h 103"/>
                  <a:gd name="T24" fmla="*/ 7 w 146"/>
                  <a:gd name="T25" fmla="*/ 25 h 103"/>
                  <a:gd name="T26" fmla="*/ 10 w 146"/>
                  <a:gd name="T27" fmla="*/ 24 h 103"/>
                  <a:gd name="T28" fmla="*/ 14 w 146"/>
                  <a:gd name="T29" fmla="*/ 24 h 103"/>
                  <a:gd name="T30" fmla="*/ 21 w 146"/>
                  <a:gd name="T31" fmla="*/ 26 h 103"/>
                  <a:gd name="T32" fmla="*/ 25 w 146"/>
                  <a:gd name="T33" fmla="*/ 26 h 103"/>
                  <a:gd name="T34" fmla="*/ 32 w 146"/>
                  <a:gd name="T35" fmla="*/ 27 h 103"/>
                  <a:gd name="T36" fmla="*/ 35 w 146"/>
                  <a:gd name="T37" fmla="*/ 32 h 103"/>
                  <a:gd name="T38" fmla="*/ 28 w 146"/>
                  <a:gd name="T39" fmla="*/ 38 h 103"/>
                  <a:gd name="T40" fmla="*/ 29 w 146"/>
                  <a:gd name="T41" fmla="*/ 49 h 103"/>
                  <a:gd name="T42" fmla="*/ 27 w 146"/>
                  <a:gd name="T43" fmla="*/ 56 h 103"/>
                  <a:gd name="T44" fmla="*/ 24 w 146"/>
                  <a:gd name="T45" fmla="*/ 61 h 103"/>
                  <a:gd name="T46" fmla="*/ 27 w 146"/>
                  <a:gd name="T47" fmla="*/ 67 h 103"/>
                  <a:gd name="T48" fmla="*/ 24 w 146"/>
                  <a:gd name="T49" fmla="*/ 73 h 103"/>
                  <a:gd name="T50" fmla="*/ 27 w 146"/>
                  <a:gd name="T51" fmla="*/ 79 h 103"/>
                  <a:gd name="T52" fmla="*/ 22 w 146"/>
                  <a:gd name="T53" fmla="*/ 85 h 103"/>
                  <a:gd name="T54" fmla="*/ 24 w 146"/>
                  <a:gd name="T55" fmla="*/ 89 h 103"/>
                  <a:gd name="T56" fmla="*/ 30 w 146"/>
                  <a:gd name="T57" fmla="*/ 90 h 103"/>
                  <a:gd name="T58" fmla="*/ 44 w 146"/>
                  <a:gd name="T59" fmla="*/ 103 h 103"/>
                  <a:gd name="T60" fmla="*/ 46 w 146"/>
                  <a:gd name="T61" fmla="*/ 99 h 103"/>
                  <a:gd name="T62" fmla="*/ 53 w 146"/>
                  <a:gd name="T63" fmla="*/ 99 h 103"/>
                  <a:gd name="T64" fmla="*/ 63 w 146"/>
                  <a:gd name="T65" fmla="*/ 95 h 103"/>
                  <a:gd name="T66" fmla="*/ 77 w 146"/>
                  <a:gd name="T67" fmla="*/ 94 h 103"/>
                  <a:gd name="T68" fmla="*/ 86 w 146"/>
                  <a:gd name="T69" fmla="*/ 90 h 103"/>
                  <a:gd name="T70" fmla="*/ 94 w 146"/>
                  <a:gd name="T71" fmla="*/ 84 h 103"/>
                  <a:gd name="T72" fmla="*/ 99 w 146"/>
                  <a:gd name="T73" fmla="*/ 76 h 103"/>
                  <a:gd name="T74" fmla="*/ 107 w 146"/>
                  <a:gd name="T75" fmla="*/ 67 h 103"/>
                  <a:gd name="T76" fmla="*/ 107 w 146"/>
                  <a:gd name="T77" fmla="*/ 51 h 103"/>
                  <a:gd name="T78" fmla="*/ 116 w 146"/>
                  <a:gd name="T79" fmla="*/ 40 h 103"/>
                  <a:gd name="T80" fmla="*/ 127 w 146"/>
                  <a:gd name="T81" fmla="*/ 34 h 103"/>
                  <a:gd name="T82" fmla="*/ 139 w 146"/>
                  <a:gd name="T83" fmla="*/ 28 h 103"/>
                  <a:gd name="T84" fmla="*/ 144 w 146"/>
                  <a:gd name="T85" fmla="*/ 18 h 103"/>
                  <a:gd name="T86" fmla="*/ 145 w 146"/>
                  <a:gd name="T87" fmla="*/ 55 h 103"/>
                  <a:gd name="T88" fmla="*/ 135 w 146"/>
                  <a:gd name="T89" fmla="*/ 58 h 103"/>
                  <a:gd name="T90" fmla="*/ 145 w 146"/>
                  <a:gd name="T91" fmla="*/ 5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6" h="103">
                    <a:moveTo>
                      <a:pt x="144" y="18"/>
                    </a:moveTo>
                    <a:cubicBezTo>
                      <a:pt x="140" y="18"/>
                      <a:pt x="135" y="19"/>
                      <a:pt x="132" y="18"/>
                    </a:cubicBezTo>
                    <a:cubicBezTo>
                      <a:pt x="128" y="17"/>
                      <a:pt x="121" y="17"/>
                      <a:pt x="119" y="15"/>
                    </a:cubicBezTo>
                    <a:cubicBezTo>
                      <a:pt x="117" y="13"/>
                      <a:pt x="113" y="11"/>
                      <a:pt x="113" y="14"/>
                    </a:cubicBezTo>
                    <a:cubicBezTo>
                      <a:pt x="113" y="16"/>
                      <a:pt x="108" y="17"/>
                      <a:pt x="105" y="14"/>
                    </a:cubicBezTo>
                    <a:cubicBezTo>
                      <a:pt x="101" y="12"/>
                      <a:pt x="96" y="11"/>
                      <a:pt x="94" y="9"/>
                    </a:cubicBezTo>
                    <a:cubicBezTo>
                      <a:pt x="92" y="8"/>
                      <a:pt x="90" y="7"/>
                      <a:pt x="87" y="6"/>
                    </a:cubicBezTo>
                    <a:cubicBezTo>
                      <a:pt x="84" y="7"/>
                      <a:pt x="74" y="3"/>
                      <a:pt x="68" y="4"/>
                    </a:cubicBezTo>
                    <a:cubicBezTo>
                      <a:pt x="61" y="5"/>
                      <a:pt x="39" y="3"/>
                      <a:pt x="31" y="4"/>
                    </a:cubicBezTo>
                    <a:cubicBezTo>
                      <a:pt x="22" y="4"/>
                      <a:pt x="22" y="0"/>
                      <a:pt x="17" y="0"/>
                    </a:cubicBezTo>
                    <a:cubicBezTo>
                      <a:pt x="12" y="0"/>
                      <a:pt x="14" y="6"/>
                      <a:pt x="8" y="6"/>
                    </a:cubicBezTo>
                    <a:cubicBezTo>
                      <a:pt x="1" y="6"/>
                      <a:pt x="0" y="10"/>
                      <a:pt x="5" y="14"/>
                    </a:cubicBezTo>
                    <a:cubicBezTo>
                      <a:pt x="8" y="16"/>
                      <a:pt x="7" y="21"/>
                      <a:pt x="7" y="25"/>
                    </a:cubicBezTo>
                    <a:cubicBezTo>
                      <a:pt x="8" y="25"/>
                      <a:pt x="9" y="25"/>
                      <a:pt x="10" y="24"/>
                    </a:cubicBezTo>
                    <a:cubicBezTo>
                      <a:pt x="12" y="21"/>
                      <a:pt x="14" y="22"/>
                      <a:pt x="14" y="24"/>
                    </a:cubicBezTo>
                    <a:cubicBezTo>
                      <a:pt x="14" y="27"/>
                      <a:pt x="19" y="26"/>
                      <a:pt x="21" y="26"/>
                    </a:cubicBezTo>
                    <a:cubicBezTo>
                      <a:pt x="23" y="26"/>
                      <a:pt x="23" y="28"/>
                      <a:pt x="25" y="26"/>
                    </a:cubicBezTo>
                    <a:cubicBezTo>
                      <a:pt x="28" y="24"/>
                      <a:pt x="32" y="25"/>
                      <a:pt x="32" y="27"/>
                    </a:cubicBezTo>
                    <a:cubicBezTo>
                      <a:pt x="32" y="30"/>
                      <a:pt x="38" y="28"/>
                      <a:pt x="35" y="32"/>
                    </a:cubicBezTo>
                    <a:cubicBezTo>
                      <a:pt x="32" y="35"/>
                      <a:pt x="28" y="36"/>
                      <a:pt x="28" y="38"/>
                    </a:cubicBezTo>
                    <a:cubicBezTo>
                      <a:pt x="28" y="40"/>
                      <a:pt x="32" y="46"/>
                      <a:pt x="29" y="49"/>
                    </a:cubicBezTo>
                    <a:cubicBezTo>
                      <a:pt x="26" y="51"/>
                      <a:pt x="30" y="56"/>
                      <a:pt x="27" y="56"/>
                    </a:cubicBezTo>
                    <a:cubicBezTo>
                      <a:pt x="24" y="56"/>
                      <a:pt x="21" y="57"/>
                      <a:pt x="24" y="61"/>
                    </a:cubicBezTo>
                    <a:cubicBezTo>
                      <a:pt x="27" y="64"/>
                      <a:pt x="30" y="67"/>
                      <a:pt x="27" y="67"/>
                    </a:cubicBezTo>
                    <a:cubicBezTo>
                      <a:pt x="25" y="67"/>
                      <a:pt x="23" y="72"/>
                      <a:pt x="24" y="73"/>
                    </a:cubicBezTo>
                    <a:cubicBezTo>
                      <a:pt x="25" y="74"/>
                      <a:pt x="31" y="78"/>
                      <a:pt x="27" y="79"/>
                    </a:cubicBezTo>
                    <a:cubicBezTo>
                      <a:pt x="22" y="79"/>
                      <a:pt x="22" y="83"/>
                      <a:pt x="22" y="85"/>
                    </a:cubicBezTo>
                    <a:cubicBezTo>
                      <a:pt x="22" y="86"/>
                      <a:pt x="23" y="88"/>
                      <a:pt x="24" y="89"/>
                    </a:cubicBezTo>
                    <a:cubicBezTo>
                      <a:pt x="26" y="89"/>
                      <a:pt x="28" y="89"/>
                      <a:pt x="30" y="90"/>
                    </a:cubicBezTo>
                    <a:cubicBezTo>
                      <a:pt x="35" y="92"/>
                      <a:pt x="37" y="103"/>
                      <a:pt x="44" y="103"/>
                    </a:cubicBezTo>
                    <a:cubicBezTo>
                      <a:pt x="46" y="102"/>
                      <a:pt x="45" y="100"/>
                      <a:pt x="46" y="99"/>
                    </a:cubicBezTo>
                    <a:cubicBezTo>
                      <a:pt x="48" y="98"/>
                      <a:pt x="50" y="99"/>
                      <a:pt x="53" y="99"/>
                    </a:cubicBezTo>
                    <a:cubicBezTo>
                      <a:pt x="55" y="99"/>
                      <a:pt x="57" y="95"/>
                      <a:pt x="63" y="95"/>
                    </a:cubicBezTo>
                    <a:cubicBezTo>
                      <a:pt x="69" y="94"/>
                      <a:pt x="73" y="94"/>
                      <a:pt x="77" y="94"/>
                    </a:cubicBezTo>
                    <a:cubicBezTo>
                      <a:pt x="81" y="94"/>
                      <a:pt x="85" y="93"/>
                      <a:pt x="86" y="90"/>
                    </a:cubicBezTo>
                    <a:cubicBezTo>
                      <a:pt x="87" y="87"/>
                      <a:pt x="90" y="85"/>
                      <a:pt x="94" y="84"/>
                    </a:cubicBezTo>
                    <a:cubicBezTo>
                      <a:pt x="99" y="83"/>
                      <a:pt x="98" y="79"/>
                      <a:pt x="99" y="76"/>
                    </a:cubicBezTo>
                    <a:cubicBezTo>
                      <a:pt x="99" y="73"/>
                      <a:pt x="106" y="69"/>
                      <a:pt x="107" y="67"/>
                    </a:cubicBezTo>
                    <a:cubicBezTo>
                      <a:pt x="107" y="65"/>
                      <a:pt x="103" y="58"/>
                      <a:pt x="107" y="51"/>
                    </a:cubicBezTo>
                    <a:cubicBezTo>
                      <a:pt x="112" y="44"/>
                      <a:pt x="116" y="44"/>
                      <a:pt x="116" y="40"/>
                    </a:cubicBezTo>
                    <a:cubicBezTo>
                      <a:pt x="116" y="36"/>
                      <a:pt x="121" y="35"/>
                      <a:pt x="127" y="34"/>
                    </a:cubicBezTo>
                    <a:cubicBezTo>
                      <a:pt x="132" y="34"/>
                      <a:pt x="134" y="30"/>
                      <a:pt x="139" y="28"/>
                    </a:cubicBezTo>
                    <a:cubicBezTo>
                      <a:pt x="143" y="26"/>
                      <a:pt x="145" y="23"/>
                      <a:pt x="144" y="18"/>
                    </a:cubicBezTo>
                    <a:close/>
                    <a:moveTo>
                      <a:pt x="145" y="55"/>
                    </a:moveTo>
                    <a:cubicBezTo>
                      <a:pt x="144" y="49"/>
                      <a:pt x="132" y="57"/>
                      <a:pt x="135" y="58"/>
                    </a:cubicBezTo>
                    <a:cubicBezTo>
                      <a:pt x="140" y="62"/>
                      <a:pt x="146" y="61"/>
                      <a:pt x="145" y="5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131"/>
              <p:cNvSpPr>
                <a:spLocks/>
              </p:cNvSpPr>
              <p:nvPr/>
            </p:nvSpPr>
            <p:spPr bwMode="auto">
              <a:xfrm>
                <a:off x="4619625" y="2787650"/>
                <a:ext cx="85725" cy="49213"/>
              </a:xfrm>
              <a:custGeom>
                <a:avLst/>
                <a:gdLst>
                  <a:gd name="T0" fmla="*/ 0 w 38"/>
                  <a:gd name="T1" fmla="*/ 19 h 22"/>
                  <a:gd name="T2" fmla="*/ 8 w 38"/>
                  <a:gd name="T3" fmla="*/ 18 h 22"/>
                  <a:gd name="T4" fmla="*/ 10 w 38"/>
                  <a:gd name="T5" fmla="*/ 21 h 22"/>
                  <a:gd name="T6" fmla="*/ 18 w 38"/>
                  <a:gd name="T7" fmla="*/ 20 h 22"/>
                  <a:gd name="T8" fmla="*/ 25 w 38"/>
                  <a:gd name="T9" fmla="*/ 20 h 22"/>
                  <a:gd name="T10" fmla="*/ 29 w 38"/>
                  <a:gd name="T11" fmla="*/ 15 h 22"/>
                  <a:gd name="T12" fmla="*/ 31 w 38"/>
                  <a:gd name="T13" fmla="*/ 10 h 22"/>
                  <a:gd name="T14" fmla="*/ 38 w 38"/>
                  <a:gd name="T15" fmla="*/ 5 h 22"/>
                  <a:gd name="T16" fmla="*/ 36 w 38"/>
                  <a:gd name="T17" fmla="*/ 1 h 22"/>
                  <a:gd name="T18" fmla="*/ 28 w 38"/>
                  <a:gd name="T19" fmla="*/ 3 h 22"/>
                  <a:gd name="T20" fmla="*/ 18 w 38"/>
                  <a:gd name="T21" fmla="*/ 7 h 22"/>
                  <a:gd name="T22" fmla="*/ 6 w 38"/>
                  <a:gd name="T23" fmla="*/ 4 h 22"/>
                  <a:gd name="T24" fmla="*/ 1 w 38"/>
                  <a:gd name="T25" fmla="*/ 4 h 22"/>
                  <a:gd name="T26" fmla="*/ 0 w 38"/>
                  <a:gd name="T27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2">
                    <a:moveTo>
                      <a:pt x="0" y="19"/>
                    </a:moveTo>
                    <a:cubicBezTo>
                      <a:pt x="3" y="18"/>
                      <a:pt x="6" y="17"/>
                      <a:pt x="8" y="18"/>
                    </a:cubicBezTo>
                    <a:cubicBezTo>
                      <a:pt x="9" y="19"/>
                      <a:pt x="9" y="20"/>
                      <a:pt x="10" y="21"/>
                    </a:cubicBezTo>
                    <a:cubicBezTo>
                      <a:pt x="12" y="21"/>
                      <a:pt x="16" y="20"/>
                      <a:pt x="18" y="20"/>
                    </a:cubicBezTo>
                    <a:cubicBezTo>
                      <a:pt x="20" y="19"/>
                      <a:pt x="24" y="22"/>
                      <a:pt x="25" y="20"/>
                    </a:cubicBezTo>
                    <a:cubicBezTo>
                      <a:pt x="25" y="19"/>
                      <a:pt x="27" y="15"/>
                      <a:pt x="29" y="15"/>
                    </a:cubicBezTo>
                    <a:cubicBezTo>
                      <a:pt x="31" y="15"/>
                      <a:pt x="29" y="10"/>
                      <a:pt x="31" y="10"/>
                    </a:cubicBezTo>
                    <a:cubicBezTo>
                      <a:pt x="33" y="9"/>
                      <a:pt x="38" y="5"/>
                      <a:pt x="38" y="5"/>
                    </a:cubicBezTo>
                    <a:cubicBezTo>
                      <a:pt x="38" y="5"/>
                      <a:pt x="36" y="1"/>
                      <a:pt x="36" y="1"/>
                    </a:cubicBezTo>
                    <a:cubicBezTo>
                      <a:pt x="35" y="0"/>
                      <a:pt x="32" y="3"/>
                      <a:pt x="28" y="3"/>
                    </a:cubicBezTo>
                    <a:cubicBezTo>
                      <a:pt x="23" y="3"/>
                      <a:pt x="20" y="7"/>
                      <a:pt x="18" y="7"/>
                    </a:cubicBezTo>
                    <a:cubicBezTo>
                      <a:pt x="16" y="7"/>
                      <a:pt x="10" y="5"/>
                      <a:pt x="6" y="4"/>
                    </a:cubicBezTo>
                    <a:cubicBezTo>
                      <a:pt x="4" y="4"/>
                      <a:pt x="3" y="4"/>
                      <a:pt x="1" y="4"/>
                    </a:cubicBezTo>
                    <a:cubicBezTo>
                      <a:pt x="1" y="8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132"/>
              <p:cNvSpPr>
                <a:spLocks noEditPoints="1"/>
              </p:cNvSpPr>
              <p:nvPr/>
            </p:nvSpPr>
            <p:spPr bwMode="auto">
              <a:xfrm>
                <a:off x="4794250" y="2949575"/>
                <a:ext cx="163513" cy="200025"/>
              </a:xfrm>
              <a:custGeom>
                <a:avLst/>
                <a:gdLst>
                  <a:gd name="T0" fmla="*/ 71 w 72"/>
                  <a:gd name="T1" fmla="*/ 0 h 89"/>
                  <a:gd name="T2" fmla="*/ 66 w 72"/>
                  <a:gd name="T3" fmla="*/ 3 h 89"/>
                  <a:gd name="T4" fmla="*/ 61 w 72"/>
                  <a:gd name="T5" fmla="*/ 5 h 89"/>
                  <a:gd name="T6" fmla="*/ 49 w 72"/>
                  <a:gd name="T7" fmla="*/ 3 h 89"/>
                  <a:gd name="T8" fmla="*/ 34 w 72"/>
                  <a:gd name="T9" fmla="*/ 3 h 89"/>
                  <a:gd name="T10" fmla="*/ 34 w 72"/>
                  <a:gd name="T11" fmla="*/ 4 h 89"/>
                  <a:gd name="T12" fmla="*/ 23 w 72"/>
                  <a:gd name="T13" fmla="*/ 8 h 89"/>
                  <a:gd name="T14" fmla="*/ 18 w 72"/>
                  <a:gd name="T15" fmla="*/ 12 h 89"/>
                  <a:gd name="T16" fmla="*/ 10 w 72"/>
                  <a:gd name="T17" fmla="*/ 13 h 89"/>
                  <a:gd name="T18" fmla="*/ 6 w 72"/>
                  <a:gd name="T19" fmla="*/ 19 h 89"/>
                  <a:gd name="T20" fmla="*/ 4 w 72"/>
                  <a:gd name="T21" fmla="*/ 23 h 89"/>
                  <a:gd name="T22" fmla="*/ 0 w 72"/>
                  <a:gd name="T23" fmla="*/ 29 h 89"/>
                  <a:gd name="T24" fmla="*/ 1 w 72"/>
                  <a:gd name="T25" fmla="*/ 30 h 89"/>
                  <a:gd name="T26" fmla="*/ 7 w 72"/>
                  <a:gd name="T27" fmla="*/ 39 h 89"/>
                  <a:gd name="T28" fmla="*/ 15 w 72"/>
                  <a:gd name="T29" fmla="*/ 42 h 89"/>
                  <a:gd name="T30" fmla="*/ 25 w 72"/>
                  <a:gd name="T31" fmla="*/ 46 h 89"/>
                  <a:gd name="T32" fmla="*/ 13 w 72"/>
                  <a:gd name="T33" fmla="*/ 47 h 89"/>
                  <a:gd name="T34" fmla="*/ 15 w 72"/>
                  <a:gd name="T35" fmla="*/ 56 h 89"/>
                  <a:gd name="T36" fmla="*/ 21 w 72"/>
                  <a:gd name="T37" fmla="*/ 64 h 89"/>
                  <a:gd name="T38" fmla="*/ 32 w 72"/>
                  <a:gd name="T39" fmla="*/ 69 h 89"/>
                  <a:gd name="T40" fmla="*/ 30 w 72"/>
                  <a:gd name="T41" fmla="*/ 58 h 89"/>
                  <a:gd name="T42" fmla="*/ 38 w 72"/>
                  <a:gd name="T43" fmla="*/ 57 h 89"/>
                  <a:gd name="T44" fmla="*/ 32 w 72"/>
                  <a:gd name="T45" fmla="*/ 53 h 89"/>
                  <a:gd name="T46" fmla="*/ 36 w 72"/>
                  <a:gd name="T47" fmla="*/ 51 h 89"/>
                  <a:gd name="T48" fmla="*/ 45 w 72"/>
                  <a:gd name="T49" fmla="*/ 50 h 89"/>
                  <a:gd name="T50" fmla="*/ 41 w 72"/>
                  <a:gd name="T51" fmla="*/ 41 h 89"/>
                  <a:gd name="T52" fmla="*/ 32 w 72"/>
                  <a:gd name="T53" fmla="*/ 41 h 89"/>
                  <a:gd name="T54" fmla="*/ 35 w 72"/>
                  <a:gd name="T55" fmla="*/ 35 h 89"/>
                  <a:gd name="T56" fmla="*/ 26 w 72"/>
                  <a:gd name="T57" fmla="*/ 22 h 89"/>
                  <a:gd name="T58" fmla="*/ 32 w 72"/>
                  <a:gd name="T59" fmla="*/ 19 h 89"/>
                  <a:gd name="T60" fmla="*/ 41 w 72"/>
                  <a:gd name="T61" fmla="*/ 20 h 89"/>
                  <a:gd name="T62" fmla="*/ 43 w 72"/>
                  <a:gd name="T63" fmla="*/ 12 h 89"/>
                  <a:gd name="T64" fmla="*/ 50 w 72"/>
                  <a:gd name="T65" fmla="*/ 14 h 89"/>
                  <a:gd name="T66" fmla="*/ 58 w 72"/>
                  <a:gd name="T67" fmla="*/ 10 h 89"/>
                  <a:gd name="T68" fmla="*/ 66 w 72"/>
                  <a:gd name="T69" fmla="*/ 14 h 89"/>
                  <a:gd name="T70" fmla="*/ 69 w 72"/>
                  <a:gd name="T71" fmla="*/ 10 h 89"/>
                  <a:gd name="T72" fmla="*/ 72 w 72"/>
                  <a:gd name="T73" fmla="*/ 4 h 89"/>
                  <a:gd name="T74" fmla="*/ 71 w 72"/>
                  <a:gd name="T75" fmla="*/ 0 h 89"/>
                  <a:gd name="T76" fmla="*/ 62 w 72"/>
                  <a:gd name="T77" fmla="*/ 84 h 89"/>
                  <a:gd name="T78" fmla="*/ 44 w 72"/>
                  <a:gd name="T79" fmla="*/ 82 h 89"/>
                  <a:gd name="T80" fmla="*/ 37 w 72"/>
                  <a:gd name="T81" fmla="*/ 85 h 89"/>
                  <a:gd name="T82" fmla="*/ 53 w 72"/>
                  <a:gd name="T83" fmla="*/ 89 h 89"/>
                  <a:gd name="T84" fmla="*/ 69 w 72"/>
                  <a:gd name="T85" fmla="*/ 85 h 89"/>
                  <a:gd name="T86" fmla="*/ 62 w 72"/>
                  <a:gd name="T87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" h="89">
                    <a:moveTo>
                      <a:pt x="71" y="0"/>
                    </a:moveTo>
                    <a:cubicBezTo>
                      <a:pt x="68" y="0"/>
                      <a:pt x="65" y="1"/>
                      <a:pt x="66" y="3"/>
                    </a:cubicBezTo>
                    <a:cubicBezTo>
                      <a:pt x="66" y="4"/>
                      <a:pt x="64" y="5"/>
                      <a:pt x="61" y="5"/>
                    </a:cubicBezTo>
                    <a:cubicBezTo>
                      <a:pt x="61" y="5"/>
                      <a:pt x="52" y="5"/>
                      <a:pt x="49" y="3"/>
                    </a:cubicBezTo>
                    <a:cubicBezTo>
                      <a:pt x="47" y="2"/>
                      <a:pt x="38" y="3"/>
                      <a:pt x="34" y="3"/>
                    </a:cubicBezTo>
                    <a:cubicBezTo>
                      <a:pt x="34" y="3"/>
                      <a:pt x="34" y="3"/>
                      <a:pt x="34" y="4"/>
                    </a:cubicBezTo>
                    <a:cubicBezTo>
                      <a:pt x="33" y="5"/>
                      <a:pt x="25" y="9"/>
                      <a:pt x="23" y="8"/>
                    </a:cubicBezTo>
                    <a:cubicBezTo>
                      <a:pt x="22" y="8"/>
                      <a:pt x="21" y="11"/>
                      <a:pt x="18" y="12"/>
                    </a:cubicBezTo>
                    <a:cubicBezTo>
                      <a:pt x="15" y="12"/>
                      <a:pt x="11" y="11"/>
                      <a:pt x="10" y="13"/>
                    </a:cubicBezTo>
                    <a:cubicBezTo>
                      <a:pt x="10" y="14"/>
                      <a:pt x="8" y="17"/>
                      <a:pt x="6" y="19"/>
                    </a:cubicBezTo>
                    <a:cubicBezTo>
                      <a:pt x="5" y="21"/>
                      <a:pt x="6" y="23"/>
                      <a:pt x="4" y="23"/>
                    </a:cubicBezTo>
                    <a:cubicBezTo>
                      <a:pt x="2" y="24"/>
                      <a:pt x="1" y="27"/>
                      <a:pt x="0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5" y="31"/>
                      <a:pt x="7" y="35"/>
                      <a:pt x="7" y="39"/>
                    </a:cubicBezTo>
                    <a:cubicBezTo>
                      <a:pt x="6" y="44"/>
                      <a:pt x="12" y="45"/>
                      <a:pt x="15" y="42"/>
                    </a:cubicBezTo>
                    <a:cubicBezTo>
                      <a:pt x="18" y="39"/>
                      <a:pt x="25" y="44"/>
                      <a:pt x="25" y="46"/>
                    </a:cubicBezTo>
                    <a:cubicBezTo>
                      <a:pt x="25" y="48"/>
                      <a:pt x="17" y="44"/>
                      <a:pt x="13" y="47"/>
                    </a:cubicBezTo>
                    <a:cubicBezTo>
                      <a:pt x="9" y="50"/>
                      <a:pt x="16" y="53"/>
                      <a:pt x="15" y="56"/>
                    </a:cubicBezTo>
                    <a:cubicBezTo>
                      <a:pt x="14" y="60"/>
                      <a:pt x="17" y="64"/>
                      <a:pt x="21" y="64"/>
                    </a:cubicBezTo>
                    <a:cubicBezTo>
                      <a:pt x="25" y="64"/>
                      <a:pt x="29" y="70"/>
                      <a:pt x="32" y="69"/>
                    </a:cubicBezTo>
                    <a:cubicBezTo>
                      <a:pt x="34" y="68"/>
                      <a:pt x="29" y="59"/>
                      <a:pt x="30" y="58"/>
                    </a:cubicBezTo>
                    <a:cubicBezTo>
                      <a:pt x="31" y="56"/>
                      <a:pt x="35" y="60"/>
                      <a:pt x="38" y="57"/>
                    </a:cubicBezTo>
                    <a:cubicBezTo>
                      <a:pt x="40" y="55"/>
                      <a:pt x="36" y="53"/>
                      <a:pt x="32" y="53"/>
                    </a:cubicBezTo>
                    <a:cubicBezTo>
                      <a:pt x="29" y="53"/>
                      <a:pt x="32" y="48"/>
                      <a:pt x="36" y="51"/>
                    </a:cubicBezTo>
                    <a:cubicBezTo>
                      <a:pt x="41" y="53"/>
                      <a:pt x="43" y="50"/>
                      <a:pt x="45" y="50"/>
                    </a:cubicBezTo>
                    <a:cubicBezTo>
                      <a:pt x="47" y="49"/>
                      <a:pt x="47" y="42"/>
                      <a:pt x="41" y="41"/>
                    </a:cubicBezTo>
                    <a:cubicBezTo>
                      <a:pt x="35" y="39"/>
                      <a:pt x="36" y="45"/>
                      <a:pt x="32" y="41"/>
                    </a:cubicBezTo>
                    <a:cubicBezTo>
                      <a:pt x="28" y="37"/>
                      <a:pt x="35" y="38"/>
                      <a:pt x="35" y="35"/>
                    </a:cubicBezTo>
                    <a:cubicBezTo>
                      <a:pt x="35" y="31"/>
                      <a:pt x="29" y="26"/>
                      <a:pt x="26" y="22"/>
                    </a:cubicBezTo>
                    <a:cubicBezTo>
                      <a:pt x="23" y="18"/>
                      <a:pt x="30" y="16"/>
                      <a:pt x="32" y="19"/>
                    </a:cubicBezTo>
                    <a:cubicBezTo>
                      <a:pt x="34" y="22"/>
                      <a:pt x="38" y="22"/>
                      <a:pt x="41" y="20"/>
                    </a:cubicBezTo>
                    <a:cubicBezTo>
                      <a:pt x="44" y="19"/>
                      <a:pt x="38" y="14"/>
                      <a:pt x="43" y="12"/>
                    </a:cubicBezTo>
                    <a:cubicBezTo>
                      <a:pt x="48" y="10"/>
                      <a:pt x="48" y="13"/>
                      <a:pt x="50" y="14"/>
                    </a:cubicBezTo>
                    <a:cubicBezTo>
                      <a:pt x="52" y="15"/>
                      <a:pt x="53" y="10"/>
                      <a:pt x="58" y="10"/>
                    </a:cubicBezTo>
                    <a:cubicBezTo>
                      <a:pt x="61" y="10"/>
                      <a:pt x="64" y="12"/>
                      <a:pt x="66" y="14"/>
                    </a:cubicBezTo>
                    <a:cubicBezTo>
                      <a:pt x="67" y="12"/>
                      <a:pt x="69" y="11"/>
                      <a:pt x="69" y="10"/>
                    </a:cubicBezTo>
                    <a:cubicBezTo>
                      <a:pt x="69" y="8"/>
                      <a:pt x="72" y="7"/>
                      <a:pt x="72" y="4"/>
                    </a:cubicBezTo>
                    <a:cubicBezTo>
                      <a:pt x="72" y="3"/>
                      <a:pt x="71" y="1"/>
                      <a:pt x="71" y="0"/>
                    </a:cubicBezTo>
                    <a:close/>
                    <a:moveTo>
                      <a:pt x="62" y="84"/>
                    </a:moveTo>
                    <a:cubicBezTo>
                      <a:pt x="59" y="83"/>
                      <a:pt x="47" y="85"/>
                      <a:pt x="44" y="82"/>
                    </a:cubicBezTo>
                    <a:cubicBezTo>
                      <a:pt x="41" y="79"/>
                      <a:pt x="34" y="84"/>
                      <a:pt x="37" y="85"/>
                    </a:cubicBezTo>
                    <a:cubicBezTo>
                      <a:pt x="41" y="86"/>
                      <a:pt x="47" y="89"/>
                      <a:pt x="53" y="89"/>
                    </a:cubicBezTo>
                    <a:cubicBezTo>
                      <a:pt x="60" y="89"/>
                      <a:pt x="69" y="86"/>
                      <a:pt x="69" y="85"/>
                    </a:cubicBezTo>
                    <a:cubicBezTo>
                      <a:pt x="68" y="83"/>
                      <a:pt x="64" y="86"/>
                      <a:pt x="62" y="8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33"/>
              <p:cNvSpPr>
                <a:spLocks/>
              </p:cNvSpPr>
              <p:nvPr/>
            </p:nvSpPr>
            <p:spPr bwMode="auto">
              <a:xfrm>
                <a:off x="5094287" y="3122613"/>
                <a:ext cx="68263" cy="42863"/>
              </a:xfrm>
              <a:custGeom>
                <a:avLst/>
                <a:gdLst>
                  <a:gd name="T0" fmla="*/ 20 w 30"/>
                  <a:gd name="T1" fmla="*/ 12 h 19"/>
                  <a:gd name="T2" fmla="*/ 26 w 30"/>
                  <a:gd name="T3" fmla="*/ 5 h 19"/>
                  <a:gd name="T4" fmla="*/ 26 w 30"/>
                  <a:gd name="T5" fmla="*/ 2 h 19"/>
                  <a:gd name="T6" fmla="*/ 10 w 30"/>
                  <a:gd name="T7" fmla="*/ 7 h 19"/>
                  <a:gd name="T8" fmla="*/ 5 w 30"/>
                  <a:gd name="T9" fmla="*/ 15 h 19"/>
                  <a:gd name="T10" fmla="*/ 20 w 30"/>
                  <a:gd name="T1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9">
                    <a:moveTo>
                      <a:pt x="20" y="12"/>
                    </a:moveTo>
                    <a:cubicBezTo>
                      <a:pt x="20" y="10"/>
                      <a:pt x="22" y="6"/>
                      <a:pt x="26" y="5"/>
                    </a:cubicBezTo>
                    <a:cubicBezTo>
                      <a:pt x="30" y="3"/>
                      <a:pt x="28" y="0"/>
                      <a:pt x="26" y="2"/>
                    </a:cubicBezTo>
                    <a:cubicBezTo>
                      <a:pt x="23" y="5"/>
                      <a:pt x="17" y="7"/>
                      <a:pt x="10" y="7"/>
                    </a:cubicBezTo>
                    <a:cubicBezTo>
                      <a:pt x="2" y="8"/>
                      <a:pt x="0" y="13"/>
                      <a:pt x="5" y="15"/>
                    </a:cubicBezTo>
                    <a:cubicBezTo>
                      <a:pt x="11" y="19"/>
                      <a:pt x="20" y="14"/>
                      <a:pt x="20" y="1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34"/>
              <p:cNvSpPr>
                <a:spLocks/>
              </p:cNvSpPr>
              <p:nvPr/>
            </p:nvSpPr>
            <p:spPr bwMode="auto">
              <a:xfrm>
                <a:off x="3676650" y="2063750"/>
                <a:ext cx="271463" cy="138113"/>
              </a:xfrm>
              <a:custGeom>
                <a:avLst/>
                <a:gdLst>
                  <a:gd name="T0" fmla="*/ 102 w 121"/>
                  <a:gd name="T1" fmla="*/ 43 h 61"/>
                  <a:gd name="T2" fmla="*/ 111 w 121"/>
                  <a:gd name="T3" fmla="*/ 36 h 61"/>
                  <a:gd name="T4" fmla="*/ 119 w 121"/>
                  <a:gd name="T5" fmla="*/ 27 h 61"/>
                  <a:gd name="T6" fmla="*/ 113 w 121"/>
                  <a:gd name="T7" fmla="*/ 18 h 61"/>
                  <a:gd name="T8" fmla="*/ 107 w 121"/>
                  <a:gd name="T9" fmla="*/ 13 h 61"/>
                  <a:gd name="T10" fmla="*/ 105 w 121"/>
                  <a:gd name="T11" fmla="*/ 6 h 61"/>
                  <a:gd name="T12" fmla="*/ 98 w 121"/>
                  <a:gd name="T13" fmla="*/ 6 h 61"/>
                  <a:gd name="T14" fmla="*/ 87 w 121"/>
                  <a:gd name="T15" fmla="*/ 1 h 61"/>
                  <a:gd name="T16" fmla="*/ 85 w 121"/>
                  <a:gd name="T17" fmla="*/ 8 h 61"/>
                  <a:gd name="T18" fmla="*/ 79 w 121"/>
                  <a:gd name="T19" fmla="*/ 8 h 61"/>
                  <a:gd name="T20" fmla="*/ 74 w 121"/>
                  <a:gd name="T21" fmla="*/ 8 h 61"/>
                  <a:gd name="T22" fmla="*/ 68 w 121"/>
                  <a:gd name="T23" fmla="*/ 9 h 61"/>
                  <a:gd name="T24" fmla="*/ 62 w 121"/>
                  <a:gd name="T25" fmla="*/ 7 h 61"/>
                  <a:gd name="T26" fmla="*/ 54 w 121"/>
                  <a:gd name="T27" fmla="*/ 13 h 61"/>
                  <a:gd name="T28" fmla="*/ 50 w 121"/>
                  <a:gd name="T29" fmla="*/ 10 h 61"/>
                  <a:gd name="T30" fmla="*/ 45 w 121"/>
                  <a:gd name="T31" fmla="*/ 14 h 61"/>
                  <a:gd name="T32" fmla="*/ 43 w 121"/>
                  <a:gd name="T33" fmla="*/ 19 h 61"/>
                  <a:gd name="T34" fmla="*/ 36 w 121"/>
                  <a:gd name="T35" fmla="*/ 22 h 61"/>
                  <a:gd name="T36" fmla="*/ 33 w 121"/>
                  <a:gd name="T37" fmla="*/ 13 h 61"/>
                  <a:gd name="T38" fmla="*/ 16 w 121"/>
                  <a:gd name="T39" fmla="*/ 2 h 61"/>
                  <a:gd name="T40" fmla="*/ 17 w 121"/>
                  <a:gd name="T41" fmla="*/ 8 h 61"/>
                  <a:gd name="T42" fmla="*/ 13 w 121"/>
                  <a:gd name="T43" fmla="*/ 8 h 61"/>
                  <a:gd name="T44" fmla="*/ 6 w 121"/>
                  <a:gd name="T45" fmla="*/ 11 h 61"/>
                  <a:gd name="T46" fmla="*/ 0 w 121"/>
                  <a:gd name="T47" fmla="*/ 18 h 61"/>
                  <a:gd name="T48" fmla="*/ 11 w 121"/>
                  <a:gd name="T49" fmla="*/ 21 h 61"/>
                  <a:gd name="T50" fmla="*/ 25 w 121"/>
                  <a:gd name="T51" fmla="*/ 21 h 61"/>
                  <a:gd name="T52" fmla="*/ 23 w 121"/>
                  <a:gd name="T53" fmla="*/ 26 h 61"/>
                  <a:gd name="T54" fmla="*/ 17 w 121"/>
                  <a:gd name="T55" fmla="*/ 30 h 61"/>
                  <a:gd name="T56" fmla="*/ 4 w 121"/>
                  <a:gd name="T57" fmla="*/ 33 h 61"/>
                  <a:gd name="T58" fmla="*/ 20 w 121"/>
                  <a:gd name="T59" fmla="*/ 33 h 61"/>
                  <a:gd name="T60" fmla="*/ 24 w 121"/>
                  <a:gd name="T61" fmla="*/ 38 h 61"/>
                  <a:gd name="T62" fmla="*/ 28 w 121"/>
                  <a:gd name="T63" fmla="*/ 41 h 61"/>
                  <a:gd name="T64" fmla="*/ 24 w 121"/>
                  <a:gd name="T65" fmla="*/ 47 h 61"/>
                  <a:gd name="T66" fmla="*/ 18 w 121"/>
                  <a:gd name="T67" fmla="*/ 50 h 61"/>
                  <a:gd name="T68" fmla="*/ 32 w 121"/>
                  <a:gd name="T69" fmla="*/ 50 h 61"/>
                  <a:gd name="T70" fmla="*/ 53 w 121"/>
                  <a:gd name="T71" fmla="*/ 58 h 61"/>
                  <a:gd name="T72" fmla="*/ 72 w 121"/>
                  <a:gd name="T73" fmla="*/ 53 h 61"/>
                  <a:gd name="T74" fmla="*/ 86 w 121"/>
                  <a:gd name="T75" fmla="*/ 49 h 61"/>
                  <a:gd name="T76" fmla="*/ 102 w 121"/>
                  <a:gd name="T77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" h="61">
                    <a:moveTo>
                      <a:pt x="102" y="43"/>
                    </a:moveTo>
                    <a:cubicBezTo>
                      <a:pt x="108" y="43"/>
                      <a:pt x="108" y="35"/>
                      <a:pt x="111" y="36"/>
                    </a:cubicBezTo>
                    <a:cubicBezTo>
                      <a:pt x="113" y="36"/>
                      <a:pt x="118" y="31"/>
                      <a:pt x="119" y="27"/>
                    </a:cubicBezTo>
                    <a:cubicBezTo>
                      <a:pt x="121" y="24"/>
                      <a:pt x="117" y="18"/>
                      <a:pt x="113" y="18"/>
                    </a:cubicBezTo>
                    <a:cubicBezTo>
                      <a:pt x="109" y="18"/>
                      <a:pt x="106" y="15"/>
                      <a:pt x="107" y="13"/>
                    </a:cubicBezTo>
                    <a:cubicBezTo>
                      <a:pt x="108" y="10"/>
                      <a:pt x="105" y="7"/>
                      <a:pt x="105" y="6"/>
                    </a:cubicBezTo>
                    <a:cubicBezTo>
                      <a:pt x="105" y="4"/>
                      <a:pt x="100" y="5"/>
                      <a:pt x="98" y="6"/>
                    </a:cubicBezTo>
                    <a:cubicBezTo>
                      <a:pt x="95" y="7"/>
                      <a:pt x="89" y="0"/>
                      <a:pt x="87" y="1"/>
                    </a:cubicBezTo>
                    <a:cubicBezTo>
                      <a:pt x="84" y="2"/>
                      <a:pt x="86" y="6"/>
                      <a:pt x="85" y="8"/>
                    </a:cubicBezTo>
                    <a:cubicBezTo>
                      <a:pt x="85" y="10"/>
                      <a:pt x="79" y="6"/>
                      <a:pt x="79" y="8"/>
                    </a:cubicBezTo>
                    <a:cubicBezTo>
                      <a:pt x="79" y="11"/>
                      <a:pt x="76" y="11"/>
                      <a:pt x="74" y="8"/>
                    </a:cubicBezTo>
                    <a:cubicBezTo>
                      <a:pt x="72" y="6"/>
                      <a:pt x="68" y="7"/>
                      <a:pt x="68" y="9"/>
                    </a:cubicBezTo>
                    <a:cubicBezTo>
                      <a:pt x="68" y="11"/>
                      <a:pt x="66" y="10"/>
                      <a:pt x="62" y="7"/>
                    </a:cubicBezTo>
                    <a:cubicBezTo>
                      <a:pt x="58" y="5"/>
                      <a:pt x="54" y="10"/>
                      <a:pt x="54" y="13"/>
                    </a:cubicBezTo>
                    <a:cubicBezTo>
                      <a:pt x="55" y="15"/>
                      <a:pt x="53" y="16"/>
                      <a:pt x="50" y="10"/>
                    </a:cubicBezTo>
                    <a:cubicBezTo>
                      <a:pt x="47" y="5"/>
                      <a:pt x="43" y="11"/>
                      <a:pt x="45" y="14"/>
                    </a:cubicBezTo>
                    <a:cubicBezTo>
                      <a:pt x="46" y="17"/>
                      <a:pt x="46" y="20"/>
                      <a:pt x="43" y="19"/>
                    </a:cubicBezTo>
                    <a:cubicBezTo>
                      <a:pt x="41" y="17"/>
                      <a:pt x="37" y="20"/>
                      <a:pt x="36" y="22"/>
                    </a:cubicBezTo>
                    <a:cubicBezTo>
                      <a:pt x="34" y="25"/>
                      <a:pt x="29" y="15"/>
                      <a:pt x="33" y="13"/>
                    </a:cubicBezTo>
                    <a:cubicBezTo>
                      <a:pt x="37" y="11"/>
                      <a:pt x="21" y="2"/>
                      <a:pt x="16" y="2"/>
                    </a:cubicBezTo>
                    <a:cubicBezTo>
                      <a:pt x="11" y="2"/>
                      <a:pt x="14" y="6"/>
                      <a:pt x="17" y="8"/>
                    </a:cubicBezTo>
                    <a:cubicBezTo>
                      <a:pt x="21" y="11"/>
                      <a:pt x="15" y="10"/>
                      <a:pt x="13" y="8"/>
                    </a:cubicBezTo>
                    <a:cubicBezTo>
                      <a:pt x="11" y="6"/>
                      <a:pt x="8" y="7"/>
                      <a:pt x="6" y="11"/>
                    </a:cubicBezTo>
                    <a:cubicBezTo>
                      <a:pt x="4" y="14"/>
                      <a:pt x="1" y="16"/>
                      <a:pt x="0" y="18"/>
                    </a:cubicBezTo>
                    <a:cubicBezTo>
                      <a:pt x="0" y="21"/>
                      <a:pt x="6" y="23"/>
                      <a:pt x="11" y="21"/>
                    </a:cubicBezTo>
                    <a:cubicBezTo>
                      <a:pt x="16" y="19"/>
                      <a:pt x="22" y="18"/>
                      <a:pt x="25" y="21"/>
                    </a:cubicBezTo>
                    <a:cubicBezTo>
                      <a:pt x="27" y="23"/>
                      <a:pt x="20" y="24"/>
                      <a:pt x="23" y="26"/>
                    </a:cubicBezTo>
                    <a:cubicBezTo>
                      <a:pt x="25" y="28"/>
                      <a:pt x="23" y="30"/>
                      <a:pt x="17" y="30"/>
                    </a:cubicBezTo>
                    <a:cubicBezTo>
                      <a:pt x="10" y="29"/>
                      <a:pt x="3" y="31"/>
                      <a:pt x="4" y="33"/>
                    </a:cubicBezTo>
                    <a:cubicBezTo>
                      <a:pt x="5" y="35"/>
                      <a:pt x="20" y="31"/>
                      <a:pt x="20" y="33"/>
                    </a:cubicBezTo>
                    <a:cubicBezTo>
                      <a:pt x="20" y="36"/>
                      <a:pt x="20" y="39"/>
                      <a:pt x="24" y="38"/>
                    </a:cubicBezTo>
                    <a:cubicBezTo>
                      <a:pt x="28" y="36"/>
                      <a:pt x="26" y="41"/>
                      <a:pt x="28" y="41"/>
                    </a:cubicBezTo>
                    <a:cubicBezTo>
                      <a:pt x="30" y="42"/>
                      <a:pt x="29" y="46"/>
                      <a:pt x="24" y="47"/>
                    </a:cubicBezTo>
                    <a:cubicBezTo>
                      <a:pt x="18" y="47"/>
                      <a:pt x="16" y="48"/>
                      <a:pt x="18" y="50"/>
                    </a:cubicBezTo>
                    <a:cubicBezTo>
                      <a:pt x="21" y="53"/>
                      <a:pt x="27" y="51"/>
                      <a:pt x="32" y="50"/>
                    </a:cubicBezTo>
                    <a:cubicBezTo>
                      <a:pt x="38" y="48"/>
                      <a:pt x="46" y="55"/>
                      <a:pt x="53" y="58"/>
                    </a:cubicBezTo>
                    <a:cubicBezTo>
                      <a:pt x="60" y="61"/>
                      <a:pt x="71" y="57"/>
                      <a:pt x="72" y="53"/>
                    </a:cubicBezTo>
                    <a:cubicBezTo>
                      <a:pt x="74" y="50"/>
                      <a:pt x="83" y="51"/>
                      <a:pt x="86" y="49"/>
                    </a:cubicBezTo>
                    <a:cubicBezTo>
                      <a:pt x="90" y="46"/>
                      <a:pt x="95" y="43"/>
                      <a:pt x="102" y="4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Freeform 135"/>
              <p:cNvSpPr>
                <a:spLocks/>
              </p:cNvSpPr>
              <p:nvPr/>
            </p:nvSpPr>
            <p:spPr bwMode="auto">
              <a:xfrm>
                <a:off x="4024312" y="2508250"/>
                <a:ext cx="115888" cy="127000"/>
              </a:xfrm>
              <a:custGeom>
                <a:avLst/>
                <a:gdLst>
                  <a:gd name="T0" fmla="*/ 46 w 51"/>
                  <a:gd name="T1" fmla="*/ 18 h 57"/>
                  <a:gd name="T2" fmla="*/ 42 w 51"/>
                  <a:gd name="T3" fmla="*/ 14 h 57"/>
                  <a:gd name="T4" fmla="*/ 36 w 51"/>
                  <a:gd name="T5" fmla="*/ 16 h 57"/>
                  <a:gd name="T6" fmla="*/ 28 w 51"/>
                  <a:gd name="T7" fmla="*/ 15 h 57"/>
                  <a:gd name="T8" fmla="*/ 31 w 51"/>
                  <a:gd name="T9" fmla="*/ 8 h 57"/>
                  <a:gd name="T10" fmla="*/ 34 w 51"/>
                  <a:gd name="T11" fmla="*/ 2 h 57"/>
                  <a:gd name="T12" fmla="*/ 33 w 51"/>
                  <a:gd name="T13" fmla="*/ 2 h 57"/>
                  <a:gd name="T14" fmla="*/ 21 w 51"/>
                  <a:gd name="T15" fmla="*/ 4 h 57"/>
                  <a:gd name="T16" fmla="*/ 27 w 51"/>
                  <a:gd name="T17" fmla="*/ 9 h 57"/>
                  <a:gd name="T18" fmla="*/ 18 w 51"/>
                  <a:gd name="T19" fmla="*/ 14 h 57"/>
                  <a:gd name="T20" fmla="*/ 6 w 51"/>
                  <a:gd name="T21" fmla="*/ 14 h 57"/>
                  <a:gd name="T22" fmla="*/ 7 w 51"/>
                  <a:gd name="T23" fmla="*/ 23 h 57"/>
                  <a:gd name="T24" fmla="*/ 12 w 51"/>
                  <a:gd name="T25" fmla="*/ 31 h 57"/>
                  <a:gd name="T26" fmla="*/ 9 w 51"/>
                  <a:gd name="T27" fmla="*/ 40 h 57"/>
                  <a:gd name="T28" fmla="*/ 2 w 51"/>
                  <a:gd name="T29" fmla="*/ 48 h 57"/>
                  <a:gd name="T30" fmla="*/ 13 w 51"/>
                  <a:gd name="T31" fmla="*/ 57 h 57"/>
                  <a:gd name="T32" fmla="*/ 32 w 51"/>
                  <a:gd name="T33" fmla="*/ 49 h 57"/>
                  <a:gd name="T34" fmla="*/ 46 w 51"/>
                  <a:gd name="T35" fmla="*/ 46 h 57"/>
                  <a:gd name="T36" fmla="*/ 46 w 51"/>
                  <a:gd name="T37" fmla="*/ 20 h 57"/>
                  <a:gd name="T38" fmla="*/ 46 w 51"/>
                  <a:gd name="T39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" h="57">
                    <a:moveTo>
                      <a:pt x="46" y="18"/>
                    </a:moveTo>
                    <a:cubicBezTo>
                      <a:pt x="44" y="17"/>
                      <a:pt x="43" y="16"/>
                      <a:pt x="42" y="14"/>
                    </a:cubicBezTo>
                    <a:cubicBezTo>
                      <a:pt x="38" y="9"/>
                      <a:pt x="36" y="13"/>
                      <a:pt x="36" y="16"/>
                    </a:cubicBezTo>
                    <a:cubicBezTo>
                      <a:pt x="35" y="19"/>
                      <a:pt x="31" y="15"/>
                      <a:pt x="28" y="15"/>
                    </a:cubicBezTo>
                    <a:cubicBezTo>
                      <a:pt x="26" y="14"/>
                      <a:pt x="29" y="10"/>
                      <a:pt x="31" y="8"/>
                    </a:cubicBezTo>
                    <a:cubicBezTo>
                      <a:pt x="32" y="8"/>
                      <a:pt x="33" y="5"/>
                      <a:pt x="34" y="2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28" y="0"/>
                      <a:pt x="22" y="0"/>
                      <a:pt x="21" y="4"/>
                    </a:cubicBezTo>
                    <a:cubicBezTo>
                      <a:pt x="21" y="8"/>
                      <a:pt x="27" y="7"/>
                      <a:pt x="27" y="9"/>
                    </a:cubicBezTo>
                    <a:cubicBezTo>
                      <a:pt x="27" y="12"/>
                      <a:pt x="21" y="11"/>
                      <a:pt x="18" y="14"/>
                    </a:cubicBezTo>
                    <a:cubicBezTo>
                      <a:pt x="14" y="17"/>
                      <a:pt x="10" y="12"/>
                      <a:pt x="6" y="14"/>
                    </a:cubicBezTo>
                    <a:cubicBezTo>
                      <a:pt x="2" y="16"/>
                      <a:pt x="10" y="19"/>
                      <a:pt x="7" y="23"/>
                    </a:cubicBezTo>
                    <a:cubicBezTo>
                      <a:pt x="4" y="27"/>
                      <a:pt x="7" y="27"/>
                      <a:pt x="12" y="31"/>
                    </a:cubicBezTo>
                    <a:cubicBezTo>
                      <a:pt x="17" y="35"/>
                      <a:pt x="9" y="36"/>
                      <a:pt x="9" y="40"/>
                    </a:cubicBezTo>
                    <a:cubicBezTo>
                      <a:pt x="9" y="45"/>
                      <a:pt x="3" y="45"/>
                      <a:pt x="2" y="48"/>
                    </a:cubicBezTo>
                    <a:cubicBezTo>
                      <a:pt x="0" y="51"/>
                      <a:pt x="7" y="57"/>
                      <a:pt x="13" y="57"/>
                    </a:cubicBezTo>
                    <a:cubicBezTo>
                      <a:pt x="17" y="57"/>
                      <a:pt x="27" y="54"/>
                      <a:pt x="32" y="49"/>
                    </a:cubicBezTo>
                    <a:cubicBezTo>
                      <a:pt x="38" y="43"/>
                      <a:pt x="41" y="48"/>
                      <a:pt x="46" y="46"/>
                    </a:cubicBezTo>
                    <a:cubicBezTo>
                      <a:pt x="51" y="43"/>
                      <a:pt x="48" y="24"/>
                      <a:pt x="46" y="20"/>
                    </a:cubicBezTo>
                    <a:cubicBezTo>
                      <a:pt x="46" y="19"/>
                      <a:pt x="46" y="18"/>
                      <a:pt x="46" y="1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Freeform 136"/>
              <p:cNvSpPr>
                <a:spLocks noEditPoints="1"/>
              </p:cNvSpPr>
              <p:nvPr/>
            </p:nvSpPr>
            <p:spPr bwMode="auto">
              <a:xfrm>
                <a:off x="4083050" y="2300288"/>
                <a:ext cx="257175" cy="390525"/>
              </a:xfrm>
              <a:custGeom>
                <a:avLst/>
                <a:gdLst>
                  <a:gd name="T0" fmla="*/ 8 w 114"/>
                  <a:gd name="T1" fmla="*/ 94 h 173"/>
                  <a:gd name="T2" fmla="*/ 2 w 114"/>
                  <a:gd name="T3" fmla="*/ 107 h 173"/>
                  <a:gd name="T4" fmla="*/ 16 w 114"/>
                  <a:gd name="T5" fmla="*/ 106 h 173"/>
                  <a:gd name="T6" fmla="*/ 29 w 114"/>
                  <a:gd name="T7" fmla="*/ 104 h 173"/>
                  <a:gd name="T8" fmla="*/ 113 w 114"/>
                  <a:gd name="T9" fmla="*/ 133 h 173"/>
                  <a:gd name="T10" fmla="*/ 96 w 114"/>
                  <a:gd name="T11" fmla="*/ 127 h 173"/>
                  <a:gd name="T12" fmla="*/ 92 w 114"/>
                  <a:gd name="T13" fmla="*/ 114 h 173"/>
                  <a:gd name="T14" fmla="*/ 76 w 114"/>
                  <a:gd name="T15" fmla="*/ 87 h 173"/>
                  <a:gd name="T16" fmla="*/ 59 w 114"/>
                  <a:gd name="T17" fmla="*/ 80 h 173"/>
                  <a:gd name="T18" fmla="*/ 71 w 114"/>
                  <a:gd name="T19" fmla="*/ 53 h 173"/>
                  <a:gd name="T20" fmla="*/ 47 w 114"/>
                  <a:gd name="T21" fmla="*/ 48 h 173"/>
                  <a:gd name="T22" fmla="*/ 57 w 114"/>
                  <a:gd name="T23" fmla="*/ 32 h 173"/>
                  <a:gd name="T24" fmla="*/ 40 w 114"/>
                  <a:gd name="T25" fmla="*/ 37 h 173"/>
                  <a:gd name="T26" fmla="*/ 28 w 114"/>
                  <a:gd name="T27" fmla="*/ 54 h 173"/>
                  <a:gd name="T28" fmla="*/ 18 w 114"/>
                  <a:gd name="T29" fmla="*/ 54 h 173"/>
                  <a:gd name="T30" fmla="*/ 22 w 114"/>
                  <a:gd name="T31" fmla="*/ 69 h 173"/>
                  <a:gd name="T32" fmla="*/ 19 w 114"/>
                  <a:gd name="T33" fmla="*/ 82 h 173"/>
                  <a:gd name="T34" fmla="*/ 31 w 114"/>
                  <a:gd name="T35" fmla="*/ 86 h 173"/>
                  <a:gd name="T36" fmla="*/ 39 w 114"/>
                  <a:gd name="T37" fmla="*/ 85 h 173"/>
                  <a:gd name="T38" fmla="*/ 51 w 114"/>
                  <a:gd name="T39" fmla="*/ 95 h 173"/>
                  <a:gd name="T40" fmla="*/ 56 w 114"/>
                  <a:gd name="T41" fmla="*/ 106 h 173"/>
                  <a:gd name="T42" fmla="*/ 58 w 114"/>
                  <a:gd name="T43" fmla="*/ 120 h 173"/>
                  <a:gd name="T44" fmla="*/ 43 w 114"/>
                  <a:gd name="T45" fmla="*/ 122 h 173"/>
                  <a:gd name="T46" fmla="*/ 46 w 114"/>
                  <a:gd name="T47" fmla="*/ 134 h 173"/>
                  <a:gd name="T48" fmla="*/ 39 w 114"/>
                  <a:gd name="T49" fmla="*/ 146 h 173"/>
                  <a:gd name="T50" fmla="*/ 58 w 114"/>
                  <a:gd name="T51" fmla="*/ 149 h 173"/>
                  <a:gd name="T52" fmla="*/ 46 w 114"/>
                  <a:gd name="T53" fmla="*/ 154 h 173"/>
                  <a:gd name="T54" fmla="*/ 40 w 114"/>
                  <a:gd name="T55" fmla="*/ 167 h 173"/>
                  <a:gd name="T56" fmla="*/ 54 w 114"/>
                  <a:gd name="T57" fmla="*/ 163 h 173"/>
                  <a:gd name="T58" fmla="*/ 71 w 114"/>
                  <a:gd name="T59" fmla="*/ 160 h 173"/>
                  <a:gd name="T60" fmla="*/ 92 w 114"/>
                  <a:gd name="T61" fmla="*/ 159 h 173"/>
                  <a:gd name="T62" fmla="*/ 103 w 114"/>
                  <a:gd name="T63" fmla="*/ 151 h 173"/>
                  <a:gd name="T64" fmla="*/ 113 w 114"/>
                  <a:gd name="T65" fmla="*/ 133 h 173"/>
                  <a:gd name="T66" fmla="*/ 21 w 114"/>
                  <a:gd name="T67" fmla="*/ 39 h 173"/>
                  <a:gd name="T68" fmla="*/ 78 w 114"/>
                  <a:gd name="T69" fmla="*/ 13 h 173"/>
                  <a:gd name="T70" fmla="*/ 78 w 114"/>
                  <a:gd name="T71" fmla="*/ 1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73">
                    <a:moveTo>
                      <a:pt x="22" y="92"/>
                    </a:moveTo>
                    <a:cubicBezTo>
                      <a:pt x="18" y="88"/>
                      <a:pt x="13" y="94"/>
                      <a:pt x="8" y="94"/>
                    </a:cubicBezTo>
                    <a:cubicBezTo>
                      <a:pt x="7" y="97"/>
                      <a:pt x="6" y="100"/>
                      <a:pt x="5" y="100"/>
                    </a:cubicBezTo>
                    <a:cubicBezTo>
                      <a:pt x="3" y="102"/>
                      <a:pt x="0" y="106"/>
                      <a:pt x="2" y="107"/>
                    </a:cubicBezTo>
                    <a:cubicBezTo>
                      <a:pt x="5" y="107"/>
                      <a:pt x="9" y="111"/>
                      <a:pt x="10" y="108"/>
                    </a:cubicBezTo>
                    <a:cubicBezTo>
                      <a:pt x="10" y="105"/>
                      <a:pt x="12" y="101"/>
                      <a:pt x="16" y="106"/>
                    </a:cubicBezTo>
                    <a:cubicBezTo>
                      <a:pt x="17" y="108"/>
                      <a:pt x="18" y="109"/>
                      <a:pt x="20" y="110"/>
                    </a:cubicBezTo>
                    <a:cubicBezTo>
                      <a:pt x="21" y="108"/>
                      <a:pt x="26" y="107"/>
                      <a:pt x="29" y="104"/>
                    </a:cubicBezTo>
                    <a:cubicBezTo>
                      <a:pt x="32" y="101"/>
                      <a:pt x="27" y="96"/>
                      <a:pt x="22" y="92"/>
                    </a:cubicBezTo>
                    <a:close/>
                    <a:moveTo>
                      <a:pt x="113" y="133"/>
                    </a:moveTo>
                    <a:cubicBezTo>
                      <a:pt x="114" y="128"/>
                      <a:pt x="103" y="125"/>
                      <a:pt x="102" y="127"/>
                    </a:cubicBezTo>
                    <a:cubicBezTo>
                      <a:pt x="100" y="130"/>
                      <a:pt x="98" y="130"/>
                      <a:pt x="96" y="127"/>
                    </a:cubicBezTo>
                    <a:cubicBezTo>
                      <a:pt x="94" y="124"/>
                      <a:pt x="98" y="121"/>
                      <a:pt x="96" y="120"/>
                    </a:cubicBezTo>
                    <a:cubicBezTo>
                      <a:pt x="94" y="120"/>
                      <a:pt x="92" y="116"/>
                      <a:pt x="92" y="114"/>
                    </a:cubicBezTo>
                    <a:cubicBezTo>
                      <a:pt x="93" y="113"/>
                      <a:pt x="89" y="102"/>
                      <a:pt x="84" y="101"/>
                    </a:cubicBezTo>
                    <a:cubicBezTo>
                      <a:pt x="78" y="99"/>
                      <a:pt x="77" y="91"/>
                      <a:pt x="76" y="87"/>
                    </a:cubicBezTo>
                    <a:cubicBezTo>
                      <a:pt x="75" y="83"/>
                      <a:pt x="72" y="85"/>
                      <a:pt x="69" y="81"/>
                    </a:cubicBezTo>
                    <a:cubicBezTo>
                      <a:pt x="66" y="78"/>
                      <a:pt x="61" y="79"/>
                      <a:pt x="59" y="80"/>
                    </a:cubicBezTo>
                    <a:cubicBezTo>
                      <a:pt x="56" y="80"/>
                      <a:pt x="59" y="75"/>
                      <a:pt x="63" y="72"/>
                    </a:cubicBezTo>
                    <a:cubicBezTo>
                      <a:pt x="67" y="70"/>
                      <a:pt x="71" y="55"/>
                      <a:pt x="71" y="53"/>
                    </a:cubicBezTo>
                    <a:cubicBezTo>
                      <a:pt x="71" y="50"/>
                      <a:pt x="54" y="50"/>
                      <a:pt x="50" y="52"/>
                    </a:cubicBezTo>
                    <a:cubicBezTo>
                      <a:pt x="47" y="53"/>
                      <a:pt x="44" y="49"/>
                      <a:pt x="47" y="48"/>
                    </a:cubicBezTo>
                    <a:cubicBezTo>
                      <a:pt x="49" y="47"/>
                      <a:pt x="55" y="41"/>
                      <a:pt x="55" y="39"/>
                    </a:cubicBezTo>
                    <a:cubicBezTo>
                      <a:pt x="55" y="36"/>
                      <a:pt x="59" y="34"/>
                      <a:pt x="57" y="32"/>
                    </a:cubicBezTo>
                    <a:cubicBezTo>
                      <a:pt x="54" y="30"/>
                      <a:pt x="54" y="35"/>
                      <a:pt x="52" y="36"/>
                    </a:cubicBezTo>
                    <a:cubicBezTo>
                      <a:pt x="50" y="38"/>
                      <a:pt x="45" y="38"/>
                      <a:pt x="40" y="37"/>
                    </a:cubicBezTo>
                    <a:cubicBezTo>
                      <a:pt x="34" y="36"/>
                      <a:pt x="32" y="43"/>
                      <a:pt x="33" y="46"/>
                    </a:cubicBezTo>
                    <a:cubicBezTo>
                      <a:pt x="33" y="49"/>
                      <a:pt x="27" y="51"/>
                      <a:pt x="28" y="54"/>
                    </a:cubicBezTo>
                    <a:cubicBezTo>
                      <a:pt x="29" y="56"/>
                      <a:pt x="26" y="58"/>
                      <a:pt x="25" y="57"/>
                    </a:cubicBezTo>
                    <a:cubicBezTo>
                      <a:pt x="23" y="55"/>
                      <a:pt x="21" y="52"/>
                      <a:pt x="18" y="54"/>
                    </a:cubicBezTo>
                    <a:cubicBezTo>
                      <a:pt x="15" y="57"/>
                      <a:pt x="22" y="61"/>
                      <a:pt x="26" y="61"/>
                    </a:cubicBezTo>
                    <a:cubicBezTo>
                      <a:pt x="30" y="62"/>
                      <a:pt x="23" y="65"/>
                      <a:pt x="22" y="69"/>
                    </a:cubicBezTo>
                    <a:cubicBezTo>
                      <a:pt x="21" y="74"/>
                      <a:pt x="28" y="72"/>
                      <a:pt x="28" y="75"/>
                    </a:cubicBezTo>
                    <a:cubicBezTo>
                      <a:pt x="28" y="79"/>
                      <a:pt x="19" y="79"/>
                      <a:pt x="19" y="82"/>
                    </a:cubicBezTo>
                    <a:cubicBezTo>
                      <a:pt x="19" y="86"/>
                      <a:pt x="24" y="81"/>
                      <a:pt x="27" y="80"/>
                    </a:cubicBezTo>
                    <a:cubicBezTo>
                      <a:pt x="29" y="78"/>
                      <a:pt x="25" y="87"/>
                      <a:pt x="31" y="86"/>
                    </a:cubicBezTo>
                    <a:cubicBezTo>
                      <a:pt x="37" y="85"/>
                      <a:pt x="36" y="77"/>
                      <a:pt x="38" y="78"/>
                    </a:cubicBezTo>
                    <a:cubicBezTo>
                      <a:pt x="40" y="78"/>
                      <a:pt x="37" y="82"/>
                      <a:pt x="39" y="85"/>
                    </a:cubicBezTo>
                    <a:cubicBezTo>
                      <a:pt x="40" y="89"/>
                      <a:pt x="34" y="94"/>
                      <a:pt x="35" y="97"/>
                    </a:cubicBezTo>
                    <a:cubicBezTo>
                      <a:pt x="35" y="99"/>
                      <a:pt x="47" y="99"/>
                      <a:pt x="51" y="95"/>
                    </a:cubicBezTo>
                    <a:cubicBezTo>
                      <a:pt x="55" y="91"/>
                      <a:pt x="56" y="96"/>
                      <a:pt x="54" y="99"/>
                    </a:cubicBezTo>
                    <a:cubicBezTo>
                      <a:pt x="51" y="102"/>
                      <a:pt x="52" y="104"/>
                      <a:pt x="56" y="106"/>
                    </a:cubicBezTo>
                    <a:cubicBezTo>
                      <a:pt x="59" y="107"/>
                      <a:pt x="60" y="107"/>
                      <a:pt x="59" y="110"/>
                    </a:cubicBezTo>
                    <a:cubicBezTo>
                      <a:pt x="57" y="112"/>
                      <a:pt x="58" y="117"/>
                      <a:pt x="58" y="120"/>
                    </a:cubicBezTo>
                    <a:cubicBezTo>
                      <a:pt x="57" y="122"/>
                      <a:pt x="46" y="122"/>
                      <a:pt x="46" y="120"/>
                    </a:cubicBezTo>
                    <a:cubicBezTo>
                      <a:pt x="46" y="119"/>
                      <a:pt x="41" y="120"/>
                      <a:pt x="43" y="122"/>
                    </a:cubicBezTo>
                    <a:cubicBezTo>
                      <a:pt x="44" y="125"/>
                      <a:pt x="39" y="127"/>
                      <a:pt x="39" y="129"/>
                    </a:cubicBezTo>
                    <a:cubicBezTo>
                      <a:pt x="40" y="131"/>
                      <a:pt x="46" y="131"/>
                      <a:pt x="46" y="134"/>
                    </a:cubicBezTo>
                    <a:cubicBezTo>
                      <a:pt x="46" y="136"/>
                      <a:pt x="41" y="139"/>
                      <a:pt x="35" y="141"/>
                    </a:cubicBezTo>
                    <a:cubicBezTo>
                      <a:pt x="29" y="143"/>
                      <a:pt x="36" y="148"/>
                      <a:pt x="39" y="146"/>
                    </a:cubicBezTo>
                    <a:cubicBezTo>
                      <a:pt x="42" y="144"/>
                      <a:pt x="42" y="147"/>
                      <a:pt x="46" y="147"/>
                    </a:cubicBezTo>
                    <a:cubicBezTo>
                      <a:pt x="50" y="147"/>
                      <a:pt x="53" y="151"/>
                      <a:pt x="58" y="149"/>
                    </a:cubicBezTo>
                    <a:cubicBezTo>
                      <a:pt x="63" y="147"/>
                      <a:pt x="63" y="149"/>
                      <a:pt x="59" y="152"/>
                    </a:cubicBezTo>
                    <a:cubicBezTo>
                      <a:pt x="55" y="155"/>
                      <a:pt x="50" y="152"/>
                      <a:pt x="46" y="154"/>
                    </a:cubicBezTo>
                    <a:cubicBezTo>
                      <a:pt x="43" y="155"/>
                      <a:pt x="29" y="168"/>
                      <a:pt x="32" y="171"/>
                    </a:cubicBezTo>
                    <a:cubicBezTo>
                      <a:pt x="34" y="173"/>
                      <a:pt x="36" y="169"/>
                      <a:pt x="40" y="167"/>
                    </a:cubicBezTo>
                    <a:cubicBezTo>
                      <a:pt x="45" y="165"/>
                      <a:pt x="46" y="168"/>
                      <a:pt x="49" y="168"/>
                    </a:cubicBezTo>
                    <a:cubicBezTo>
                      <a:pt x="51" y="169"/>
                      <a:pt x="52" y="163"/>
                      <a:pt x="54" y="163"/>
                    </a:cubicBezTo>
                    <a:cubicBezTo>
                      <a:pt x="56" y="164"/>
                      <a:pt x="58" y="161"/>
                      <a:pt x="62" y="162"/>
                    </a:cubicBezTo>
                    <a:cubicBezTo>
                      <a:pt x="66" y="163"/>
                      <a:pt x="69" y="161"/>
                      <a:pt x="71" y="160"/>
                    </a:cubicBezTo>
                    <a:cubicBezTo>
                      <a:pt x="73" y="158"/>
                      <a:pt x="78" y="163"/>
                      <a:pt x="80" y="162"/>
                    </a:cubicBezTo>
                    <a:cubicBezTo>
                      <a:pt x="81" y="161"/>
                      <a:pt x="89" y="159"/>
                      <a:pt x="92" y="159"/>
                    </a:cubicBezTo>
                    <a:cubicBezTo>
                      <a:pt x="96" y="160"/>
                      <a:pt x="106" y="155"/>
                      <a:pt x="108" y="153"/>
                    </a:cubicBezTo>
                    <a:cubicBezTo>
                      <a:pt x="111" y="151"/>
                      <a:pt x="107" y="150"/>
                      <a:pt x="103" y="151"/>
                    </a:cubicBezTo>
                    <a:cubicBezTo>
                      <a:pt x="100" y="151"/>
                      <a:pt x="101" y="147"/>
                      <a:pt x="104" y="144"/>
                    </a:cubicBezTo>
                    <a:cubicBezTo>
                      <a:pt x="108" y="141"/>
                      <a:pt x="113" y="138"/>
                      <a:pt x="113" y="133"/>
                    </a:cubicBezTo>
                    <a:close/>
                    <a:moveTo>
                      <a:pt x="13" y="49"/>
                    </a:moveTo>
                    <a:cubicBezTo>
                      <a:pt x="18" y="49"/>
                      <a:pt x="23" y="42"/>
                      <a:pt x="21" y="39"/>
                    </a:cubicBezTo>
                    <a:cubicBezTo>
                      <a:pt x="19" y="37"/>
                      <a:pt x="10" y="50"/>
                      <a:pt x="13" y="49"/>
                    </a:cubicBezTo>
                    <a:close/>
                    <a:moveTo>
                      <a:pt x="78" y="13"/>
                    </a:moveTo>
                    <a:cubicBezTo>
                      <a:pt x="81" y="10"/>
                      <a:pt x="84" y="0"/>
                      <a:pt x="80" y="1"/>
                    </a:cubicBezTo>
                    <a:cubicBezTo>
                      <a:pt x="75" y="2"/>
                      <a:pt x="76" y="14"/>
                      <a:pt x="78" y="1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Freeform 137"/>
              <p:cNvSpPr>
                <a:spLocks noEditPoints="1"/>
              </p:cNvSpPr>
              <p:nvPr/>
            </p:nvSpPr>
            <p:spPr bwMode="auto">
              <a:xfrm>
                <a:off x="4083050" y="2300288"/>
                <a:ext cx="257175" cy="390525"/>
              </a:xfrm>
              <a:custGeom>
                <a:avLst/>
                <a:gdLst>
                  <a:gd name="T0" fmla="*/ 8 w 114"/>
                  <a:gd name="T1" fmla="*/ 94 h 173"/>
                  <a:gd name="T2" fmla="*/ 2 w 114"/>
                  <a:gd name="T3" fmla="*/ 107 h 173"/>
                  <a:gd name="T4" fmla="*/ 16 w 114"/>
                  <a:gd name="T5" fmla="*/ 106 h 173"/>
                  <a:gd name="T6" fmla="*/ 29 w 114"/>
                  <a:gd name="T7" fmla="*/ 104 h 173"/>
                  <a:gd name="T8" fmla="*/ 113 w 114"/>
                  <a:gd name="T9" fmla="*/ 133 h 173"/>
                  <a:gd name="T10" fmla="*/ 96 w 114"/>
                  <a:gd name="T11" fmla="*/ 127 h 173"/>
                  <a:gd name="T12" fmla="*/ 92 w 114"/>
                  <a:gd name="T13" fmla="*/ 114 h 173"/>
                  <a:gd name="T14" fmla="*/ 76 w 114"/>
                  <a:gd name="T15" fmla="*/ 87 h 173"/>
                  <a:gd name="T16" fmla="*/ 59 w 114"/>
                  <a:gd name="T17" fmla="*/ 80 h 173"/>
                  <a:gd name="T18" fmla="*/ 71 w 114"/>
                  <a:gd name="T19" fmla="*/ 53 h 173"/>
                  <a:gd name="T20" fmla="*/ 47 w 114"/>
                  <a:gd name="T21" fmla="*/ 48 h 173"/>
                  <a:gd name="T22" fmla="*/ 57 w 114"/>
                  <a:gd name="T23" fmla="*/ 32 h 173"/>
                  <a:gd name="T24" fmla="*/ 40 w 114"/>
                  <a:gd name="T25" fmla="*/ 37 h 173"/>
                  <a:gd name="T26" fmla="*/ 28 w 114"/>
                  <a:gd name="T27" fmla="*/ 54 h 173"/>
                  <a:gd name="T28" fmla="*/ 18 w 114"/>
                  <a:gd name="T29" fmla="*/ 54 h 173"/>
                  <a:gd name="T30" fmla="*/ 22 w 114"/>
                  <a:gd name="T31" fmla="*/ 69 h 173"/>
                  <a:gd name="T32" fmla="*/ 19 w 114"/>
                  <a:gd name="T33" fmla="*/ 82 h 173"/>
                  <a:gd name="T34" fmla="*/ 31 w 114"/>
                  <a:gd name="T35" fmla="*/ 86 h 173"/>
                  <a:gd name="T36" fmla="*/ 39 w 114"/>
                  <a:gd name="T37" fmla="*/ 85 h 173"/>
                  <a:gd name="T38" fmla="*/ 51 w 114"/>
                  <a:gd name="T39" fmla="*/ 95 h 173"/>
                  <a:gd name="T40" fmla="*/ 56 w 114"/>
                  <a:gd name="T41" fmla="*/ 106 h 173"/>
                  <a:gd name="T42" fmla="*/ 58 w 114"/>
                  <a:gd name="T43" fmla="*/ 120 h 173"/>
                  <a:gd name="T44" fmla="*/ 43 w 114"/>
                  <a:gd name="T45" fmla="*/ 122 h 173"/>
                  <a:gd name="T46" fmla="*/ 46 w 114"/>
                  <a:gd name="T47" fmla="*/ 134 h 173"/>
                  <a:gd name="T48" fmla="*/ 39 w 114"/>
                  <a:gd name="T49" fmla="*/ 146 h 173"/>
                  <a:gd name="T50" fmla="*/ 58 w 114"/>
                  <a:gd name="T51" fmla="*/ 149 h 173"/>
                  <a:gd name="T52" fmla="*/ 46 w 114"/>
                  <a:gd name="T53" fmla="*/ 154 h 173"/>
                  <a:gd name="T54" fmla="*/ 40 w 114"/>
                  <a:gd name="T55" fmla="*/ 167 h 173"/>
                  <a:gd name="T56" fmla="*/ 54 w 114"/>
                  <a:gd name="T57" fmla="*/ 163 h 173"/>
                  <a:gd name="T58" fmla="*/ 71 w 114"/>
                  <a:gd name="T59" fmla="*/ 160 h 173"/>
                  <a:gd name="T60" fmla="*/ 92 w 114"/>
                  <a:gd name="T61" fmla="*/ 159 h 173"/>
                  <a:gd name="T62" fmla="*/ 103 w 114"/>
                  <a:gd name="T63" fmla="*/ 151 h 173"/>
                  <a:gd name="T64" fmla="*/ 113 w 114"/>
                  <a:gd name="T65" fmla="*/ 133 h 173"/>
                  <a:gd name="T66" fmla="*/ 21 w 114"/>
                  <a:gd name="T67" fmla="*/ 39 h 173"/>
                  <a:gd name="T68" fmla="*/ 78 w 114"/>
                  <a:gd name="T69" fmla="*/ 13 h 173"/>
                  <a:gd name="T70" fmla="*/ 78 w 114"/>
                  <a:gd name="T71" fmla="*/ 1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73">
                    <a:moveTo>
                      <a:pt x="22" y="92"/>
                    </a:moveTo>
                    <a:cubicBezTo>
                      <a:pt x="18" y="88"/>
                      <a:pt x="13" y="94"/>
                      <a:pt x="8" y="94"/>
                    </a:cubicBezTo>
                    <a:cubicBezTo>
                      <a:pt x="7" y="97"/>
                      <a:pt x="6" y="100"/>
                      <a:pt x="5" y="100"/>
                    </a:cubicBezTo>
                    <a:cubicBezTo>
                      <a:pt x="3" y="102"/>
                      <a:pt x="0" y="106"/>
                      <a:pt x="2" y="107"/>
                    </a:cubicBezTo>
                    <a:cubicBezTo>
                      <a:pt x="5" y="107"/>
                      <a:pt x="9" y="111"/>
                      <a:pt x="10" y="108"/>
                    </a:cubicBezTo>
                    <a:cubicBezTo>
                      <a:pt x="10" y="105"/>
                      <a:pt x="12" y="101"/>
                      <a:pt x="16" y="106"/>
                    </a:cubicBezTo>
                    <a:cubicBezTo>
                      <a:pt x="17" y="108"/>
                      <a:pt x="18" y="109"/>
                      <a:pt x="20" y="110"/>
                    </a:cubicBezTo>
                    <a:cubicBezTo>
                      <a:pt x="21" y="108"/>
                      <a:pt x="26" y="107"/>
                      <a:pt x="29" y="104"/>
                    </a:cubicBezTo>
                    <a:cubicBezTo>
                      <a:pt x="32" y="101"/>
                      <a:pt x="27" y="96"/>
                      <a:pt x="22" y="92"/>
                    </a:cubicBezTo>
                    <a:close/>
                    <a:moveTo>
                      <a:pt x="113" y="133"/>
                    </a:moveTo>
                    <a:cubicBezTo>
                      <a:pt x="114" y="128"/>
                      <a:pt x="103" y="125"/>
                      <a:pt x="102" y="127"/>
                    </a:cubicBezTo>
                    <a:cubicBezTo>
                      <a:pt x="100" y="130"/>
                      <a:pt x="98" y="130"/>
                      <a:pt x="96" y="127"/>
                    </a:cubicBezTo>
                    <a:cubicBezTo>
                      <a:pt x="94" y="124"/>
                      <a:pt x="98" y="121"/>
                      <a:pt x="96" y="120"/>
                    </a:cubicBezTo>
                    <a:cubicBezTo>
                      <a:pt x="94" y="120"/>
                      <a:pt x="92" y="116"/>
                      <a:pt x="92" y="114"/>
                    </a:cubicBezTo>
                    <a:cubicBezTo>
                      <a:pt x="93" y="113"/>
                      <a:pt x="89" y="102"/>
                      <a:pt x="84" y="101"/>
                    </a:cubicBezTo>
                    <a:cubicBezTo>
                      <a:pt x="78" y="99"/>
                      <a:pt x="77" y="91"/>
                      <a:pt x="76" y="87"/>
                    </a:cubicBezTo>
                    <a:cubicBezTo>
                      <a:pt x="75" y="83"/>
                      <a:pt x="72" y="85"/>
                      <a:pt x="69" y="81"/>
                    </a:cubicBezTo>
                    <a:cubicBezTo>
                      <a:pt x="66" y="78"/>
                      <a:pt x="61" y="79"/>
                      <a:pt x="59" y="80"/>
                    </a:cubicBezTo>
                    <a:cubicBezTo>
                      <a:pt x="56" y="80"/>
                      <a:pt x="59" y="75"/>
                      <a:pt x="63" y="72"/>
                    </a:cubicBezTo>
                    <a:cubicBezTo>
                      <a:pt x="67" y="70"/>
                      <a:pt x="71" y="55"/>
                      <a:pt x="71" y="53"/>
                    </a:cubicBezTo>
                    <a:cubicBezTo>
                      <a:pt x="71" y="50"/>
                      <a:pt x="54" y="50"/>
                      <a:pt x="50" y="52"/>
                    </a:cubicBezTo>
                    <a:cubicBezTo>
                      <a:pt x="47" y="53"/>
                      <a:pt x="44" y="49"/>
                      <a:pt x="47" y="48"/>
                    </a:cubicBezTo>
                    <a:cubicBezTo>
                      <a:pt x="49" y="47"/>
                      <a:pt x="55" y="41"/>
                      <a:pt x="55" y="39"/>
                    </a:cubicBezTo>
                    <a:cubicBezTo>
                      <a:pt x="55" y="36"/>
                      <a:pt x="59" y="34"/>
                      <a:pt x="57" y="32"/>
                    </a:cubicBezTo>
                    <a:cubicBezTo>
                      <a:pt x="54" y="30"/>
                      <a:pt x="54" y="35"/>
                      <a:pt x="52" y="36"/>
                    </a:cubicBezTo>
                    <a:cubicBezTo>
                      <a:pt x="50" y="38"/>
                      <a:pt x="45" y="38"/>
                      <a:pt x="40" y="37"/>
                    </a:cubicBezTo>
                    <a:cubicBezTo>
                      <a:pt x="34" y="36"/>
                      <a:pt x="32" y="43"/>
                      <a:pt x="33" y="46"/>
                    </a:cubicBezTo>
                    <a:cubicBezTo>
                      <a:pt x="33" y="49"/>
                      <a:pt x="27" y="51"/>
                      <a:pt x="28" y="54"/>
                    </a:cubicBezTo>
                    <a:cubicBezTo>
                      <a:pt x="29" y="56"/>
                      <a:pt x="26" y="58"/>
                      <a:pt x="25" y="57"/>
                    </a:cubicBezTo>
                    <a:cubicBezTo>
                      <a:pt x="23" y="55"/>
                      <a:pt x="21" y="52"/>
                      <a:pt x="18" y="54"/>
                    </a:cubicBezTo>
                    <a:cubicBezTo>
                      <a:pt x="15" y="57"/>
                      <a:pt x="22" y="61"/>
                      <a:pt x="26" y="61"/>
                    </a:cubicBezTo>
                    <a:cubicBezTo>
                      <a:pt x="30" y="62"/>
                      <a:pt x="23" y="65"/>
                      <a:pt x="22" y="69"/>
                    </a:cubicBezTo>
                    <a:cubicBezTo>
                      <a:pt x="21" y="74"/>
                      <a:pt x="28" y="72"/>
                      <a:pt x="28" y="75"/>
                    </a:cubicBezTo>
                    <a:cubicBezTo>
                      <a:pt x="28" y="79"/>
                      <a:pt x="19" y="79"/>
                      <a:pt x="19" y="82"/>
                    </a:cubicBezTo>
                    <a:cubicBezTo>
                      <a:pt x="19" y="86"/>
                      <a:pt x="24" y="81"/>
                      <a:pt x="27" y="80"/>
                    </a:cubicBezTo>
                    <a:cubicBezTo>
                      <a:pt x="29" y="78"/>
                      <a:pt x="25" y="87"/>
                      <a:pt x="31" y="86"/>
                    </a:cubicBezTo>
                    <a:cubicBezTo>
                      <a:pt x="37" y="85"/>
                      <a:pt x="36" y="77"/>
                      <a:pt x="38" y="78"/>
                    </a:cubicBezTo>
                    <a:cubicBezTo>
                      <a:pt x="40" y="78"/>
                      <a:pt x="37" y="82"/>
                      <a:pt x="39" y="85"/>
                    </a:cubicBezTo>
                    <a:cubicBezTo>
                      <a:pt x="40" y="89"/>
                      <a:pt x="34" y="94"/>
                      <a:pt x="35" y="97"/>
                    </a:cubicBezTo>
                    <a:cubicBezTo>
                      <a:pt x="35" y="99"/>
                      <a:pt x="47" y="99"/>
                      <a:pt x="51" y="95"/>
                    </a:cubicBezTo>
                    <a:cubicBezTo>
                      <a:pt x="55" y="91"/>
                      <a:pt x="56" y="96"/>
                      <a:pt x="54" y="99"/>
                    </a:cubicBezTo>
                    <a:cubicBezTo>
                      <a:pt x="51" y="102"/>
                      <a:pt x="52" y="104"/>
                      <a:pt x="56" y="106"/>
                    </a:cubicBezTo>
                    <a:cubicBezTo>
                      <a:pt x="59" y="107"/>
                      <a:pt x="60" y="107"/>
                      <a:pt x="59" y="110"/>
                    </a:cubicBezTo>
                    <a:cubicBezTo>
                      <a:pt x="57" y="112"/>
                      <a:pt x="58" y="117"/>
                      <a:pt x="58" y="120"/>
                    </a:cubicBezTo>
                    <a:cubicBezTo>
                      <a:pt x="57" y="122"/>
                      <a:pt x="46" y="122"/>
                      <a:pt x="46" y="120"/>
                    </a:cubicBezTo>
                    <a:cubicBezTo>
                      <a:pt x="46" y="119"/>
                      <a:pt x="41" y="120"/>
                      <a:pt x="43" y="122"/>
                    </a:cubicBezTo>
                    <a:cubicBezTo>
                      <a:pt x="44" y="125"/>
                      <a:pt x="39" y="127"/>
                      <a:pt x="39" y="129"/>
                    </a:cubicBezTo>
                    <a:cubicBezTo>
                      <a:pt x="40" y="131"/>
                      <a:pt x="46" y="131"/>
                      <a:pt x="46" y="134"/>
                    </a:cubicBezTo>
                    <a:cubicBezTo>
                      <a:pt x="46" y="136"/>
                      <a:pt x="41" y="139"/>
                      <a:pt x="35" y="141"/>
                    </a:cubicBezTo>
                    <a:cubicBezTo>
                      <a:pt x="29" y="143"/>
                      <a:pt x="36" y="148"/>
                      <a:pt x="39" y="146"/>
                    </a:cubicBezTo>
                    <a:cubicBezTo>
                      <a:pt x="42" y="144"/>
                      <a:pt x="42" y="147"/>
                      <a:pt x="46" y="147"/>
                    </a:cubicBezTo>
                    <a:cubicBezTo>
                      <a:pt x="50" y="147"/>
                      <a:pt x="53" y="151"/>
                      <a:pt x="58" y="149"/>
                    </a:cubicBezTo>
                    <a:cubicBezTo>
                      <a:pt x="63" y="147"/>
                      <a:pt x="63" y="149"/>
                      <a:pt x="59" y="152"/>
                    </a:cubicBezTo>
                    <a:cubicBezTo>
                      <a:pt x="55" y="155"/>
                      <a:pt x="50" y="152"/>
                      <a:pt x="46" y="154"/>
                    </a:cubicBezTo>
                    <a:cubicBezTo>
                      <a:pt x="43" y="155"/>
                      <a:pt x="29" y="168"/>
                      <a:pt x="32" y="171"/>
                    </a:cubicBezTo>
                    <a:cubicBezTo>
                      <a:pt x="34" y="173"/>
                      <a:pt x="36" y="169"/>
                      <a:pt x="40" y="167"/>
                    </a:cubicBezTo>
                    <a:cubicBezTo>
                      <a:pt x="45" y="165"/>
                      <a:pt x="46" y="168"/>
                      <a:pt x="49" y="168"/>
                    </a:cubicBezTo>
                    <a:cubicBezTo>
                      <a:pt x="51" y="169"/>
                      <a:pt x="52" y="163"/>
                      <a:pt x="54" y="163"/>
                    </a:cubicBezTo>
                    <a:cubicBezTo>
                      <a:pt x="56" y="164"/>
                      <a:pt x="58" y="161"/>
                      <a:pt x="62" y="162"/>
                    </a:cubicBezTo>
                    <a:cubicBezTo>
                      <a:pt x="66" y="163"/>
                      <a:pt x="69" y="161"/>
                      <a:pt x="71" y="160"/>
                    </a:cubicBezTo>
                    <a:cubicBezTo>
                      <a:pt x="73" y="158"/>
                      <a:pt x="78" y="163"/>
                      <a:pt x="80" y="162"/>
                    </a:cubicBezTo>
                    <a:cubicBezTo>
                      <a:pt x="81" y="161"/>
                      <a:pt x="89" y="159"/>
                      <a:pt x="92" y="159"/>
                    </a:cubicBezTo>
                    <a:cubicBezTo>
                      <a:pt x="96" y="160"/>
                      <a:pt x="106" y="155"/>
                      <a:pt x="108" y="153"/>
                    </a:cubicBezTo>
                    <a:cubicBezTo>
                      <a:pt x="111" y="151"/>
                      <a:pt x="107" y="150"/>
                      <a:pt x="103" y="151"/>
                    </a:cubicBezTo>
                    <a:cubicBezTo>
                      <a:pt x="100" y="151"/>
                      <a:pt x="101" y="147"/>
                      <a:pt x="104" y="144"/>
                    </a:cubicBezTo>
                    <a:cubicBezTo>
                      <a:pt x="108" y="141"/>
                      <a:pt x="113" y="138"/>
                      <a:pt x="113" y="133"/>
                    </a:cubicBezTo>
                    <a:close/>
                    <a:moveTo>
                      <a:pt x="13" y="49"/>
                    </a:moveTo>
                    <a:cubicBezTo>
                      <a:pt x="18" y="49"/>
                      <a:pt x="23" y="42"/>
                      <a:pt x="21" y="39"/>
                    </a:cubicBezTo>
                    <a:cubicBezTo>
                      <a:pt x="19" y="37"/>
                      <a:pt x="10" y="50"/>
                      <a:pt x="13" y="49"/>
                    </a:cubicBezTo>
                    <a:close/>
                    <a:moveTo>
                      <a:pt x="78" y="13"/>
                    </a:moveTo>
                    <a:cubicBezTo>
                      <a:pt x="81" y="10"/>
                      <a:pt x="84" y="0"/>
                      <a:pt x="80" y="1"/>
                    </a:cubicBezTo>
                    <a:cubicBezTo>
                      <a:pt x="75" y="2"/>
                      <a:pt x="76" y="14"/>
                      <a:pt x="78" y="1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Freeform 138"/>
              <p:cNvSpPr>
                <a:spLocks noEditPoints="1"/>
              </p:cNvSpPr>
              <p:nvPr/>
            </p:nvSpPr>
            <p:spPr bwMode="auto">
              <a:xfrm>
                <a:off x="4495800" y="2413000"/>
                <a:ext cx="123825" cy="114300"/>
              </a:xfrm>
              <a:custGeom>
                <a:avLst/>
                <a:gdLst>
                  <a:gd name="T0" fmla="*/ 28 w 55"/>
                  <a:gd name="T1" fmla="*/ 19 h 51"/>
                  <a:gd name="T2" fmla="*/ 28 w 55"/>
                  <a:gd name="T3" fmla="*/ 11 h 51"/>
                  <a:gd name="T4" fmla="*/ 29 w 55"/>
                  <a:gd name="T5" fmla="*/ 1 h 51"/>
                  <a:gd name="T6" fmla="*/ 21 w 55"/>
                  <a:gd name="T7" fmla="*/ 6 h 51"/>
                  <a:gd name="T8" fmla="*/ 14 w 55"/>
                  <a:gd name="T9" fmla="*/ 9 h 51"/>
                  <a:gd name="T10" fmla="*/ 14 w 55"/>
                  <a:gd name="T11" fmla="*/ 14 h 51"/>
                  <a:gd name="T12" fmla="*/ 8 w 55"/>
                  <a:gd name="T13" fmla="*/ 11 h 51"/>
                  <a:gd name="T14" fmla="*/ 2 w 55"/>
                  <a:gd name="T15" fmla="*/ 19 h 51"/>
                  <a:gd name="T16" fmla="*/ 2 w 55"/>
                  <a:gd name="T17" fmla="*/ 32 h 51"/>
                  <a:gd name="T18" fmla="*/ 7 w 55"/>
                  <a:gd name="T19" fmla="*/ 42 h 51"/>
                  <a:gd name="T20" fmla="*/ 8 w 55"/>
                  <a:gd name="T21" fmla="*/ 47 h 51"/>
                  <a:gd name="T22" fmla="*/ 19 w 55"/>
                  <a:gd name="T23" fmla="*/ 48 h 51"/>
                  <a:gd name="T24" fmla="*/ 23 w 55"/>
                  <a:gd name="T25" fmla="*/ 48 h 51"/>
                  <a:gd name="T26" fmla="*/ 18 w 55"/>
                  <a:gd name="T27" fmla="*/ 42 h 51"/>
                  <a:gd name="T28" fmla="*/ 24 w 55"/>
                  <a:gd name="T29" fmla="*/ 43 h 51"/>
                  <a:gd name="T30" fmla="*/ 32 w 55"/>
                  <a:gd name="T31" fmla="*/ 43 h 51"/>
                  <a:gd name="T32" fmla="*/ 28 w 55"/>
                  <a:gd name="T33" fmla="*/ 36 h 51"/>
                  <a:gd name="T34" fmla="*/ 23 w 55"/>
                  <a:gd name="T35" fmla="*/ 35 h 51"/>
                  <a:gd name="T36" fmla="*/ 26 w 55"/>
                  <a:gd name="T37" fmla="*/ 28 h 51"/>
                  <a:gd name="T38" fmla="*/ 33 w 55"/>
                  <a:gd name="T39" fmla="*/ 24 h 51"/>
                  <a:gd name="T40" fmla="*/ 28 w 55"/>
                  <a:gd name="T41" fmla="*/ 19 h 51"/>
                  <a:gd name="T42" fmla="*/ 53 w 55"/>
                  <a:gd name="T43" fmla="*/ 29 h 51"/>
                  <a:gd name="T44" fmla="*/ 49 w 55"/>
                  <a:gd name="T45" fmla="*/ 32 h 51"/>
                  <a:gd name="T46" fmla="*/ 45 w 55"/>
                  <a:gd name="T47" fmla="*/ 29 h 51"/>
                  <a:gd name="T48" fmla="*/ 38 w 55"/>
                  <a:gd name="T49" fmla="*/ 32 h 51"/>
                  <a:gd name="T50" fmla="*/ 42 w 55"/>
                  <a:gd name="T51" fmla="*/ 43 h 51"/>
                  <a:gd name="T52" fmla="*/ 39 w 55"/>
                  <a:gd name="T53" fmla="*/ 46 h 51"/>
                  <a:gd name="T54" fmla="*/ 42 w 55"/>
                  <a:gd name="T55" fmla="*/ 51 h 51"/>
                  <a:gd name="T56" fmla="*/ 50 w 55"/>
                  <a:gd name="T57" fmla="*/ 41 h 51"/>
                  <a:gd name="T58" fmla="*/ 53 w 55"/>
                  <a:gd name="T59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" h="51">
                    <a:moveTo>
                      <a:pt x="28" y="19"/>
                    </a:moveTo>
                    <a:cubicBezTo>
                      <a:pt x="26" y="18"/>
                      <a:pt x="26" y="13"/>
                      <a:pt x="28" y="11"/>
                    </a:cubicBezTo>
                    <a:cubicBezTo>
                      <a:pt x="30" y="9"/>
                      <a:pt x="30" y="3"/>
                      <a:pt x="29" y="1"/>
                    </a:cubicBezTo>
                    <a:cubicBezTo>
                      <a:pt x="27" y="0"/>
                      <a:pt x="21" y="1"/>
                      <a:pt x="21" y="6"/>
                    </a:cubicBezTo>
                    <a:cubicBezTo>
                      <a:pt x="20" y="10"/>
                      <a:pt x="15" y="8"/>
                      <a:pt x="14" y="9"/>
                    </a:cubicBezTo>
                    <a:cubicBezTo>
                      <a:pt x="13" y="10"/>
                      <a:pt x="17" y="12"/>
                      <a:pt x="14" y="14"/>
                    </a:cubicBezTo>
                    <a:cubicBezTo>
                      <a:pt x="12" y="16"/>
                      <a:pt x="11" y="11"/>
                      <a:pt x="8" y="11"/>
                    </a:cubicBezTo>
                    <a:cubicBezTo>
                      <a:pt x="4" y="11"/>
                      <a:pt x="4" y="16"/>
                      <a:pt x="2" y="19"/>
                    </a:cubicBezTo>
                    <a:cubicBezTo>
                      <a:pt x="0" y="22"/>
                      <a:pt x="2" y="28"/>
                      <a:pt x="2" y="32"/>
                    </a:cubicBezTo>
                    <a:cubicBezTo>
                      <a:pt x="3" y="36"/>
                      <a:pt x="8" y="39"/>
                      <a:pt x="7" y="42"/>
                    </a:cubicBezTo>
                    <a:cubicBezTo>
                      <a:pt x="6" y="43"/>
                      <a:pt x="7" y="45"/>
                      <a:pt x="8" y="47"/>
                    </a:cubicBezTo>
                    <a:cubicBezTo>
                      <a:pt x="13" y="47"/>
                      <a:pt x="17" y="47"/>
                      <a:pt x="19" y="48"/>
                    </a:cubicBezTo>
                    <a:cubicBezTo>
                      <a:pt x="19" y="48"/>
                      <a:pt x="21" y="48"/>
                      <a:pt x="23" y="48"/>
                    </a:cubicBezTo>
                    <a:cubicBezTo>
                      <a:pt x="21" y="45"/>
                      <a:pt x="18" y="43"/>
                      <a:pt x="18" y="42"/>
                    </a:cubicBezTo>
                    <a:cubicBezTo>
                      <a:pt x="19" y="39"/>
                      <a:pt x="22" y="41"/>
                      <a:pt x="24" y="43"/>
                    </a:cubicBezTo>
                    <a:cubicBezTo>
                      <a:pt x="26" y="45"/>
                      <a:pt x="32" y="45"/>
                      <a:pt x="32" y="43"/>
                    </a:cubicBezTo>
                    <a:cubicBezTo>
                      <a:pt x="32" y="41"/>
                      <a:pt x="31" y="34"/>
                      <a:pt x="28" y="36"/>
                    </a:cubicBezTo>
                    <a:cubicBezTo>
                      <a:pt x="25" y="37"/>
                      <a:pt x="24" y="37"/>
                      <a:pt x="23" y="35"/>
                    </a:cubicBezTo>
                    <a:cubicBezTo>
                      <a:pt x="22" y="33"/>
                      <a:pt x="25" y="31"/>
                      <a:pt x="26" y="28"/>
                    </a:cubicBezTo>
                    <a:cubicBezTo>
                      <a:pt x="27" y="25"/>
                      <a:pt x="32" y="26"/>
                      <a:pt x="33" y="24"/>
                    </a:cubicBezTo>
                    <a:cubicBezTo>
                      <a:pt x="34" y="22"/>
                      <a:pt x="30" y="20"/>
                      <a:pt x="28" y="19"/>
                    </a:cubicBezTo>
                    <a:close/>
                    <a:moveTo>
                      <a:pt x="53" y="29"/>
                    </a:moveTo>
                    <a:cubicBezTo>
                      <a:pt x="52" y="28"/>
                      <a:pt x="51" y="31"/>
                      <a:pt x="49" y="32"/>
                    </a:cubicBezTo>
                    <a:cubicBezTo>
                      <a:pt x="48" y="32"/>
                      <a:pt x="46" y="25"/>
                      <a:pt x="45" y="29"/>
                    </a:cubicBezTo>
                    <a:cubicBezTo>
                      <a:pt x="45" y="33"/>
                      <a:pt x="41" y="28"/>
                      <a:pt x="38" y="32"/>
                    </a:cubicBezTo>
                    <a:cubicBezTo>
                      <a:pt x="35" y="37"/>
                      <a:pt x="40" y="41"/>
                      <a:pt x="42" y="43"/>
                    </a:cubicBezTo>
                    <a:cubicBezTo>
                      <a:pt x="45" y="44"/>
                      <a:pt x="42" y="46"/>
                      <a:pt x="39" y="46"/>
                    </a:cubicBezTo>
                    <a:cubicBezTo>
                      <a:pt x="36" y="45"/>
                      <a:pt x="38" y="50"/>
                      <a:pt x="42" y="51"/>
                    </a:cubicBezTo>
                    <a:cubicBezTo>
                      <a:pt x="46" y="51"/>
                      <a:pt x="51" y="43"/>
                      <a:pt x="50" y="41"/>
                    </a:cubicBezTo>
                    <a:cubicBezTo>
                      <a:pt x="50" y="39"/>
                      <a:pt x="55" y="30"/>
                      <a:pt x="53" y="2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Freeform 139"/>
              <p:cNvSpPr>
                <a:spLocks noEditPoints="1"/>
              </p:cNvSpPr>
              <p:nvPr/>
            </p:nvSpPr>
            <p:spPr bwMode="auto">
              <a:xfrm>
                <a:off x="4578350" y="1946275"/>
                <a:ext cx="317500" cy="557213"/>
              </a:xfrm>
              <a:custGeom>
                <a:avLst/>
                <a:gdLst>
                  <a:gd name="T0" fmla="*/ 137 w 141"/>
                  <a:gd name="T1" fmla="*/ 53 h 247"/>
                  <a:gd name="T2" fmla="*/ 135 w 141"/>
                  <a:gd name="T3" fmla="*/ 33 h 247"/>
                  <a:gd name="T4" fmla="*/ 118 w 141"/>
                  <a:gd name="T5" fmla="*/ 13 h 247"/>
                  <a:gd name="T6" fmla="*/ 99 w 141"/>
                  <a:gd name="T7" fmla="*/ 12 h 247"/>
                  <a:gd name="T8" fmla="*/ 79 w 141"/>
                  <a:gd name="T9" fmla="*/ 12 h 247"/>
                  <a:gd name="T10" fmla="*/ 68 w 141"/>
                  <a:gd name="T11" fmla="*/ 23 h 247"/>
                  <a:gd name="T12" fmla="*/ 56 w 141"/>
                  <a:gd name="T13" fmla="*/ 37 h 247"/>
                  <a:gd name="T14" fmla="*/ 48 w 141"/>
                  <a:gd name="T15" fmla="*/ 52 h 247"/>
                  <a:gd name="T16" fmla="*/ 37 w 141"/>
                  <a:gd name="T17" fmla="*/ 60 h 247"/>
                  <a:gd name="T18" fmla="*/ 29 w 141"/>
                  <a:gd name="T19" fmla="*/ 85 h 247"/>
                  <a:gd name="T20" fmla="*/ 32 w 141"/>
                  <a:gd name="T21" fmla="*/ 97 h 247"/>
                  <a:gd name="T22" fmla="*/ 13 w 141"/>
                  <a:gd name="T23" fmla="*/ 105 h 247"/>
                  <a:gd name="T24" fmla="*/ 12 w 141"/>
                  <a:gd name="T25" fmla="*/ 128 h 247"/>
                  <a:gd name="T26" fmla="*/ 19 w 141"/>
                  <a:gd name="T27" fmla="*/ 147 h 247"/>
                  <a:gd name="T28" fmla="*/ 15 w 141"/>
                  <a:gd name="T29" fmla="*/ 158 h 247"/>
                  <a:gd name="T30" fmla="*/ 8 w 141"/>
                  <a:gd name="T31" fmla="*/ 171 h 247"/>
                  <a:gd name="T32" fmla="*/ 4 w 141"/>
                  <a:gd name="T33" fmla="*/ 188 h 247"/>
                  <a:gd name="T34" fmla="*/ 0 w 141"/>
                  <a:gd name="T35" fmla="*/ 188 h 247"/>
                  <a:gd name="T36" fmla="*/ 9 w 141"/>
                  <a:gd name="T37" fmla="*/ 211 h 247"/>
                  <a:gd name="T38" fmla="*/ 17 w 141"/>
                  <a:gd name="T39" fmla="*/ 230 h 247"/>
                  <a:gd name="T40" fmla="*/ 21 w 141"/>
                  <a:gd name="T41" fmla="*/ 245 h 247"/>
                  <a:gd name="T42" fmla="*/ 34 w 141"/>
                  <a:gd name="T43" fmla="*/ 238 h 247"/>
                  <a:gd name="T44" fmla="*/ 47 w 141"/>
                  <a:gd name="T45" fmla="*/ 233 h 247"/>
                  <a:gd name="T46" fmla="*/ 57 w 141"/>
                  <a:gd name="T47" fmla="*/ 230 h 247"/>
                  <a:gd name="T48" fmla="*/ 59 w 141"/>
                  <a:gd name="T49" fmla="*/ 220 h 247"/>
                  <a:gd name="T50" fmla="*/ 61 w 141"/>
                  <a:gd name="T51" fmla="*/ 196 h 247"/>
                  <a:gd name="T52" fmla="*/ 78 w 141"/>
                  <a:gd name="T53" fmla="*/ 180 h 247"/>
                  <a:gd name="T54" fmla="*/ 74 w 141"/>
                  <a:gd name="T55" fmla="*/ 159 h 247"/>
                  <a:gd name="T56" fmla="*/ 64 w 141"/>
                  <a:gd name="T57" fmla="*/ 144 h 247"/>
                  <a:gd name="T58" fmla="*/ 71 w 141"/>
                  <a:gd name="T59" fmla="*/ 124 h 247"/>
                  <a:gd name="T60" fmla="*/ 85 w 141"/>
                  <a:gd name="T61" fmla="*/ 110 h 247"/>
                  <a:gd name="T62" fmla="*/ 113 w 141"/>
                  <a:gd name="T63" fmla="*/ 91 h 247"/>
                  <a:gd name="T64" fmla="*/ 116 w 141"/>
                  <a:gd name="T65" fmla="*/ 71 h 247"/>
                  <a:gd name="T66" fmla="*/ 135 w 141"/>
                  <a:gd name="T67" fmla="*/ 64 h 247"/>
                  <a:gd name="T68" fmla="*/ 139 w 141"/>
                  <a:gd name="T69" fmla="*/ 59 h 247"/>
                  <a:gd name="T70" fmla="*/ 75 w 141"/>
                  <a:gd name="T71" fmla="*/ 22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1" h="247">
                    <a:moveTo>
                      <a:pt x="139" y="59"/>
                    </a:moveTo>
                    <a:cubicBezTo>
                      <a:pt x="138" y="57"/>
                      <a:pt x="135" y="53"/>
                      <a:pt x="137" y="53"/>
                    </a:cubicBezTo>
                    <a:cubicBezTo>
                      <a:pt x="140" y="53"/>
                      <a:pt x="141" y="45"/>
                      <a:pt x="138" y="43"/>
                    </a:cubicBezTo>
                    <a:cubicBezTo>
                      <a:pt x="135" y="42"/>
                      <a:pt x="138" y="35"/>
                      <a:pt x="135" y="33"/>
                    </a:cubicBezTo>
                    <a:cubicBezTo>
                      <a:pt x="132" y="31"/>
                      <a:pt x="134" y="26"/>
                      <a:pt x="135" y="22"/>
                    </a:cubicBezTo>
                    <a:cubicBezTo>
                      <a:pt x="135" y="19"/>
                      <a:pt x="124" y="15"/>
                      <a:pt x="118" y="13"/>
                    </a:cubicBezTo>
                    <a:cubicBezTo>
                      <a:pt x="113" y="10"/>
                      <a:pt x="110" y="6"/>
                      <a:pt x="105" y="3"/>
                    </a:cubicBezTo>
                    <a:cubicBezTo>
                      <a:pt x="100" y="0"/>
                      <a:pt x="99" y="7"/>
                      <a:pt x="99" y="12"/>
                    </a:cubicBezTo>
                    <a:cubicBezTo>
                      <a:pt x="99" y="16"/>
                      <a:pt x="94" y="16"/>
                      <a:pt x="91" y="14"/>
                    </a:cubicBezTo>
                    <a:cubicBezTo>
                      <a:pt x="88" y="11"/>
                      <a:pt x="84" y="14"/>
                      <a:pt x="79" y="12"/>
                    </a:cubicBezTo>
                    <a:cubicBezTo>
                      <a:pt x="75" y="10"/>
                      <a:pt x="77" y="16"/>
                      <a:pt x="77" y="20"/>
                    </a:cubicBezTo>
                    <a:cubicBezTo>
                      <a:pt x="77" y="23"/>
                      <a:pt x="71" y="23"/>
                      <a:pt x="68" y="23"/>
                    </a:cubicBezTo>
                    <a:cubicBezTo>
                      <a:pt x="65" y="23"/>
                      <a:pt x="60" y="26"/>
                      <a:pt x="60" y="29"/>
                    </a:cubicBezTo>
                    <a:cubicBezTo>
                      <a:pt x="60" y="33"/>
                      <a:pt x="55" y="35"/>
                      <a:pt x="56" y="37"/>
                    </a:cubicBezTo>
                    <a:cubicBezTo>
                      <a:pt x="58" y="40"/>
                      <a:pt x="56" y="42"/>
                      <a:pt x="54" y="43"/>
                    </a:cubicBezTo>
                    <a:cubicBezTo>
                      <a:pt x="52" y="45"/>
                      <a:pt x="49" y="50"/>
                      <a:pt x="48" y="52"/>
                    </a:cubicBezTo>
                    <a:cubicBezTo>
                      <a:pt x="46" y="53"/>
                      <a:pt x="49" y="56"/>
                      <a:pt x="46" y="58"/>
                    </a:cubicBezTo>
                    <a:cubicBezTo>
                      <a:pt x="42" y="60"/>
                      <a:pt x="39" y="59"/>
                      <a:pt x="37" y="60"/>
                    </a:cubicBezTo>
                    <a:cubicBezTo>
                      <a:pt x="35" y="62"/>
                      <a:pt x="37" y="66"/>
                      <a:pt x="37" y="71"/>
                    </a:cubicBezTo>
                    <a:cubicBezTo>
                      <a:pt x="36" y="75"/>
                      <a:pt x="32" y="81"/>
                      <a:pt x="29" y="85"/>
                    </a:cubicBezTo>
                    <a:cubicBezTo>
                      <a:pt x="26" y="89"/>
                      <a:pt x="30" y="90"/>
                      <a:pt x="32" y="91"/>
                    </a:cubicBezTo>
                    <a:cubicBezTo>
                      <a:pt x="33" y="91"/>
                      <a:pt x="33" y="94"/>
                      <a:pt x="32" y="97"/>
                    </a:cubicBezTo>
                    <a:cubicBezTo>
                      <a:pt x="30" y="101"/>
                      <a:pt x="26" y="98"/>
                      <a:pt x="24" y="98"/>
                    </a:cubicBezTo>
                    <a:cubicBezTo>
                      <a:pt x="22" y="97"/>
                      <a:pt x="16" y="100"/>
                      <a:pt x="13" y="105"/>
                    </a:cubicBezTo>
                    <a:cubicBezTo>
                      <a:pt x="10" y="111"/>
                      <a:pt x="11" y="114"/>
                      <a:pt x="12" y="117"/>
                    </a:cubicBezTo>
                    <a:cubicBezTo>
                      <a:pt x="13" y="119"/>
                      <a:pt x="9" y="123"/>
                      <a:pt x="12" y="128"/>
                    </a:cubicBezTo>
                    <a:cubicBezTo>
                      <a:pt x="15" y="133"/>
                      <a:pt x="11" y="134"/>
                      <a:pt x="11" y="139"/>
                    </a:cubicBezTo>
                    <a:cubicBezTo>
                      <a:pt x="12" y="143"/>
                      <a:pt x="18" y="142"/>
                      <a:pt x="19" y="147"/>
                    </a:cubicBezTo>
                    <a:cubicBezTo>
                      <a:pt x="19" y="151"/>
                      <a:pt x="17" y="153"/>
                      <a:pt x="15" y="153"/>
                    </a:cubicBezTo>
                    <a:cubicBezTo>
                      <a:pt x="12" y="153"/>
                      <a:pt x="13" y="157"/>
                      <a:pt x="15" y="158"/>
                    </a:cubicBezTo>
                    <a:cubicBezTo>
                      <a:pt x="17" y="159"/>
                      <a:pt x="17" y="166"/>
                      <a:pt x="16" y="169"/>
                    </a:cubicBezTo>
                    <a:cubicBezTo>
                      <a:pt x="15" y="171"/>
                      <a:pt x="8" y="169"/>
                      <a:pt x="8" y="171"/>
                    </a:cubicBezTo>
                    <a:cubicBezTo>
                      <a:pt x="9" y="174"/>
                      <a:pt x="7" y="178"/>
                      <a:pt x="7" y="180"/>
                    </a:cubicBezTo>
                    <a:cubicBezTo>
                      <a:pt x="7" y="183"/>
                      <a:pt x="6" y="189"/>
                      <a:pt x="4" y="188"/>
                    </a:cubicBezTo>
                    <a:cubicBezTo>
                      <a:pt x="3" y="187"/>
                      <a:pt x="2" y="187"/>
                      <a:pt x="0" y="187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93"/>
                      <a:pt x="2" y="197"/>
                      <a:pt x="5" y="200"/>
                    </a:cubicBezTo>
                    <a:cubicBezTo>
                      <a:pt x="9" y="203"/>
                      <a:pt x="6" y="207"/>
                      <a:pt x="9" y="211"/>
                    </a:cubicBezTo>
                    <a:cubicBezTo>
                      <a:pt x="13" y="216"/>
                      <a:pt x="12" y="219"/>
                      <a:pt x="15" y="222"/>
                    </a:cubicBezTo>
                    <a:cubicBezTo>
                      <a:pt x="19" y="225"/>
                      <a:pt x="19" y="226"/>
                      <a:pt x="17" y="230"/>
                    </a:cubicBezTo>
                    <a:cubicBezTo>
                      <a:pt x="16" y="234"/>
                      <a:pt x="20" y="233"/>
                      <a:pt x="21" y="235"/>
                    </a:cubicBezTo>
                    <a:cubicBezTo>
                      <a:pt x="21" y="238"/>
                      <a:pt x="20" y="242"/>
                      <a:pt x="21" y="245"/>
                    </a:cubicBezTo>
                    <a:cubicBezTo>
                      <a:pt x="22" y="247"/>
                      <a:pt x="24" y="245"/>
                      <a:pt x="30" y="245"/>
                    </a:cubicBezTo>
                    <a:cubicBezTo>
                      <a:pt x="35" y="244"/>
                      <a:pt x="34" y="241"/>
                      <a:pt x="34" y="238"/>
                    </a:cubicBezTo>
                    <a:cubicBezTo>
                      <a:pt x="34" y="235"/>
                      <a:pt x="37" y="236"/>
                      <a:pt x="37" y="234"/>
                    </a:cubicBezTo>
                    <a:cubicBezTo>
                      <a:pt x="38" y="232"/>
                      <a:pt x="43" y="232"/>
                      <a:pt x="47" y="233"/>
                    </a:cubicBezTo>
                    <a:cubicBezTo>
                      <a:pt x="50" y="235"/>
                      <a:pt x="52" y="232"/>
                      <a:pt x="53" y="228"/>
                    </a:cubicBezTo>
                    <a:cubicBezTo>
                      <a:pt x="54" y="224"/>
                      <a:pt x="56" y="229"/>
                      <a:pt x="57" y="230"/>
                    </a:cubicBezTo>
                    <a:cubicBezTo>
                      <a:pt x="58" y="231"/>
                      <a:pt x="62" y="224"/>
                      <a:pt x="63" y="219"/>
                    </a:cubicBezTo>
                    <a:cubicBezTo>
                      <a:pt x="65" y="215"/>
                      <a:pt x="63" y="216"/>
                      <a:pt x="59" y="220"/>
                    </a:cubicBezTo>
                    <a:cubicBezTo>
                      <a:pt x="56" y="224"/>
                      <a:pt x="58" y="216"/>
                      <a:pt x="59" y="212"/>
                    </a:cubicBezTo>
                    <a:cubicBezTo>
                      <a:pt x="61" y="209"/>
                      <a:pt x="61" y="198"/>
                      <a:pt x="61" y="196"/>
                    </a:cubicBezTo>
                    <a:cubicBezTo>
                      <a:pt x="62" y="194"/>
                      <a:pt x="63" y="190"/>
                      <a:pt x="67" y="189"/>
                    </a:cubicBezTo>
                    <a:cubicBezTo>
                      <a:pt x="72" y="188"/>
                      <a:pt x="79" y="182"/>
                      <a:pt x="78" y="180"/>
                    </a:cubicBezTo>
                    <a:cubicBezTo>
                      <a:pt x="77" y="177"/>
                      <a:pt x="84" y="173"/>
                      <a:pt x="84" y="171"/>
                    </a:cubicBezTo>
                    <a:cubicBezTo>
                      <a:pt x="84" y="168"/>
                      <a:pt x="76" y="160"/>
                      <a:pt x="74" y="159"/>
                    </a:cubicBezTo>
                    <a:cubicBezTo>
                      <a:pt x="71" y="157"/>
                      <a:pt x="65" y="158"/>
                      <a:pt x="66" y="157"/>
                    </a:cubicBezTo>
                    <a:cubicBezTo>
                      <a:pt x="66" y="155"/>
                      <a:pt x="65" y="148"/>
                      <a:pt x="64" y="144"/>
                    </a:cubicBezTo>
                    <a:cubicBezTo>
                      <a:pt x="64" y="140"/>
                      <a:pt x="68" y="136"/>
                      <a:pt x="68" y="133"/>
                    </a:cubicBezTo>
                    <a:cubicBezTo>
                      <a:pt x="68" y="129"/>
                      <a:pt x="68" y="125"/>
                      <a:pt x="71" y="124"/>
                    </a:cubicBezTo>
                    <a:cubicBezTo>
                      <a:pt x="75" y="123"/>
                      <a:pt x="73" y="120"/>
                      <a:pt x="77" y="119"/>
                    </a:cubicBezTo>
                    <a:cubicBezTo>
                      <a:pt x="81" y="118"/>
                      <a:pt x="80" y="112"/>
                      <a:pt x="85" y="110"/>
                    </a:cubicBezTo>
                    <a:cubicBezTo>
                      <a:pt x="89" y="108"/>
                      <a:pt x="89" y="107"/>
                      <a:pt x="95" y="104"/>
                    </a:cubicBezTo>
                    <a:cubicBezTo>
                      <a:pt x="101" y="101"/>
                      <a:pt x="111" y="95"/>
                      <a:pt x="113" y="91"/>
                    </a:cubicBezTo>
                    <a:cubicBezTo>
                      <a:pt x="114" y="88"/>
                      <a:pt x="107" y="84"/>
                      <a:pt x="111" y="80"/>
                    </a:cubicBezTo>
                    <a:cubicBezTo>
                      <a:pt x="116" y="77"/>
                      <a:pt x="112" y="72"/>
                      <a:pt x="116" y="71"/>
                    </a:cubicBezTo>
                    <a:cubicBezTo>
                      <a:pt x="119" y="70"/>
                      <a:pt x="121" y="68"/>
                      <a:pt x="123" y="65"/>
                    </a:cubicBezTo>
                    <a:cubicBezTo>
                      <a:pt x="126" y="63"/>
                      <a:pt x="129" y="65"/>
                      <a:pt x="135" y="64"/>
                    </a:cubicBezTo>
                    <a:cubicBezTo>
                      <a:pt x="137" y="64"/>
                      <a:pt x="139" y="64"/>
                      <a:pt x="141" y="64"/>
                    </a:cubicBezTo>
                    <a:cubicBezTo>
                      <a:pt x="141" y="62"/>
                      <a:pt x="140" y="60"/>
                      <a:pt x="139" y="59"/>
                    </a:cubicBezTo>
                    <a:close/>
                    <a:moveTo>
                      <a:pt x="83" y="205"/>
                    </a:moveTo>
                    <a:cubicBezTo>
                      <a:pt x="77" y="206"/>
                      <a:pt x="74" y="218"/>
                      <a:pt x="75" y="220"/>
                    </a:cubicBezTo>
                    <a:cubicBezTo>
                      <a:pt x="77" y="222"/>
                      <a:pt x="89" y="205"/>
                      <a:pt x="83" y="2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Freeform 140"/>
              <p:cNvSpPr>
                <a:spLocks noEditPoints="1"/>
              </p:cNvSpPr>
              <p:nvPr/>
            </p:nvSpPr>
            <p:spPr bwMode="auto">
              <a:xfrm>
                <a:off x="4840287" y="2341563"/>
                <a:ext cx="158750" cy="76200"/>
              </a:xfrm>
              <a:custGeom>
                <a:avLst/>
                <a:gdLst>
                  <a:gd name="T0" fmla="*/ 66 w 71"/>
                  <a:gd name="T1" fmla="*/ 9 h 34"/>
                  <a:gd name="T2" fmla="*/ 68 w 71"/>
                  <a:gd name="T3" fmla="*/ 2 h 34"/>
                  <a:gd name="T4" fmla="*/ 66 w 71"/>
                  <a:gd name="T5" fmla="*/ 3 h 34"/>
                  <a:gd name="T6" fmla="*/ 44 w 71"/>
                  <a:gd name="T7" fmla="*/ 1 h 34"/>
                  <a:gd name="T8" fmla="*/ 23 w 71"/>
                  <a:gd name="T9" fmla="*/ 5 h 34"/>
                  <a:gd name="T10" fmla="*/ 17 w 71"/>
                  <a:gd name="T11" fmla="*/ 11 h 34"/>
                  <a:gd name="T12" fmla="*/ 19 w 71"/>
                  <a:gd name="T13" fmla="*/ 19 h 34"/>
                  <a:gd name="T14" fmla="*/ 26 w 71"/>
                  <a:gd name="T15" fmla="*/ 22 h 34"/>
                  <a:gd name="T16" fmla="*/ 28 w 71"/>
                  <a:gd name="T17" fmla="*/ 27 h 34"/>
                  <a:gd name="T18" fmla="*/ 28 w 71"/>
                  <a:gd name="T19" fmla="*/ 27 h 34"/>
                  <a:gd name="T20" fmla="*/ 40 w 71"/>
                  <a:gd name="T21" fmla="*/ 27 h 34"/>
                  <a:gd name="T22" fmla="*/ 51 w 71"/>
                  <a:gd name="T23" fmla="*/ 34 h 34"/>
                  <a:gd name="T24" fmla="*/ 62 w 71"/>
                  <a:gd name="T25" fmla="*/ 34 h 34"/>
                  <a:gd name="T26" fmla="*/ 62 w 71"/>
                  <a:gd name="T27" fmla="*/ 31 h 34"/>
                  <a:gd name="T28" fmla="*/ 65 w 71"/>
                  <a:gd name="T29" fmla="*/ 27 h 34"/>
                  <a:gd name="T30" fmla="*/ 63 w 71"/>
                  <a:gd name="T31" fmla="*/ 21 h 34"/>
                  <a:gd name="T32" fmla="*/ 62 w 71"/>
                  <a:gd name="T33" fmla="*/ 15 h 34"/>
                  <a:gd name="T34" fmla="*/ 66 w 71"/>
                  <a:gd name="T35" fmla="*/ 9 h 34"/>
                  <a:gd name="T36" fmla="*/ 7 w 71"/>
                  <a:gd name="T37" fmla="*/ 17 h 34"/>
                  <a:gd name="T38" fmla="*/ 2 w 71"/>
                  <a:gd name="T39" fmla="*/ 27 h 34"/>
                  <a:gd name="T40" fmla="*/ 14 w 71"/>
                  <a:gd name="T41" fmla="*/ 19 h 34"/>
                  <a:gd name="T42" fmla="*/ 7 w 71"/>
                  <a:gd name="T43" fmla="*/ 17 h 34"/>
                  <a:gd name="T44" fmla="*/ 12 w 71"/>
                  <a:gd name="T45" fmla="*/ 12 h 34"/>
                  <a:gd name="T46" fmla="*/ 5 w 71"/>
                  <a:gd name="T47" fmla="*/ 13 h 34"/>
                  <a:gd name="T48" fmla="*/ 12 w 71"/>
                  <a:gd name="T4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34">
                    <a:moveTo>
                      <a:pt x="66" y="9"/>
                    </a:moveTo>
                    <a:cubicBezTo>
                      <a:pt x="67" y="6"/>
                      <a:pt x="71" y="6"/>
                      <a:pt x="68" y="2"/>
                    </a:cubicBezTo>
                    <a:cubicBezTo>
                      <a:pt x="68" y="2"/>
                      <a:pt x="67" y="3"/>
                      <a:pt x="66" y="3"/>
                    </a:cubicBezTo>
                    <a:cubicBezTo>
                      <a:pt x="61" y="4"/>
                      <a:pt x="50" y="0"/>
                      <a:pt x="44" y="1"/>
                    </a:cubicBezTo>
                    <a:cubicBezTo>
                      <a:pt x="38" y="2"/>
                      <a:pt x="26" y="2"/>
                      <a:pt x="23" y="5"/>
                    </a:cubicBezTo>
                    <a:cubicBezTo>
                      <a:pt x="21" y="8"/>
                      <a:pt x="13" y="9"/>
                      <a:pt x="17" y="11"/>
                    </a:cubicBezTo>
                    <a:cubicBezTo>
                      <a:pt x="20" y="14"/>
                      <a:pt x="17" y="15"/>
                      <a:pt x="19" y="19"/>
                    </a:cubicBezTo>
                    <a:cubicBezTo>
                      <a:pt x="21" y="22"/>
                      <a:pt x="22" y="23"/>
                      <a:pt x="26" y="22"/>
                    </a:cubicBezTo>
                    <a:cubicBezTo>
                      <a:pt x="29" y="22"/>
                      <a:pt x="31" y="23"/>
                      <a:pt x="28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9" y="26"/>
                      <a:pt x="40" y="27"/>
                    </a:cubicBezTo>
                    <a:cubicBezTo>
                      <a:pt x="41" y="28"/>
                      <a:pt x="49" y="34"/>
                      <a:pt x="51" y="34"/>
                    </a:cubicBezTo>
                    <a:cubicBezTo>
                      <a:pt x="52" y="33"/>
                      <a:pt x="58" y="34"/>
                      <a:pt x="62" y="34"/>
                    </a:cubicBezTo>
                    <a:cubicBezTo>
                      <a:pt x="61" y="33"/>
                      <a:pt x="62" y="32"/>
                      <a:pt x="62" y="31"/>
                    </a:cubicBezTo>
                    <a:cubicBezTo>
                      <a:pt x="64" y="30"/>
                      <a:pt x="67" y="30"/>
                      <a:pt x="65" y="27"/>
                    </a:cubicBezTo>
                    <a:cubicBezTo>
                      <a:pt x="64" y="25"/>
                      <a:pt x="63" y="24"/>
                      <a:pt x="63" y="21"/>
                    </a:cubicBezTo>
                    <a:cubicBezTo>
                      <a:pt x="63" y="18"/>
                      <a:pt x="62" y="17"/>
                      <a:pt x="62" y="15"/>
                    </a:cubicBezTo>
                    <a:cubicBezTo>
                      <a:pt x="62" y="13"/>
                      <a:pt x="64" y="12"/>
                      <a:pt x="66" y="9"/>
                    </a:cubicBezTo>
                    <a:close/>
                    <a:moveTo>
                      <a:pt x="7" y="17"/>
                    </a:moveTo>
                    <a:cubicBezTo>
                      <a:pt x="1" y="19"/>
                      <a:pt x="0" y="27"/>
                      <a:pt x="2" y="27"/>
                    </a:cubicBezTo>
                    <a:cubicBezTo>
                      <a:pt x="5" y="27"/>
                      <a:pt x="12" y="21"/>
                      <a:pt x="14" y="19"/>
                    </a:cubicBezTo>
                    <a:cubicBezTo>
                      <a:pt x="16" y="18"/>
                      <a:pt x="13" y="16"/>
                      <a:pt x="7" y="17"/>
                    </a:cubicBezTo>
                    <a:close/>
                    <a:moveTo>
                      <a:pt x="12" y="12"/>
                    </a:moveTo>
                    <a:cubicBezTo>
                      <a:pt x="13" y="10"/>
                      <a:pt x="2" y="11"/>
                      <a:pt x="5" y="13"/>
                    </a:cubicBezTo>
                    <a:cubicBezTo>
                      <a:pt x="7" y="15"/>
                      <a:pt x="11" y="15"/>
                      <a:pt x="12" y="1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Freeform 141"/>
              <p:cNvSpPr>
                <a:spLocks/>
              </p:cNvSpPr>
              <p:nvPr/>
            </p:nvSpPr>
            <p:spPr bwMode="auto">
              <a:xfrm>
                <a:off x="5135562" y="3959225"/>
                <a:ext cx="201613" cy="247650"/>
              </a:xfrm>
              <a:custGeom>
                <a:avLst/>
                <a:gdLst>
                  <a:gd name="T0" fmla="*/ 80 w 90"/>
                  <a:gd name="T1" fmla="*/ 25 h 110"/>
                  <a:gd name="T2" fmla="*/ 85 w 90"/>
                  <a:gd name="T3" fmla="*/ 17 h 110"/>
                  <a:gd name="T4" fmla="*/ 90 w 90"/>
                  <a:gd name="T5" fmla="*/ 9 h 110"/>
                  <a:gd name="T6" fmla="*/ 85 w 90"/>
                  <a:gd name="T7" fmla="*/ 11 h 110"/>
                  <a:gd name="T8" fmla="*/ 79 w 90"/>
                  <a:gd name="T9" fmla="*/ 9 h 110"/>
                  <a:gd name="T10" fmla="*/ 69 w 90"/>
                  <a:gd name="T11" fmla="*/ 11 h 110"/>
                  <a:gd name="T12" fmla="*/ 62 w 90"/>
                  <a:gd name="T13" fmla="*/ 17 h 110"/>
                  <a:gd name="T14" fmla="*/ 49 w 90"/>
                  <a:gd name="T15" fmla="*/ 14 h 110"/>
                  <a:gd name="T16" fmla="*/ 36 w 90"/>
                  <a:gd name="T17" fmla="*/ 7 h 110"/>
                  <a:gd name="T18" fmla="*/ 24 w 90"/>
                  <a:gd name="T19" fmla="*/ 5 h 110"/>
                  <a:gd name="T20" fmla="*/ 18 w 90"/>
                  <a:gd name="T21" fmla="*/ 1 h 110"/>
                  <a:gd name="T22" fmla="*/ 11 w 90"/>
                  <a:gd name="T23" fmla="*/ 1 h 110"/>
                  <a:gd name="T24" fmla="*/ 2 w 90"/>
                  <a:gd name="T25" fmla="*/ 7 h 110"/>
                  <a:gd name="T26" fmla="*/ 1 w 90"/>
                  <a:gd name="T27" fmla="*/ 9 h 110"/>
                  <a:gd name="T28" fmla="*/ 6 w 90"/>
                  <a:gd name="T29" fmla="*/ 13 h 110"/>
                  <a:gd name="T30" fmla="*/ 7 w 90"/>
                  <a:gd name="T31" fmla="*/ 21 h 110"/>
                  <a:gd name="T32" fmla="*/ 12 w 90"/>
                  <a:gd name="T33" fmla="*/ 25 h 110"/>
                  <a:gd name="T34" fmla="*/ 11 w 90"/>
                  <a:gd name="T35" fmla="*/ 35 h 110"/>
                  <a:gd name="T36" fmla="*/ 3 w 90"/>
                  <a:gd name="T37" fmla="*/ 48 h 110"/>
                  <a:gd name="T38" fmla="*/ 0 w 90"/>
                  <a:gd name="T39" fmla="*/ 55 h 110"/>
                  <a:gd name="T40" fmla="*/ 8 w 90"/>
                  <a:gd name="T41" fmla="*/ 59 h 110"/>
                  <a:gd name="T42" fmla="*/ 0 w 90"/>
                  <a:gd name="T43" fmla="*/ 66 h 110"/>
                  <a:gd name="T44" fmla="*/ 0 w 90"/>
                  <a:gd name="T45" fmla="*/ 67 h 110"/>
                  <a:gd name="T46" fmla="*/ 42 w 90"/>
                  <a:gd name="T47" fmla="*/ 90 h 110"/>
                  <a:gd name="T48" fmla="*/ 42 w 90"/>
                  <a:gd name="T49" fmla="*/ 97 h 110"/>
                  <a:gd name="T50" fmla="*/ 60 w 90"/>
                  <a:gd name="T51" fmla="*/ 110 h 110"/>
                  <a:gd name="T52" fmla="*/ 72 w 90"/>
                  <a:gd name="T53" fmla="*/ 86 h 110"/>
                  <a:gd name="T54" fmla="*/ 79 w 90"/>
                  <a:gd name="T55" fmla="*/ 80 h 110"/>
                  <a:gd name="T56" fmla="*/ 85 w 90"/>
                  <a:gd name="T57" fmla="*/ 76 h 110"/>
                  <a:gd name="T58" fmla="*/ 86 w 90"/>
                  <a:gd name="T59" fmla="*/ 75 h 110"/>
                  <a:gd name="T60" fmla="*/ 80 w 90"/>
                  <a:gd name="T61" fmla="*/ 66 h 110"/>
                  <a:gd name="T62" fmla="*/ 80 w 90"/>
                  <a:gd name="T63" fmla="*/ 2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10">
                    <a:moveTo>
                      <a:pt x="80" y="25"/>
                    </a:moveTo>
                    <a:cubicBezTo>
                      <a:pt x="85" y="17"/>
                      <a:pt x="85" y="17"/>
                      <a:pt x="85" y="17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88" y="10"/>
                      <a:pt x="85" y="11"/>
                      <a:pt x="85" y="11"/>
                    </a:cubicBezTo>
                    <a:cubicBezTo>
                      <a:pt x="83" y="12"/>
                      <a:pt x="80" y="10"/>
                      <a:pt x="79" y="9"/>
                    </a:cubicBezTo>
                    <a:cubicBezTo>
                      <a:pt x="78" y="7"/>
                      <a:pt x="73" y="8"/>
                      <a:pt x="69" y="11"/>
                    </a:cubicBezTo>
                    <a:cubicBezTo>
                      <a:pt x="65" y="13"/>
                      <a:pt x="63" y="18"/>
                      <a:pt x="62" y="17"/>
                    </a:cubicBezTo>
                    <a:cubicBezTo>
                      <a:pt x="60" y="16"/>
                      <a:pt x="51" y="14"/>
                      <a:pt x="49" y="14"/>
                    </a:cubicBezTo>
                    <a:cubicBezTo>
                      <a:pt x="46" y="14"/>
                      <a:pt x="38" y="9"/>
                      <a:pt x="36" y="7"/>
                    </a:cubicBezTo>
                    <a:cubicBezTo>
                      <a:pt x="33" y="5"/>
                      <a:pt x="26" y="6"/>
                      <a:pt x="24" y="5"/>
                    </a:cubicBezTo>
                    <a:cubicBezTo>
                      <a:pt x="23" y="4"/>
                      <a:pt x="19" y="3"/>
                      <a:pt x="18" y="1"/>
                    </a:cubicBezTo>
                    <a:cubicBezTo>
                      <a:pt x="17" y="0"/>
                      <a:pt x="14" y="0"/>
                      <a:pt x="11" y="1"/>
                    </a:cubicBezTo>
                    <a:cubicBezTo>
                      <a:pt x="9" y="1"/>
                      <a:pt x="3" y="5"/>
                      <a:pt x="2" y="7"/>
                    </a:cubicBezTo>
                    <a:cubicBezTo>
                      <a:pt x="2" y="7"/>
                      <a:pt x="1" y="8"/>
                      <a:pt x="1" y="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30"/>
                      <a:pt x="11" y="35"/>
                    </a:cubicBezTo>
                    <a:cubicBezTo>
                      <a:pt x="10" y="39"/>
                      <a:pt x="6" y="45"/>
                      <a:pt x="3" y="48"/>
                    </a:cubicBezTo>
                    <a:cubicBezTo>
                      <a:pt x="3" y="49"/>
                      <a:pt x="1" y="51"/>
                      <a:pt x="0" y="55"/>
                    </a:cubicBezTo>
                    <a:cubicBezTo>
                      <a:pt x="5" y="56"/>
                      <a:pt x="8" y="58"/>
                      <a:pt x="8" y="59"/>
                    </a:cubicBezTo>
                    <a:cubicBezTo>
                      <a:pt x="7" y="62"/>
                      <a:pt x="0" y="60"/>
                      <a:pt x="0" y="6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51" y="104"/>
                      <a:pt x="60" y="110"/>
                    </a:cubicBezTo>
                    <a:cubicBezTo>
                      <a:pt x="65" y="100"/>
                      <a:pt x="70" y="88"/>
                      <a:pt x="72" y="86"/>
                    </a:cubicBezTo>
                    <a:cubicBezTo>
                      <a:pt x="74" y="82"/>
                      <a:pt x="77" y="83"/>
                      <a:pt x="79" y="80"/>
                    </a:cubicBezTo>
                    <a:cubicBezTo>
                      <a:pt x="81" y="77"/>
                      <a:pt x="82" y="81"/>
                      <a:pt x="85" y="76"/>
                    </a:cubicBezTo>
                    <a:cubicBezTo>
                      <a:pt x="85" y="76"/>
                      <a:pt x="85" y="75"/>
                      <a:pt x="86" y="75"/>
                    </a:cubicBezTo>
                    <a:cubicBezTo>
                      <a:pt x="80" y="66"/>
                      <a:pt x="80" y="66"/>
                      <a:pt x="80" y="66"/>
                    </a:cubicBezTo>
                    <a:lnTo>
                      <a:pt x="80" y="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2" name="Freeform 142"/>
              <p:cNvSpPr>
                <a:spLocks/>
              </p:cNvSpPr>
              <p:nvPr/>
            </p:nvSpPr>
            <p:spPr bwMode="auto">
              <a:xfrm>
                <a:off x="5022850" y="3978275"/>
                <a:ext cx="139700" cy="142875"/>
              </a:xfrm>
              <a:custGeom>
                <a:avLst/>
                <a:gdLst>
                  <a:gd name="T0" fmla="*/ 57 w 62"/>
                  <a:gd name="T1" fmla="*/ 12 h 63"/>
                  <a:gd name="T2" fmla="*/ 56 w 62"/>
                  <a:gd name="T3" fmla="*/ 4 h 63"/>
                  <a:gd name="T4" fmla="*/ 51 w 62"/>
                  <a:gd name="T5" fmla="*/ 0 h 63"/>
                  <a:gd name="T6" fmla="*/ 47 w 62"/>
                  <a:gd name="T7" fmla="*/ 3 h 63"/>
                  <a:gd name="T8" fmla="*/ 40 w 62"/>
                  <a:gd name="T9" fmla="*/ 4 h 63"/>
                  <a:gd name="T10" fmla="*/ 32 w 62"/>
                  <a:gd name="T11" fmla="*/ 6 h 63"/>
                  <a:gd name="T12" fmla="*/ 25 w 62"/>
                  <a:gd name="T13" fmla="*/ 4 h 63"/>
                  <a:gd name="T14" fmla="*/ 16 w 62"/>
                  <a:gd name="T15" fmla="*/ 6 h 63"/>
                  <a:gd name="T16" fmla="*/ 15 w 62"/>
                  <a:gd name="T17" fmla="*/ 16 h 63"/>
                  <a:gd name="T18" fmla="*/ 19 w 62"/>
                  <a:gd name="T19" fmla="*/ 22 h 63"/>
                  <a:gd name="T20" fmla="*/ 16 w 62"/>
                  <a:gd name="T21" fmla="*/ 27 h 63"/>
                  <a:gd name="T22" fmla="*/ 11 w 62"/>
                  <a:gd name="T23" fmla="*/ 31 h 63"/>
                  <a:gd name="T24" fmla="*/ 7 w 62"/>
                  <a:gd name="T25" fmla="*/ 37 h 63"/>
                  <a:gd name="T26" fmla="*/ 4 w 62"/>
                  <a:gd name="T27" fmla="*/ 45 h 63"/>
                  <a:gd name="T28" fmla="*/ 2 w 62"/>
                  <a:gd name="T29" fmla="*/ 55 h 63"/>
                  <a:gd name="T30" fmla="*/ 0 w 62"/>
                  <a:gd name="T31" fmla="*/ 63 h 63"/>
                  <a:gd name="T32" fmla="*/ 6 w 62"/>
                  <a:gd name="T33" fmla="*/ 62 h 63"/>
                  <a:gd name="T34" fmla="*/ 17 w 62"/>
                  <a:gd name="T35" fmla="*/ 58 h 63"/>
                  <a:gd name="T36" fmla="*/ 27 w 62"/>
                  <a:gd name="T37" fmla="*/ 58 h 63"/>
                  <a:gd name="T38" fmla="*/ 35 w 62"/>
                  <a:gd name="T39" fmla="*/ 45 h 63"/>
                  <a:gd name="T40" fmla="*/ 50 w 62"/>
                  <a:gd name="T41" fmla="*/ 46 h 63"/>
                  <a:gd name="T42" fmla="*/ 53 w 62"/>
                  <a:gd name="T43" fmla="*/ 39 h 63"/>
                  <a:gd name="T44" fmla="*/ 61 w 62"/>
                  <a:gd name="T45" fmla="*/ 26 h 63"/>
                  <a:gd name="T46" fmla="*/ 62 w 62"/>
                  <a:gd name="T47" fmla="*/ 16 h 63"/>
                  <a:gd name="T48" fmla="*/ 57 w 62"/>
                  <a:gd name="T49" fmla="*/ 1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63">
                    <a:moveTo>
                      <a:pt x="57" y="12"/>
                    </a:moveTo>
                    <a:cubicBezTo>
                      <a:pt x="56" y="4"/>
                      <a:pt x="56" y="4"/>
                      <a:pt x="56" y="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9" y="1"/>
                      <a:pt x="47" y="2"/>
                      <a:pt x="47" y="3"/>
                    </a:cubicBezTo>
                    <a:cubicBezTo>
                      <a:pt x="47" y="5"/>
                      <a:pt x="42" y="5"/>
                      <a:pt x="40" y="4"/>
                    </a:cubicBezTo>
                    <a:cubicBezTo>
                      <a:pt x="38" y="3"/>
                      <a:pt x="33" y="5"/>
                      <a:pt x="32" y="6"/>
                    </a:cubicBezTo>
                    <a:cubicBezTo>
                      <a:pt x="31" y="8"/>
                      <a:pt x="27" y="4"/>
                      <a:pt x="25" y="4"/>
                    </a:cubicBezTo>
                    <a:cubicBezTo>
                      <a:pt x="22" y="4"/>
                      <a:pt x="16" y="6"/>
                      <a:pt x="16" y="6"/>
                    </a:cubicBezTo>
                    <a:cubicBezTo>
                      <a:pt x="16" y="6"/>
                      <a:pt x="15" y="13"/>
                      <a:pt x="15" y="16"/>
                    </a:cubicBezTo>
                    <a:cubicBezTo>
                      <a:pt x="15" y="19"/>
                      <a:pt x="19" y="19"/>
                      <a:pt x="19" y="22"/>
                    </a:cubicBezTo>
                    <a:cubicBezTo>
                      <a:pt x="19" y="24"/>
                      <a:pt x="16" y="26"/>
                      <a:pt x="16" y="27"/>
                    </a:cubicBezTo>
                    <a:cubicBezTo>
                      <a:pt x="15" y="29"/>
                      <a:pt x="13" y="30"/>
                      <a:pt x="11" y="31"/>
                    </a:cubicBezTo>
                    <a:cubicBezTo>
                      <a:pt x="8" y="31"/>
                      <a:pt x="9" y="35"/>
                      <a:pt x="7" y="37"/>
                    </a:cubicBezTo>
                    <a:cubicBezTo>
                      <a:pt x="5" y="38"/>
                      <a:pt x="5" y="42"/>
                      <a:pt x="4" y="45"/>
                    </a:cubicBezTo>
                    <a:cubicBezTo>
                      <a:pt x="3" y="48"/>
                      <a:pt x="2" y="51"/>
                      <a:pt x="2" y="55"/>
                    </a:cubicBezTo>
                    <a:cubicBezTo>
                      <a:pt x="2" y="57"/>
                      <a:pt x="2" y="61"/>
                      <a:pt x="0" y="63"/>
                    </a:cubicBezTo>
                    <a:cubicBezTo>
                      <a:pt x="3" y="63"/>
                      <a:pt x="4" y="63"/>
                      <a:pt x="6" y="62"/>
                    </a:cubicBezTo>
                    <a:cubicBezTo>
                      <a:pt x="8" y="61"/>
                      <a:pt x="17" y="58"/>
                      <a:pt x="17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9" y="52"/>
                      <a:pt x="32" y="46"/>
                      <a:pt x="35" y="45"/>
                    </a:cubicBezTo>
                    <a:cubicBezTo>
                      <a:pt x="39" y="44"/>
                      <a:pt x="45" y="45"/>
                      <a:pt x="50" y="46"/>
                    </a:cubicBezTo>
                    <a:cubicBezTo>
                      <a:pt x="51" y="42"/>
                      <a:pt x="53" y="40"/>
                      <a:pt x="53" y="39"/>
                    </a:cubicBezTo>
                    <a:cubicBezTo>
                      <a:pt x="56" y="36"/>
                      <a:pt x="60" y="30"/>
                      <a:pt x="61" y="26"/>
                    </a:cubicBezTo>
                    <a:cubicBezTo>
                      <a:pt x="62" y="21"/>
                      <a:pt x="62" y="16"/>
                      <a:pt x="62" y="16"/>
                    </a:cubicBezTo>
                    <a:lnTo>
                      <a:pt x="57" y="1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Freeform 143"/>
              <p:cNvSpPr>
                <a:spLocks/>
              </p:cNvSpPr>
              <p:nvPr/>
            </p:nvSpPr>
            <p:spPr bwMode="auto">
              <a:xfrm>
                <a:off x="5707062" y="2832100"/>
                <a:ext cx="447675" cy="263525"/>
              </a:xfrm>
              <a:custGeom>
                <a:avLst/>
                <a:gdLst>
                  <a:gd name="T0" fmla="*/ 194 w 199"/>
                  <a:gd name="T1" fmla="*/ 66 h 117"/>
                  <a:gd name="T2" fmla="*/ 178 w 199"/>
                  <a:gd name="T3" fmla="*/ 58 h 117"/>
                  <a:gd name="T4" fmla="*/ 169 w 199"/>
                  <a:gd name="T5" fmla="*/ 59 h 117"/>
                  <a:gd name="T6" fmla="*/ 159 w 199"/>
                  <a:gd name="T7" fmla="*/ 56 h 117"/>
                  <a:gd name="T8" fmla="*/ 147 w 199"/>
                  <a:gd name="T9" fmla="*/ 65 h 117"/>
                  <a:gd name="T10" fmla="*/ 142 w 199"/>
                  <a:gd name="T11" fmla="*/ 66 h 117"/>
                  <a:gd name="T12" fmla="*/ 132 w 199"/>
                  <a:gd name="T13" fmla="*/ 61 h 117"/>
                  <a:gd name="T14" fmla="*/ 123 w 199"/>
                  <a:gd name="T15" fmla="*/ 58 h 117"/>
                  <a:gd name="T16" fmla="*/ 116 w 199"/>
                  <a:gd name="T17" fmla="*/ 46 h 117"/>
                  <a:gd name="T18" fmla="*/ 114 w 199"/>
                  <a:gd name="T19" fmla="*/ 36 h 117"/>
                  <a:gd name="T20" fmla="*/ 105 w 199"/>
                  <a:gd name="T21" fmla="*/ 29 h 117"/>
                  <a:gd name="T22" fmla="*/ 82 w 199"/>
                  <a:gd name="T23" fmla="*/ 28 h 117"/>
                  <a:gd name="T24" fmla="*/ 67 w 199"/>
                  <a:gd name="T25" fmla="*/ 29 h 117"/>
                  <a:gd name="T26" fmla="*/ 54 w 199"/>
                  <a:gd name="T27" fmla="*/ 15 h 117"/>
                  <a:gd name="T28" fmla="*/ 51 w 199"/>
                  <a:gd name="T29" fmla="*/ 20 h 117"/>
                  <a:gd name="T30" fmla="*/ 37 w 199"/>
                  <a:gd name="T31" fmla="*/ 17 h 117"/>
                  <a:gd name="T32" fmla="*/ 36 w 199"/>
                  <a:gd name="T33" fmla="*/ 1 h 117"/>
                  <a:gd name="T34" fmla="*/ 31 w 199"/>
                  <a:gd name="T35" fmla="*/ 18 h 117"/>
                  <a:gd name="T36" fmla="*/ 30 w 199"/>
                  <a:gd name="T37" fmla="*/ 0 h 117"/>
                  <a:gd name="T38" fmla="*/ 1 w 199"/>
                  <a:gd name="T39" fmla="*/ 8 h 117"/>
                  <a:gd name="T40" fmla="*/ 0 w 199"/>
                  <a:gd name="T41" fmla="*/ 58 h 117"/>
                  <a:gd name="T42" fmla="*/ 0 w 199"/>
                  <a:gd name="T43" fmla="*/ 58 h 117"/>
                  <a:gd name="T44" fmla="*/ 8 w 199"/>
                  <a:gd name="T45" fmla="*/ 60 h 117"/>
                  <a:gd name="T46" fmla="*/ 12 w 199"/>
                  <a:gd name="T47" fmla="*/ 54 h 117"/>
                  <a:gd name="T48" fmla="*/ 20 w 199"/>
                  <a:gd name="T49" fmla="*/ 48 h 117"/>
                  <a:gd name="T50" fmla="*/ 24 w 199"/>
                  <a:gd name="T51" fmla="*/ 44 h 117"/>
                  <a:gd name="T52" fmla="*/ 28 w 199"/>
                  <a:gd name="T53" fmla="*/ 42 h 117"/>
                  <a:gd name="T54" fmla="*/ 36 w 199"/>
                  <a:gd name="T55" fmla="*/ 44 h 117"/>
                  <a:gd name="T56" fmla="*/ 45 w 199"/>
                  <a:gd name="T57" fmla="*/ 47 h 117"/>
                  <a:gd name="T58" fmla="*/ 49 w 199"/>
                  <a:gd name="T59" fmla="*/ 59 h 117"/>
                  <a:gd name="T60" fmla="*/ 66 w 199"/>
                  <a:gd name="T61" fmla="*/ 61 h 117"/>
                  <a:gd name="T62" fmla="*/ 70 w 199"/>
                  <a:gd name="T63" fmla="*/ 68 h 117"/>
                  <a:gd name="T64" fmla="*/ 75 w 199"/>
                  <a:gd name="T65" fmla="*/ 77 h 117"/>
                  <a:gd name="T66" fmla="*/ 87 w 199"/>
                  <a:gd name="T67" fmla="*/ 86 h 117"/>
                  <a:gd name="T68" fmla="*/ 100 w 199"/>
                  <a:gd name="T69" fmla="*/ 93 h 117"/>
                  <a:gd name="T70" fmla="*/ 111 w 199"/>
                  <a:gd name="T71" fmla="*/ 101 h 117"/>
                  <a:gd name="T72" fmla="*/ 121 w 199"/>
                  <a:gd name="T73" fmla="*/ 104 h 117"/>
                  <a:gd name="T74" fmla="*/ 122 w 199"/>
                  <a:gd name="T75" fmla="*/ 112 h 117"/>
                  <a:gd name="T76" fmla="*/ 123 w 199"/>
                  <a:gd name="T77" fmla="*/ 111 h 117"/>
                  <a:gd name="T78" fmla="*/ 132 w 199"/>
                  <a:gd name="T79" fmla="*/ 115 h 117"/>
                  <a:gd name="T80" fmla="*/ 137 w 199"/>
                  <a:gd name="T81" fmla="*/ 117 h 117"/>
                  <a:gd name="T82" fmla="*/ 142 w 199"/>
                  <a:gd name="T83" fmla="*/ 105 h 117"/>
                  <a:gd name="T84" fmla="*/ 140 w 199"/>
                  <a:gd name="T85" fmla="*/ 95 h 117"/>
                  <a:gd name="T86" fmla="*/ 133 w 199"/>
                  <a:gd name="T87" fmla="*/ 86 h 117"/>
                  <a:gd name="T88" fmla="*/ 144 w 199"/>
                  <a:gd name="T89" fmla="*/ 82 h 117"/>
                  <a:gd name="T90" fmla="*/ 148 w 199"/>
                  <a:gd name="T91" fmla="*/ 76 h 117"/>
                  <a:gd name="T92" fmla="*/ 153 w 199"/>
                  <a:gd name="T93" fmla="*/ 70 h 117"/>
                  <a:gd name="T94" fmla="*/ 162 w 199"/>
                  <a:gd name="T95" fmla="*/ 68 h 117"/>
                  <a:gd name="T96" fmla="*/ 169 w 199"/>
                  <a:gd name="T97" fmla="*/ 66 h 117"/>
                  <a:gd name="T98" fmla="*/ 165 w 199"/>
                  <a:gd name="T99" fmla="*/ 75 h 117"/>
                  <a:gd name="T100" fmla="*/ 178 w 199"/>
                  <a:gd name="T101" fmla="*/ 73 h 117"/>
                  <a:gd name="T102" fmla="*/ 189 w 199"/>
                  <a:gd name="T103" fmla="*/ 71 h 117"/>
                  <a:gd name="T104" fmla="*/ 194 w 199"/>
                  <a:gd name="T105" fmla="*/ 6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9" h="117">
                    <a:moveTo>
                      <a:pt x="194" y="66"/>
                    </a:moveTo>
                    <a:cubicBezTo>
                      <a:pt x="188" y="61"/>
                      <a:pt x="179" y="56"/>
                      <a:pt x="178" y="58"/>
                    </a:cubicBezTo>
                    <a:cubicBezTo>
                      <a:pt x="177" y="61"/>
                      <a:pt x="172" y="62"/>
                      <a:pt x="169" y="59"/>
                    </a:cubicBezTo>
                    <a:cubicBezTo>
                      <a:pt x="167" y="56"/>
                      <a:pt x="165" y="53"/>
                      <a:pt x="159" y="56"/>
                    </a:cubicBezTo>
                    <a:cubicBezTo>
                      <a:pt x="152" y="58"/>
                      <a:pt x="147" y="62"/>
                      <a:pt x="147" y="65"/>
                    </a:cubicBezTo>
                    <a:cubicBezTo>
                      <a:pt x="147" y="67"/>
                      <a:pt x="142" y="70"/>
                      <a:pt x="142" y="66"/>
                    </a:cubicBezTo>
                    <a:cubicBezTo>
                      <a:pt x="141" y="63"/>
                      <a:pt x="136" y="62"/>
                      <a:pt x="132" y="61"/>
                    </a:cubicBezTo>
                    <a:cubicBezTo>
                      <a:pt x="129" y="60"/>
                      <a:pt x="123" y="62"/>
                      <a:pt x="123" y="58"/>
                    </a:cubicBezTo>
                    <a:cubicBezTo>
                      <a:pt x="122" y="54"/>
                      <a:pt x="117" y="50"/>
                      <a:pt x="116" y="46"/>
                    </a:cubicBezTo>
                    <a:cubicBezTo>
                      <a:pt x="116" y="42"/>
                      <a:pt x="117" y="37"/>
                      <a:pt x="114" y="36"/>
                    </a:cubicBezTo>
                    <a:cubicBezTo>
                      <a:pt x="110" y="35"/>
                      <a:pt x="108" y="29"/>
                      <a:pt x="105" y="29"/>
                    </a:cubicBezTo>
                    <a:cubicBezTo>
                      <a:pt x="102" y="29"/>
                      <a:pt x="84" y="29"/>
                      <a:pt x="82" y="28"/>
                    </a:cubicBezTo>
                    <a:cubicBezTo>
                      <a:pt x="80" y="27"/>
                      <a:pt x="68" y="32"/>
                      <a:pt x="67" y="29"/>
                    </a:cubicBezTo>
                    <a:cubicBezTo>
                      <a:pt x="67" y="27"/>
                      <a:pt x="59" y="18"/>
                      <a:pt x="54" y="15"/>
                    </a:cubicBezTo>
                    <a:cubicBezTo>
                      <a:pt x="54" y="17"/>
                      <a:pt x="53" y="18"/>
                      <a:pt x="51" y="20"/>
                    </a:cubicBezTo>
                    <a:cubicBezTo>
                      <a:pt x="43" y="26"/>
                      <a:pt x="35" y="25"/>
                      <a:pt x="37" y="17"/>
                    </a:cubicBezTo>
                    <a:cubicBezTo>
                      <a:pt x="40" y="10"/>
                      <a:pt x="40" y="1"/>
                      <a:pt x="36" y="1"/>
                    </a:cubicBezTo>
                    <a:cubicBezTo>
                      <a:pt x="32" y="1"/>
                      <a:pt x="35" y="17"/>
                      <a:pt x="31" y="18"/>
                    </a:cubicBezTo>
                    <a:cubicBezTo>
                      <a:pt x="28" y="18"/>
                      <a:pt x="27" y="6"/>
                      <a:pt x="30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9"/>
                      <a:pt x="5" y="59"/>
                      <a:pt x="8" y="60"/>
                    </a:cubicBezTo>
                    <a:cubicBezTo>
                      <a:pt x="12" y="60"/>
                      <a:pt x="12" y="57"/>
                      <a:pt x="12" y="54"/>
                    </a:cubicBezTo>
                    <a:cubicBezTo>
                      <a:pt x="12" y="52"/>
                      <a:pt x="16" y="48"/>
                      <a:pt x="20" y="48"/>
                    </a:cubicBezTo>
                    <a:cubicBezTo>
                      <a:pt x="23" y="49"/>
                      <a:pt x="23" y="44"/>
                      <a:pt x="24" y="44"/>
                    </a:cubicBezTo>
                    <a:cubicBezTo>
                      <a:pt x="25" y="44"/>
                      <a:pt x="27" y="43"/>
                      <a:pt x="28" y="42"/>
                    </a:cubicBezTo>
                    <a:cubicBezTo>
                      <a:pt x="29" y="40"/>
                      <a:pt x="35" y="42"/>
                      <a:pt x="36" y="44"/>
                    </a:cubicBezTo>
                    <a:cubicBezTo>
                      <a:pt x="38" y="45"/>
                      <a:pt x="42" y="46"/>
                      <a:pt x="45" y="47"/>
                    </a:cubicBezTo>
                    <a:cubicBezTo>
                      <a:pt x="48" y="47"/>
                      <a:pt x="49" y="57"/>
                      <a:pt x="49" y="59"/>
                    </a:cubicBezTo>
                    <a:cubicBezTo>
                      <a:pt x="49" y="61"/>
                      <a:pt x="63" y="60"/>
                      <a:pt x="66" y="61"/>
                    </a:cubicBezTo>
                    <a:cubicBezTo>
                      <a:pt x="68" y="61"/>
                      <a:pt x="68" y="65"/>
                      <a:pt x="70" y="68"/>
                    </a:cubicBezTo>
                    <a:cubicBezTo>
                      <a:pt x="73" y="71"/>
                      <a:pt x="74" y="75"/>
                      <a:pt x="75" y="77"/>
                    </a:cubicBezTo>
                    <a:cubicBezTo>
                      <a:pt x="76" y="80"/>
                      <a:pt x="85" y="83"/>
                      <a:pt x="87" y="86"/>
                    </a:cubicBezTo>
                    <a:cubicBezTo>
                      <a:pt x="89" y="89"/>
                      <a:pt x="95" y="92"/>
                      <a:pt x="100" y="93"/>
                    </a:cubicBezTo>
                    <a:cubicBezTo>
                      <a:pt x="104" y="95"/>
                      <a:pt x="109" y="101"/>
                      <a:pt x="111" y="101"/>
                    </a:cubicBezTo>
                    <a:cubicBezTo>
                      <a:pt x="114" y="101"/>
                      <a:pt x="121" y="104"/>
                      <a:pt x="121" y="104"/>
                    </a:cubicBezTo>
                    <a:cubicBezTo>
                      <a:pt x="122" y="112"/>
                      <a:pt x="122" y="112"/>
                      <a:pt x="122" y="112"/>
                    </a:cubicBezTo>
                    <a:cubicBezTo>
                      <a:pt x="122" y="112"/>
                      <a:pt x="123" y="112"/>
                      <a:pt x="123" y="111"/>
                    </a:cubicBezTo>
                    <a:cubicBezTo>
                      <a:pt x="127" y="110"/>
                      <a:pt x="129" y="115"/>
                      <a:pt x="132" y="115"/>
                    </a:cubicBezTo>
                    <a:cubicBezTo>
                      <a:pt x="134" y="115"/>
                      <a:pt x="135" y="116"/>
                      <a:pt x="137" y="117"/>
                    </a:cubicBezTo>
                    <a:cubicBezTo>
                      <a:pt x="137" y="110"/>
                      <a:pt x="139" y="107"/>
                      <a:pt x="142" y="105"/>
                    </a:cubicBezTo>
                    <a:cubicBezTo>
                      <a:pt x="145" y="103"/>
                      <a:pt x="140" y="99"/>
                      <a:pt x="140" y="95"/>
                    </a:cubicBezTo>
                    <a:cubicBezTo>
                      <a:pt x="141" y="91"/>
                      <a:pt x="133" y="89"/>
                      <a:pt x="133" y="86"/>
                    </a:cubicBezTo>
                    <a:cubicBezTo>
                      <a:pt x="134" y="83"/>
                      <a:pt x="141" y="84"/>
                      <a:pt x="144" y="82"/>
                    </a:cubicBezTo>
                    <a:cubicBezTo>
                      <a:pt x="147" y="81"/>
                      <a:pt x="145" y="76"/>
                      <a:pt x="148" y="76"/>
                    </a:cubicBezTo>
                    <a:cubicBezTo>
                      <a:pt x="151" y="76"/>
                      <a:pt x="152" y="73"/>
                      <a:pt x="153" y="70"/>
                    </a:cubicBezTo>
                    <a:cubicBezTo>
                      <a:pt x="154" y="67"/>
                      <a:pt x="159" y="70"/>
                      <a:pt x="162" y="68"/>
                    </a:cubicBezTo>
                    <a:cubicBezTo>
                      <a:pt x="164" y="66"/>
                      <a:pt x="168" y="65"/>
                      <a:pt x="169" y="66"/>
                    </a:cubicBezTo>
                    <a:cubicBezTo>
                      <a:pt x="170" y="68"/>
                      <a:pt x="167" y="73"/>
                      <a:pt x="165" y="75"/>
                    </a:cubicBezTo>
                    <a:cubicBezTo>
                      <a:pt x="170" y="75"/>
                      <a:pt x="177" y="75"/>
                      <a:pt x="178" y="73"/>
                    </a:cubicBezTo>
                    <a:cubicBezTo>
                      <a:pt x="180" y="71"/>
                      <a:pt x="187" y="76"/>
                      <a:pt x="189" y="71"/>
                    </a:cubicBezTo>
                    <a:cubicBezTo>
                      <a:pt x="191" y="67"/>
                      <a:pt x="199" y="70"/>
                      <a:pt x="194" y="6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Freeform 144"/>
              <p:cNvSpPr>
                <a:spLocks noEditPoints="1"/>
              </p:cNvSpPr>
              <p:nvPr/>
            </p:nvSpPr>
            <p:spPr bwMode="auto">
              <a:xfrm>
                <a:off x="4416425" y="1363663"/>
                <a:ext cx="657225" cy="1038225"/>
              </a:xfrm>
              <a:custGeom>
                <a:avLst/>
                <a:gdLst>
                  <a:gd name="T0" fmla="*/ 277 w 292"/>
                  <a:gd name="T1" fmla="*/ 241 h 461"/>
                  <a:gd name="T2" fmla="*/ 277 w 292"/>
                  <a:gd name="T3" fmla="*/ 227 h 461"/>
                  <a:gd name="T4" fmla="*/ 261 w 292"/>
                  <a:gd name="T5" fmla="*/ 225 h 461"/>
                  <a:gd name="T6" fmla="*/ 243 w 292"/>
                  <a:gd name="T7" fmla="*/ 224 h 461"/>
                  <a:gd name="T8" fmla="*/ 234 w 292"/>
                  <a:gd name="T9" fmla="*/ 223 h 461"/>
                  <a:gd name="T10" fmla="*/ 217 w 292"/>
                  <a:gd name="T11" fmla="*/ 227 h 461"/>
                  <a:gd name="T12" fmla="*/ 203 w 292"/>
                  <a:gd name="T13" fmla="*/ 242 h 461"/>
                  <a:gd name="T14" fmla="*/ 203 w 292"/>
                  <a:gd name="T15" fmla="*/ 226 h 461"/>
                  <a:gd name="T16" fmla="*/ 183 w 292"/>
                  <a:gd name="T17" fmla="*/ 237 h 461"/>
                  <a:gd name="T18" fmla="*/ 174 w 292"/>
                  <a:gd name="T19" fmla="*/ 241 h 461"/>
                  <a:gd name="T20" fmla="*/ 166 w 292"/>
                  <a:gd name="T21" fmla="*/ 239 h 461"/>
                  <a:gd name="T22" fmla="*/ 150 w 292"/>
                  <a:gd name="T23" fmla="*/ 251 h 461"/>
                  <a:gd name="T24" fmla="*/ 140 w 292"/>
                  <a:gd name="T25" fmla="*/ 259 h 461"/>
                  <a:gd name="T26" fmla="*/ 129 w 292"/>
                  <a:gd name="T27" fmla="*/ 264 h 461"/>
                  <a:gd name="T28" fmla="*/ 112 w 292"/>
                  <a:gd name="T29" fmla="*/ 268 h 461"/>
                  <a:gd name="T30" fmla="*/ 106 w 292"/>
                  <a:gd name="T31" fmla="*/ 278 h 461"/>
                  <a:gd name="T32" fmla="*/ 129 w 292"/>
                  <a:gd name="T33" fmla="*/ 279 h 461"/>
                  <a:gd name="T34" fmla="*/ 112 w 292"/>
                  <a:gd name="T35" fmla="*/ 291 h 461"/>
                  <a:gd name="T36" fmla="*/ 87 w 292"/>
                  <a:gd name="T37" fmla="*/ 319 h 461"/>
                  <a:gd name="T38" fmla="*/ 70 w 292"/>
                  <a:gd name="T39" fmla="*/ 340 h 461"/>
                  <a:gd name="T40" fmla="*/ 56 w 292"/>
                  <a:gd name="T41" fmla="*/ 360 h 461"/>
                  <a:gd name="T42" fmla="*/ 37 w 292"/>
                  <a:gd name="T43" fmla="*/ 374 h 461"/>
                  <a:gd name="T44" fmla="*/ 16 w 292"/>
                  <a:gd name="T45" fmla="*/ 386 h 461"/>
                  <a:gd name="T46" fmla="*/ 6 w 292"/>
                  <a:gd name="T47" fmla="*/ 403 h 461"/>
                  <a:gd name="T48" fmla="*/ 3 w 292"/>
                  <a:gd name="T49" fmla="*/ 424 h 461"/>
                  <a:gd name="T50" fmla="*/ 13 w 292"/>
                  <a:gd name="T51" fmla="*/ 431 h 461"/>
                  <a:gd name="T52" fmla="*/ 10 w 292"/>
                  <a:gd name="T53" fmla="*/ 439 h 461"/>
                  <a:gd name="T54" fmla="*/ 20 w 292"/>
                  <a:gd name="T55" fmla="*/ 457 h 461"/>
                  <a:gd name="T56" fmla="*/ 65 w 292"/>
                  <a:gd name="T57" fmla="*/ 435 h 461"/>
                  <a:gd name="T58" fmla="*/ 79 w 292"/>
                  <a:gd name="T59" fmla="*/ 439 h 461"/>
                  <a:gd name="T60" fmla="*/ 87 w 292"/>
                  <a:gd name="T61" fmla="*/ 412 h 461"/>
                  <a:gd name="T62" fmla="*/ 84 w 292"/>
                  <a:gd name="T63" fmla="*/ 376 h 461"/>
                  <a:gd name="T64" fmla="*/ 104 w 292"/>
                  <a:gd name="T65" fmla="*/ 350 h 461"/>
                  <a:gd name="T66" fmla="*/ 118 w 292"/>
                  <a:gd name="T67" fmla="*/ 317 h 461"/>
                  <a:gd name="T68" fmla="*/ 132 w 292"/>
                  <a:gd name="T69" fmla="*/ 288 h 461"/>
                  <a:gd name="T70" fmla="*/ 163 w 292"/>
                  <a:gd name="T71" fmla="*/ 273 h 461"/>
                  <a:gd name="T72" fmla="*/ 186 w 292"/>
                  <a:gd name="T73" fmla="*/ 257 h 461"/>
                  <a:gd name="T74" fmla="*/ 225 w 292"/>
                  <a:gd name="T75" fmla="*/ 269 h 461"/>
                  <a:gd name="T76" fmla="*/ 250 w 292"/>
                  <a:gd name="T77" fmla="*/ 243 h 461"/>
                  <a:gd name="T78" fmla="*/ 277 w 292"/>
                  <a:gd name="T79" fmla="*/ 255 h 461"/>
                  <a:gd name="T80" fmla="*/ 82 w 292"/>
                  <a:gd name="T81" fmla="*/ 33 h 461"/>
                  <a:gd name="T82" fmla="*/ 109 w 292"/>
                  <a:gd name="T83" fmla="*/ 49 h 461"/>
                  <a:gd name="T84" fmla="*/ 130 w 292"/>
                  <a:gd name="T85" fmla="*/ 53 h 461"/>
                  <a:gd name="T86" fmla="*/ 131 w 292"/>
                  <a:gd name="T87" fmla="*/ 68 h 461"/>
                  <a:gd name="T88" fmla="*/ 111 w 292"/>
                  <a:gd name="T89" fmla="*/ 86 h 461"/>
                  <a:gd name="T90" fmla="*/ 134 w 292"/>
                  <a:gd name="T91" fmla="*/ 95 h 461"/>
                  <a:gd name="T92" fmla="*/ 160 w 292"/>
                  <a:gd name="T93" fmla="*/ 52 h 461"/>
                  <a:gd name="T94" fmla="*/ 182 w 292"/>
                  <a:gd name="T95" fmla="*/ 63 h 461"/>
                  <a:gd name="T96" fmla="*/ 211 w 292"/>
                  <a:gd name="T97" fmla="*/ 75 h 461"/>
                  <a:gd name="T98" fmla="*/ 201 w 292"/>
                  <a:gd name="T99" fmla="*/ 59 h 461"/>
                  <a:gd name="T100" fmla="*/ 176 w 292"/>
                  <a:gd name="T101" fmla="*/ 38 h 461"/>
                  <a:gd name="T102" fmla="*/ 151 w 292"/>
                  <a:gd name="T103" fmla="*/ 25 h 461"/>
                  <a:gd name="T104" fmla="*/ 127 w 292"/>
                  <a:gd name="T105" fmla="*/ 12 h 461"/>
                  <a:gd name="T106" fmla="*/ 117 w 292"/>
                  <a:gd name="T107" fmla="*/ 25 h 461"/>
                  <a:gd name="T108" fmla="*/ 93 w 292"/>
                  <a:gd name="T109" fmla="*/ 24 h 461"/>
                  <a:gd name="T110" fmla="*/ 79 w 292"/>
                  <a:gd name="T111" fmla="*/ 19 h 461"/>
                  <a:gd name="T112" fmla="*/ 71 w 292"/>
                  <a:gd name="T113" fmla="*/ 53 h 461"/>
                  <a:gd name="T114" fmla="*/ 71 w 292"/>
                  <a:gd name="T115" fmla="*/ 53 h 461"/>
                  <a:gd name="T116" fmla="*/ 167 w 292"/>
                  <a:gd name="T117" fmla="*/ 26 h 461"/>
                  <a:gd name="T118" fmla="*/ 234 w 292"/>
                  <a:gd name="T119" fmla="*/ 25 h 461"/>
                  <a:gd name="T120" fmla="*/ 205 w 292"/>
                  <a:gd name="T121" fmla="*/ 9 h 461"/>
                  <a:gd name="T122" fmla="*/ 178 w 292"/>
                  <a:gd name="T123" fmla="*/ 7 h 461"/>
                  <a:gd name="T124" fmla="*/ 158 w 292"/>
                  <a:gd name="T125" fmla="*/ 9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2" h="461">
                    <a:moveTo>
                      <a:pt x="283" y="247"/>
                    </a:moveTo>
                    <a:cubicBezTo>
                      <a:pt x="283" y="249"/>
                      <a:pt x="278" y="249"/>
                      <a:pt x="278" y="246"/>
                    </a:cubicBezTo>
                    <a:cubicBezTo>
                      <a:pt x="278" y="244"/>
                      <a:pt x="271" y="242"/>
                      <a:pt x="271" y="240"/>
                    </a:cubicBezTo>
                    <a:cubicBezTo>
                      <a:pt x="271" y="239"/>
                      <a:pt x="274" y="239"/>
                      <a:pt x="277" y="241"/>
                    </a:cubicBezTo>
                    <a:cubicBezTo>
                      <a:pt x="279" y="242"/>
                      <a:pt x="281" y="241"/>
                      <a:pt x="284" y="239"/>
                    </a:cubicBezTo>
                    <a:cubicBezTo>
                      <a:pt x="287" y="236"/>
                      <a:pt x="291" y="238"/>
                      <a:pt x="292" y="236"/>
                    </a:cubicBezTo>
                    <a:cubicBezTo>
                      <a:pt x="292" y="233"/>
                      <a:pt x="287" y="231"/>
                      <a:pt x="286" y="230"/>
                    </a:cubicBezTo>
                    <a:cubicBezTo>
                      <a:pt x="285" y="228"/>
                      <a:pt x="281" y="226"/>
                      <a:pt x="277" y="227"/>
                    </a:cubicBezTo>
                    <a:cubicBezTo>
                      <a:pt x="274" y="228"/>
                      <a:pt x="274" y="226"/>
                      <a:pt x="271" y="224"/>
                    </a:cubicBezTo>
                    <a:cubicBezTo>
                      <a:pt x="269" y="222"/>
                      <a:pt x="263" y="226"/>
                      <a:pt x="263" y="230"/>
                    </a:cubicBezTo>
                    <a:cubicBezTo>
                      <a:pt x="263" y="235"/>
                      <a:pt x="258" y="234"/>
                      <a:pt x="260" y="231"/>
                    </a:cubicBezTo>
                    <a:cubicBezTo>
                      <a:pt x="261" y="229"/>
                      <a:pt x="258" y="226"/>
                      <a:pt x="261" y="225"/>
                    </a:cubicBezTo>
                    <a:cubicBezTo>
                      <a:pt x="265" y="224"/>
                      <a:pt x="263" y="219"/>
                      <a:pt x="257" y="219"/>
                    </a:cubicBezTo>
                    <a:cubicBezTo>
                      <a:pt x="250" y="218"/>
                      <a:pt x="248" y="223"/>
                      <a:pt x="250" y="225"/>
                    </a:cubicBezTo>
                    <a:cubicBezTo>
                      <a:pt x="251" y="227"/>
                      <a:pt x="245" y="234"/>
                      <a:pt x="243" y="234"/>
                    </a:cubicBezTo>
                    <a:cubicBezTo>
                      <a:pt x="240" y="234"/>
                      <a:pt x="243" y="228"/>
                      <a:pt x="243" y="224"/>
                    </a:cubicBezTo>
                    <a:cubicBezTo>
                      <a:pt x="243" y="221"/>
                      <a:pt x="241" y="223"/>
                      <a:pt x="236" y="228"/>
                    </a:cubicBezTo>
                    <a:cubicBezTo>
                      <a:pt x="231" y="233"/>
                      <a:pt x="228" y="238"/>
                      <a:pt x="225" y="239"/>
                    </a:cubicBezTo>
                    <a:cubicBezTo>
                      <a:pt x="222" y="239"/>
                      <a:pt x="223" y="234"/>
                      <a:pt x="227" y="232"/>
                    </a:cubicBezTo>
                    <a:cubicBezTo>
                      <a:pt x="231" y="229"/>
                      <a:pt x="232" y="223"/>
                      <a:pt x="234" y="223"/>
                    </a:cubicBezTo>
                    <a:cubicBezTo>
                      <a:pt x="237" y="223"/>
                      <a:pt x="237" y="220"/>
                      <a:pt x="233" y="219"/>
                    </a:cubicBezTo>
                    <a:cubicBezTo>
                      <a:pt x="229" y="218"/>
                      <a:pt x="228" y="222"/>
                      <a:pt x="227" y="224"/>
                    </a:cubicBezTo>
                    <a:cubicBezTo>
                      <a:pt x="226" y="225"/>
                      <a:pt x="219" y="221"/>
                      <a:pt x="219" y="223"/>
                    </a:cubicBezTo>
                    <a:cubicBezTo>
                      <a:pt x="219" y="224"/>
                      <a:pt x="215" y="224"/>
                      <a:pt x="217" y="227"/>
                    </a:cubicBezTo>
                    <a:cubicBezTo>
                      <a:pt x="219" y="229"/>
                      <a:pt x="216" y="232"/>
                      <a:pt x="214" y="229"/>
                    </a:cubicBezTo>
                    <a:cubicBezTo>
                      <a:pt x="213" y="226"/>
                      <a:pt x="209" y="228"/>
                      <a:pt x="207" y="231"/>
                    </a:cubicBezTo>
                    <a:cubicBezTo>
                      <a:pt x="205" y="235"/>
                      <a:pt x="202" y="234"/>
                      <a:pt x="204" y="236"/>
                    </a:cubicBezTo>
                    <a:cubicBezTo>
                      <a:pt x="206" y="237"/>
                      <a:pt x="206" y="241"/>
                      <a:pt x="203" y="242"/>
                    </a:cubicBezTo>
                    <a:cubicBezTo>
                      <a:pt x="200" y="243"/>
                      <a:pt x="201" y="234"/>
                      <a:pt x="199" y="235"/>
                    </a:cubicBezTo>
                    <a:cubicBezTo>
                      <a:pt x="196" y="236"/>
                      <a:pt x="198" y="230"/>
                      <a:pt x="201" y="230"/>
                    </a:cubicBezTo>
                    <a:cubicBezTo>
                      <a:pt x="204" y="230"/>
                      <a:pt x="207" y="226"/>
                      <a:pt x="207" y="225"/>
                    </a:cubicBezTo>
                    <a:cubicBezTo>
                      <a:pt x="206" y="223"/>
                      <a:pt x="203" y="223"/>
                      <a:pt x="203" y="226"/>
                    </a:cubicBezTo>
                    <a:cubicBezTo>
                      <a:pt x="203" y="228"/>
                      <a:pt x="198" y="228"/>
                      <a:pt x="194" y="227"/>
                    </a:cubicBezTo>
                    <a:cubicBezTo>
                      <a:pt x="190" y="227"/>
                      <a:pt x="190" y="232"/>
                      <a:pt x="194" y="235"/>
                    </a:cubicBezTo>
                    <a:cubicBezTo>
                      <a:pt x="199" y="238"/>
                      <a:pt x="194" y="239"/>
                      <a:pt x="191" y="237"/>
                    </a:cubicBezTo>
                    <a:cubicBezTo>
                      <a:pt x="189" y="235"/>
                      <a:pt x="185" y="236"/>
                      <a:pt x="183" y="237"/>
                    </a:cubicBezTo>
                    <a:cubicBezTo>
                      <a:pt x="180" y="239"/>
                      <a:pt x="189" y="242"/>
                      <a:pt x="189" y="243"/>
                    </a:cubicBezTo>
                    <a:cubicBezTo>
                      <a:pt x="189" y="245"/>
                      <a:pt x="185" y="241"/>
                      <a:pt x="184" y="242"/>
                    </a:cubicBezTo>
                    <a:cubicBezTo>
                      <a:pt x="183" y="244"/>
                      <a:pt x="178" y="242"/>
                      <a:pt x="178" y="239"/>
                    </a:cubicBezTo>
                    <a:cubicBezTo>
                      <a:pt x="177" y="236"/>
                      <a:pt x="170" y="240"/>
                      <a:pt x="174" y="241"/>
                    </a:cubicBezTo>
                    <a:cubicBezTo>
                      <a:pt x="178" y="242"/>
                      <a:pt x="177" y="245"/>
                      <a:pt x="177" y="248"/>
                    </a:cubicBezTo>
                    <a:cubicBezTo>
                      <a:pt x="177" y="252"/>
                      <a:pt x="172" y="249"/>
                      <a:pt x="173" y="246"/>
                    </a:cubicBezTo>
                    <a:cubicBezTo>
                      <a:pt x="174" y="243"/>
                      <a:pt x="170" y="243"/>
                      <a:pt x="167" y="245"/>
                    </a:cubicBezTo>
                    <a:cubicBezTo>
                      <a:pt x="163" y="247"/>
                      <a:pt x="167" y="242"/>
                      <a:pt x="166" y="239"/>
                    </a:cubicBezTo>
                    <a:cubicBezTo>
                      <a:pt x="164" y="236"/>
                      <a:pt x="161" y="239"/>
                      <a:pt x="158" y="240"/>
                    </a:cubicBezTo>
                    <a:cubicBezTo>
                      <a:pt x="154" y="240"/>
                      <a:pt x="153" y="240"/>
                      <a:pt x="155" y="243"/>
                    </a:cubicBezTo>
                    <a:cubicBezTo>
                      <a:pt x="157" y="245"/>
                      <a:pt x="157" y="248"/>
                      <a:pt x="154" y="248"/>
                    </a:cubicBezTo>
                    <a:cubicBezTo>
                      <a:pt x="151" y="247"/>
                      <a:pt x="150" y="248"/>
                      <a:pt x="150" y="251"/>
                    </a:cubicBezTo>
                    <a:cubicBezTo>
                      <a:pt x="150" y="253"/>
                      <a:pt x="146" y="253"/>
                      <a:pt x="146" y="251"/>
                    </a:cubicBezTo>
                    <a:cubicBezTo>
                      <a:pt x="146" y="249"/>
                      <a:pt x="140" y="249"/>
                      <a:pt x="138" y="252"/>
                    </a:cubicBezTo>
                    <a:cubicBezTo>
                      <a:pt x="137" y="255"/>
                      <a:pt x="132" y="257"/>
                      <a:pt x="133" y="260"/>
                    </a:cubicBezTo>
                    <a:cubicBezTo>
                      <a:pt x="133" y="263"/>
                      <a:pt x="137" y="258"/>
                      <a:pt x="140" y="259"/>
                    </a:cubicBezTo>
                    <a:cubicBezTo>
                      <a:pt x="143" y="260"/>
                      <a:pt x="140" y="262"/>
                      <a:pt x="141" y="263"/>
                    </a:cubicBezTo>
                    <a:cubicBezTo>
                      <a:pt x="143" y="265"/>
                      <a:pt x="143" y="268"/>
                      <a:pt x="140" y="266"/>
                    </a:cubicBezTo>
                    <a:cubicBezTo>
                      <a:pt x="138" y="264"/>
                      <a:pt x="135" y="263"/>
                      <a:pt x="134" y="267"/>
                    </a:cubicBezTo>
                    <a:cubicBezTo>
                      <a:pt x="134" y="270"/>
                      <a:pt x="131" y="266"/>
                      <a:pt x="129" y="264"/>
                    </a:cubicBezTo>
                    <a:cubicBezTo>
                      <a:pt x="127" y="261"/>
                      <a:pt x="125" y="269"/>
                      <a:pt x="123" y="267"/>
                    </a:cubicBezTo>
                    <a:cubicBezTo>
                      <a:pt x="121" y="265"/>
                      <a:pt x="128" y="260"/>
                      <a:pt x="126" y="258"/>
                    </a:cubicBezTo>
                    <a:cubicBezTo>
                      <a:pt x="124" y="255"/>
                      <a:pt x="123" y="259"/>
                      <a:pt x="119" y="263"/>
                    </a:cubicBezTo>
                    <a:cubicBezTo>
                      <a:pt x="115" y="267"/>
                      <a:pt x="110" y="267"/>
                      <a:pt x="112" y="268"/>
                    </a:cubicBezTo>
                    <a:cubicBezTo>
                      <a:pt x="114" y="270"/>
                      <a:pt x="108" y="271"/>
                      <a:pt x="107" y="274"/>
                    </a:cubicBezTo>
                    <a:cubicBezTo>
                      <a:pt x="106" y="278"/>
                      <a:pt x="98" y="279"/>
                      <a:pt x="93" y="282"/>
                    </a:cubicBezTo>
                    <a:cubicBezTo>
                      <a:pt x="88" y="285"/>
                      <a:pt x="94" y="286"/>
                      <a:pt x="97" y="282"/>
                    </a:cubicBezTo>
                    <a:cubicBezTo>
                      <a:pt x="100" y="279"/>
                      <a:pt x="101" y="281"/>
                      <a:pt x="106" y="278"/>
                    </a:cubicBezTo>
                    <a:cubicBezTo>
                      <a:pt x="110" y="275"/>
                      <a:pt x="115" y="273"/>
                      <a:pt x="117" y="274"/>
                    </a:cubicBezTo>
                    <a:cubicBezTo>
                      <a:pt x="118" y="275"/>
                      <a:pt x="121" y="276"/>
                      <a:pt x="123" y="273"/>
                    </a:cubicBezTo>
                    <a:cubicBezTo>
                      <a:pt x="125" y="270"/>
                      <a:pt x="128" y="271"/>
                      <a:pt x="130" y="273"/>
                    </a:cubicBezTo>
                    <a:cubicBezTo>
                      <a:pt x="132" y="275"/>
                      <a:pt x="127" y="276"/>
                      <a:pt x="129" y="279"/>
                    </a:cubicBezTo>
                    <a:cubicBezTo>
                      <a:pt x="132" y="281"/>
                      <a:pt x="126" y="283"/>
                      <a:pt x="126" y="281"/>
                    </a:cubicBezTo>
                    <a:cubicBezTo>
                      <a:pt x="126" y="278"/>
                      <a:pt x="123" y="276"/>
                      <a:pt x="122" y="278"/>
                    </a:cubicBezTo>
                    <a:cubicBezTo>
                      <a:pt x="120" y="281"/>
                      <a:pt x="118" y="283"/>
                      <a:pt x="116" y="283"/>
                    </a:cubicBezTo>
                    <a:cubicBezTo>
                      <a:pt x="114" y="283"/>
                      <a:pt x="112" y="287"/>
                      <a:pt x="112" y="291"/>
                    </a:cubicBezTo>
                    <a:cubicBezTo>
                      <a:pt x="112" y="295"/>
                      <a:pt x="108" y="291"/>
                      <a:pt x="108" y="295"/>
                    </a:cubicBezTo>
                    <a:cubicBezTo>
                      <a:pt x="107" y="298"/>
                      <a:pt x="102" y="304"/>
                      <a:pt x="97" y="309"/>
                    </a:cubicBezTo>
                    <a:cubicBezTo>
                      <a:pt x="93" y="313"/>
                      <a:pt x="97" y="314"/>
                      <a:pt x="95" y="317"/>
                    </a:cubicBezTo>
                    <a:cubicBezTo>
                      <a:pt x="94" y="320"/>
                      <a:pt x="88" y="318"/>
                      <a:pt x="87" y="319"/>
                    </a:cubicBezTo>
                    <a:cubicBezTo>
                      <a:pt x="85" y="320"/>
                      <a:pt x="88" y="327"/>
                      <a:pt x="85" y="329"/>
                    </a:cubicBezTo>
                    <a:cubicBezTo>
                      <a:pt x="83" y="331"/>
                      <a:pt x="85" y="334"/>
                      <a:pt x="85" y="337"/>
                    </a:cubicBezTo>
                    <a:cubicBezTo>
                      <a:pt x="85" y="339"/>
                      <a:pt x="79" y="335"/>
                      <a:pt x="78" y="338"/>
                    </a:cubicBezTo>
                    <a:cubicBezTo>
                      <a:pt x="78" y="340"/>
                      <a:pt x="72" y="340"/>
                      <a:pt x="70" y="340"/>
                    </a:cubicBezTo>
                    <a:cubicBezTo>
                      <a:pt x="69" y="341"/>
                      <a:pt x="74" y="345"/>
                      <a:pt x="77" y="347"/>
                    </a:cubicBezTo>
                    <a:cubicBezTo>
                      <a:pt x="80" y="350"/>
                      <a:pt x="74" y="351"/>
                      <a:pt x="73" y="349"/>
                    </a:cubicBezTo>
                    <a:cubicBezTo>
                      <a:pt x="72" y="346"/>
                      <a:pt x="68" y="350"/>
                      <a:pt x="63" y="353"/>
                    </a:cubicBezTo>
                    <a:cubicBezTo>
                      <a:pt x="58" y="355"/>
                      <a:pt x="60" y="360"/>
                      <a:pt x="56" y="360"/>
                    </a:cubicBezTo>
                    <a:cubicBezTo>
                      <a:pt x="52" y="360"/>
                      <a:pt x="53" y="366"/>
                      <a:pt x="51" y="368"/>
                    </a:cubicBezTo>
                    <a:cubicBezTo>
                      <a:pt x="48" y="370"/>
                      <a:pt x="49" y="364"/>
                      <a:pt x="44" y="364"/>
                    </a:cubicBezTo>
                    <a:cubicBezTo>
                      <a:pt x="40" y="363"/>
                      <a:pt x="41" y="366"/>
                      <a:pt x="43" y="370"/>
                    </a:cubicBezTo>
                    <a:cubicBezTo>
                      <a:pt x="46" y="373"/>
                      <a:pt x="39" y="371"/>
                      <a:pt x="37" y="374"/>
                    </a:cubicBezTo>
                    <a:cubicBezTo>
                      <a:pt x="35" y="377"/>
                      <a:pt x="28" y="375"/>
                      <a:pt x="26" y="378"/>
                    </a:cubicBezTo>
                    <a:cubicBezTo>
                      <a:pt x="24" y="380"/>
                      <a:pt x="31" y="380"/>
                      <a:pt x="32" y="382"/>
                    </a:cubicBezTo>
                    <a:cubicBezTo>
                      <a:pt x="33" y="384"/>
                      <a:pt x="26" y="383"/>
                      <a:pt x="22" y="382"/>
                    </a:cubicBezTo>
                    <a:cubicBezTo>
                      <a:pt x="19" y="382"/>
                      <a:pt x="20" y="387"/>
                      <a:pt x="16" y="386"/>
                    </a:cubicBezTo>
                    <a:cubicBezTo>
                      <a:pt x="13" y="386"/>
                      <a:pt x="9" y="389"/>
                      <a:pt x="11" y="392"/>
                    </a:cubicBezTo>
                    <a:cubicBezTo>
                      <a:pt x="14" y="394"/>
                      <a:pt x="9" y="394"/>
                      <a:pt x="7" y="393"/>
                    </a:cubicBezTo>
                    <a:cubicBezTo>
                      <a:pt x="5" y="391"/>
                      <a:pt x="3" y="395"/>
                      <a:pt x="2" y="398"/>
                    </a:cubicBezTo>
                    <a:cubicBezTo>
                      <a:pt x="1" y="401"/>
                      <a:pt x="6" y="402"/>
                      <a:pt x="6" y="403"/>
                    </a:cubicBezTo>
                    <a:cubicBezTo>
                      <a:pt x="6" y="405"/>
                      <a:pt x="2" y="407"/>
                      <a:pt x="5" y="408"/>
                    </a:cubicBezTo>
                    <a:cubicBezTo>
                      <a:pt x="8" y="408"/>
                      <a:pt x="6" y="411"/>
                      <a:pt x="4" y="412"/>
                    </a:cubicBezTo>
                    <a:cubicBezTo>
                      <a:pt x="2" y="413"/>
                      <a:pt x="2" y="415"/>
                      <a:pt x="4" y="417"/>
                    </a:cubicBezTo>
                    <a:cubicBezTo>
                      <a:pt x="6" y="420"/>
                      <a:pt x="0" y="420"/>
                      <a:pt x="3" y="424"/>
                    </a:cubicBezTo>
                    <a:cubicBezTo>
                      <a:pt x="6" y="428"/>
                      <a:pt x="8" y="423"/>
                      <a:pt x="9" y="426"/>
                    </a:cubicBezTo>
                    <a:cubicBezTo>
                      <a:pt x="10" y="429"/>
                      <a:pt x="13" y="426"/>
                      <a:pt x="17" y="423"/>
                    </a:cubicBezTo>
                    <a:cubicBezTo>
                      <a:pt x="20" y="419"/>
                      <a:pt x="22" y="426"/>
                      <a:pt x="19" y="426"/>
                    </a:cubicBezTo>
                    <a:cubicBezTo>
                      <a:pt x="16" y="426"/>
                      <a:pt x="12" y="428"/>
                      <a:pt x="13" y="431"/>
                    </a:cubicBezTo>
                    <a:cubicBezTo>
                      <a:pt x="14" y="434"/>
                      <a:pt x="8" y="433"/>
                      <a:pt x="8" y="430"/>
                    </a:cubicBezTo>
                    <a:cubicBezTo>
                      <a:pt x="9" y="426"/>
                      <a:pt x="2" y="430"/>
                      <a:pt x="5" y="433"/>
                    </a:cubicBezTo>
                    <a:cubicBezTo>
                      <a:pt x="7" y="436"/>
                      <a:pt x="4" y="437"/>
                      <a:pt x="4" y="440"/>
                    </a:cubicBezTo>
                    <a:cubicBezTo>
                      <a:pt x="4" y="442"/>
                      <a:pt x="8" y="442"/>
                      <a:pt x="10" y="439"/>
                    </a:cubicBezTo>
                    <a:cubicBezTo>
                      <a:pt x="12" y="436"/>
                      <a:pt x="15" y="437"/>
                      <a:pt x="16" y="440"/>
                    </a:cubicBezTo>
                    <a:cubicBezTo>
                      <a:pt x="17" y="442"/>
                      <a:pt x="13" y="440"/>
                      <a:pt x="13" y="444"/>
                    </a:cubicBezTo>
                    <a:cubicBezTo>
                      <a:pt x="13" y="448"/>
                      <a:pt x="11" y="445"/>
                      <a:pt x="9" y="448"/>
                    </a:cubicBezTo>
                    <a:cubicBezTo>
                      <a:pt x="6" y="451"/>
                      <a:pt x="17" y="456"/>
                      <a:pt x="20" y="457"/>
                    </a:cubicBezTo>
                    <a:cubicBezTo>
                      <a:pt x="24" y="458"/>
                      <a:pt x="27" y="461"/>
                      <a:pt x="34" y="460"/>
                    </a:cubicBezTo>
                    <a:cubicBezTo>
                      <a:pt x="40" y="459"/>
                      <a:pt x="53" y="447"/>
                      <a:pt x="55" y="445"/>
                    </a:cubicBezTo>
                    <a:cubicBezTo>
                      <a:pt x="56" y="443"/>
                      <a:pt x="60" y="445"/>
                      <a:pt x="62" y="443"/>
                    </a:cubicBezTo>
                    <a:cubicBezTo>
                      <a:pt x="65" y="441"/>
                      <a:pt x="63" y="436"/>
                      <a:pt x="65" y="435"/>
                    </a:cubicBezTo>
                    <a:cubicBezTo>
                      <a:pt x="67" y="434"/>
                      <a:pt x="68" y="441"/>
                      <a:pt x="70" y="441"/>
                    </a:cubicBezTo>
                    <a:cubicBezTo>
                      <a:pt x="71" y="442"/>
                      <a:pt x="72" y="443"/>
                      <a:pt x="72" y="446"/>
                    </a:cubicBezTo>
                    <a:cubicBezTo>
                      <a:pt x="74" y="446"/>
                      <a:pt x="75" y="446"/>
                      <a:pt x="76" y="447"/>
                    </a:cubicBezTo>
                    <a:cubicBezTo>
                      <a:pt x="78" y="448"/>
                      <a:pt x="79" y="442"/>
                      <a:pt x="79" y="439"/>
                    </a:cubicBezTo>
                    <a:cubicBezTo>
                      <a:pt x="79" y="437"/>
                      <a:pt x="81" y="433"/>
                      <a:pt x="80" y="430"/>
                    </a:cubicBezTo>
                    <a:cubicBezTo>
                      <a:pt x="80" y="428"/>
                      <a:pt x="87" y="430"/>
                      <a:pt x="88" y="428"/>
                    </a:cubicBezTo>
                    <a:cubicBezTo>
                      <a:pt x="89" y="425"/>
                      <a:pt x="89" y="418"/>
                      <a:pt x="87" y="417"/>
                    </a:cubicBezTo>
                    <a:cubicBezTo>
                      <a:pt x="85" y="416"/>
                      <a:pt x="84" y="412"/>
                      <a:pt x="87" y="412"/>
                    </a:cubicBezTo>
                    <a:cubicBezTo>
                      <a:pt x="89" y="412"/>
                      <a:pt x="91" y="410"/>
                      <a:pt x="91" y="406"/>
                    </a:cubicBezTo>
                    <a:cubicBezTo>
                      <a:pt x="90" y="401"/>
                      <a:pt x="84" y="402"/>
                      <a:pt x="83" y="398"/>
                    </a:cubicBezTo>
                    <a:cubicBezTo>
                      <a:pt x="83" y="393"/>
                      <a:pt x="87" y="392"/>
                      <a:pt x="84" y="387"/>
                    </a:cubicBezTo>
                    <a:cubicBezTo>
                      <a:pt x="81" y="382"/>
                      <a:pt x="85" y="378"/>
                      <a:pt x="84" y="376"/>
                    </a:cubicBezTo>
                    <a:cubicBezTo>
                      <a:pt x="83" y="373"/>
                      <a:pt x="82" y="370"/>
                      <a:pt x="85" y="364"/>
                    </a:cubicBezTo>
                    <a:cubicBezTo>
                      <a:pt x="88" y="359"/>
                      <a:pt x="94" y="356"/>
                      <a:pt x="96" y="357"/>
                    </a:cubicBezTo>
                    <a:cubicBezTo>
                      <a:pt x="98" y="357"/>
                      <a:pt x="102" y="360"/>
                      <a:pt x="104" y="356"/>
                    </a:cubicBezTo>
                    <a:cubicBezTo>
                      <a:pt x="105" y="353"/>
                      <a:pt x="105" y="350"/>
                      <a:pt x="104" y="350"/>
                    </a:cubicBezTo>
                    <a:cubicBezTo>
                      <a:pt x="102" y="349"/>
                      <a:pt x="98" y="348"/>
                      <a:pt x="101" y="344"/>
                    </a:cubicBezTo>
                    <a:cubicBezTo>
                      <a:pt x="104" y="340"/>
                      <a:pt x="108" y="334"/>
                      <a:pt x="109" y="330"/>
                    </a:cubicBezTo>
                    <a:cubicBezTo>
                      <a:pt x="109" y="325"/>
                      <a:pt x="107" y="321"/>
                      <a:pt x="109" y="319"/>
                    </a:cubicBezTo>
                    <a:cubicBezTo>
                      <a:pt x="111" y="318"/>
                      <a:pt x="114" y="319"/>
                      <a:pt x="118" y="317"/>
                    </a:cubicBezTo>
                    <a:cubicBezTo>
                      <a:pt x="121" y="315"/>
                      <a:pt x="118" y="312"/>
                      <a:pt x="120" y="311"/>
                    </a:cubicBezTo>
                    <a:cubicBezTo>
                      <a:pt x="121" y="309"/>
                      <a:pt x="124" y="304"/>
                      <a:pt x="126" y="302"/>
                    </a:cubicBezTo>
                    <a:cubicBezTo>
                      <a:pt x="128" y="301"/>
                      <a:pt x="130" y="299"/>
                      <a:pt x="128" y="296"/>
                    </a:cubicBezTo>
                    <a:cubicBezTo>
                      <a:pt x="127" y="294"/>
                      <a:pt x="132" y="292"/>
                      <a:pt x="132" y="288"/>
                    </a:cubicBezTo>
                    <a:cubicBezTo>
                      <a:pt x="132" y="285"/>
                      <a:pt x="137" y="282"/>
                      <a:pt x="140" y="282"/>
                    </a:cubicBezTo>
                    <a:cubicBezTo>
                      <a:pt x="143" y="282"/>
                      <a:pt x="149" y="282"/>
                      <a:pt x="149" y="279"/>
                    </a:cubicBezTo>
                    <a:cubicBezTo>
                      <a:pt x="149" y="275"/>
                      <a:pt x="147" y="269"/>
                      <a:pt x="151" y="271"/>
                    </a:cubicBezTo>
                    <a:cubicBezTo>
                      <a:pt x="156" y="273"/>
                      <a:pt x="160" y="270"/>
                      <a:pt x="163" y="273"/>
                    </a:cubicBezTo>
                    <a:cubicBezTo>
                      <a:pt x="166" y="275"/>
                      <a:pt x="171" y="275"/>
                      <a:pt x="171" y="271"/>
                    </a:cubicBezTo>
                    <a:cubicBezTo>
                      <a:pt x="171" y="266"/>
                      <a:pt x="172" y="259"/>
                      <a:pt x="177" y="262"/>
                    </a:cubicBezTo>
                    <a:cubicBezTo>
                      <a:pt x="177" y="262"/>
                      <a:pt x="178" y="263"/>
                      <a:pt x="178" y="263"/>
                    </a:cubicBezTo>
                    <a:cubicBezTo>
                      <a:pt x="180" y="259"/>
                      <a:pt x="183" y="257"/>
                      <a:pt x="186" y="257"/>
                    </a:cubicBezTo>
                    <a:cubicBezTo>
                      <a:pt x="190" y="258"/>
                      <a:pt x="193" y="265"/>
                      <a:pt x="198" y="266"/>
                    </a:cubicBezTo>
                    <a:cubicBezTo>
                      <a:pt x="203" y="267"/>
                      <a:pt x="209" y="270"/>
                      <a:pt x="210" y="267"/>
                    </a:cubicBezTo>
                    <a:cubicBezTo>
                      <a:pt x="212" y="264"/>
                      <a:pt x="216" y="269"/>
                      <a:pt x="219" y="267"/>
                    </a:cubicBezTo>
                    <a:cubicBezTo>
                      <a:pt x="222" y="266"/>
                      <a:pt x="222" y="273"/>
                      <a:pt x="225" y="269"/>
                    </a:cubicBezTo>
                    <a:cubicBezTo>
                      <a:pt x="228" y="265"/>
                      <a:pt x="225" y="262"/>
                      <a:pt x="230" y="263"/>
                    </a:cubicBezTo>
                    <a:cubicBezTo>
                      <a:pt x="235" y="263"/>
                      <a:pt x="232" y="257"/>
                      <a:pt x="232" y="253"/>
                    </a:cubicBezTo>
                    <a:cubicBezTo>
                      <a:pt x="232" y="249"/>
                      <a:pt x="239" y="249"/>
                      <a:pt x="239" y="246"/>
                    </a:cubicBezTo>
                    <a:cubicBezTo>
                      <a:pt x="239" y="242"/>
                      <a:pt x="249" y="245"/>
                      <a:pt x="250" y="243"/>
                    </a:cubicBezTo>
                    <a:cubicBezTo>
                      <a:pt x="252" y="241"/>
                      <a:pt x="257" y="239"/>
                      <a:pt x="260" y="243"/>
                    </a:cubicBezTo>
                    <a:cubicBezTo>
                      <a:pt x="262" y="247"/>
                      <a:pt x="271" y="248"/>
                      <a:pt x="271" y="251"/>
                    </a:cubicBezTo>
                    <a:cubicBezTo>
                      <a:pt x="272" y="252"/>
                      <a:pt x="271" y="255"/>
                      <a:pt x="271" y="257"/>
                    </a:cubicBezTo>
                    <a:cubicBezTo>
                      <a:pt x="273" y="256"/>
                      <a:pt x="275" y="255"/>
                      <a:pt x="277" y="255"/>
                    </a:cubicBezTo>
                    <a:cubicBezTo>
                      <a:pt x="280" y="255"/>
                      <a:pt x="283" y="250"/>
                      <a:pt x="286" y="250"/>
                    </a:cubicBezTo>
                    <a:cubicBezTo>
                      <a:pt x="288" y="251"/>
                      <a:pt x="291" y="250"/>
                      <a:pt x="292" y="246"/>
                    </a:cubicBezTo>
                    <a:cubicBezTo>
                      <a:pt x="289" y="245"/>
                      <a:pt x="284" y="244"/>
                      <a:pt x="283" y="247"/>
                    </a:cubicBezTo>
                    <a:close/>
                    <a:moveTo>
                      <a:pt x="82" y="33"/>
                    </a:moveTo>
                    <a:cubicBezTo>
                      <a:pt x="86" y="34"/>
                      <a:pt x="77" y="39"/>
                      <a:pt x="75" y="44"/>
                    </a:cubicBezTo>
                    <a:cubicBezTo>
                      <a:pt x="74" y="49"/>
                      <a:pt x="83" y="53"/>
                      <a:pt x="86" y="56"/>
                    </a:cubicBezTo>
                    <a:cubicBezTo>
                      <a:pt x="90" y="60"/>
                      <a:pt x="99" y="59"/>
                      <a:pt x="102" y="57"/>
                    </a:cubicBezTo>
                    <a:cubicBezTo>
                      <a:pt x="106" y="55"/>
                      <a:pt x="105" y="48"/>
                      <a:pt x="109" y="49"/>
                    </a:cubicBezTo>
                    <a:cubicBezTo>
                      <a:pt x="113" y="49"/>
                      <a:pt x="111" y="45"/>
                      <a:pt x="114" y="44"/>
                    </a:cubicBezTo>
                    <a:cubicBezTo>
                      <a:pt x="118" y="42"/>
                      <a:pt x="118" y="47"/>
                      <a:pt x="115" y="50"/>
                    </a:cubicBezTo>
                    <a:cubicBezTo>
                      <a:pt x="112" y="54"/>
                      <a:pt x="121" y="54"/>
                      <a:pt x="125" y="49"/>
                    </a:cubicBezTo>
                    <a:cubicBezTo>
                      <a:pt x="130" y="45"/>
                      <a:pt x="131" y="49"/>
                      <a:pt x="130" y="53"/>
                    </a:cubicBezTo>
                    <a:cubicBezTo>
                      <a:pt x="129" y="57"/>
                      <a:pt x="119" y="55"/>
                      <a:pt x="116" y="59"/>
                    </a:cubicBezTo>
                    <a:cubicBezTo>
                      <a:pt x="113" y="64"/>
                      <a:pt x="103" y="60"/>
                      <a:pt x="98" y="65"/>
                    </a:cubicBezTo>
                    <a:cubicBezTo>
                      <a:pt x="94" y="70"/>
                      <a:pt x="102" y="71"/>
                      <a:pt x="109" y="69"/>
                    </a:cubicBezTo>
                    <a:cubicBezTo>
                      <a:pt x="115" y="68"/>
                      <a:pt x="127" y="67"/>
                      <a:pt x="131" y="68"/>
                    </a:cubicBezTo>
                    <a:cubicBezTo>
                      <a:pt x="136" y="69"/>
                      <a:pt x="128" y="71"/>
                      <a:pt x="121" y="71"/>
                    </a:cubicBezTo>
                    <a:cubicBezTo>
                      <a:pt x="113" y="71"/>
                      <a:pt x="111" y="73"/>
                      <a:pt x="111" y="75"/>
                    </a:cubicBezTo>
                    <a:cubicBezTo>
                      <a:pt x="111" y="77"/>
                      <a:pt x="101" y="73"/>
                      <a:pt x="100" y="77"/>
                    </a:cubicBezTo>
                    <a:cubicBezTo>
                      <a:pt x="100" y="82"/>
                      <a:pt x="110" y="84"/>
                      <a:pt x="111" y="86"/>
                    </a:cubicBezTo>
                    <a:cubicBezTo>
                      <a:pt x="113" y="89"/>
                      <a:pt x="120" y="87"/>
                      <a:pt x="122" y="88"/>
                    </a:cubicBezTo>
                    <a:cubicBezTo>
                      <a:pt x="125" y="89"/>
                      <a:pt x="118" y="91"/>
                      <a:pt x="117" y="92"/>
                    </a:cubicBezTo>
                    <a:cubicBezTo>
                      <a:pt x="116" y="93"/>
                      <a:pt x="125" y="95"/>
                      <a:pt x="126" y="97"/>
                    </a:cubicBezTo>
                    <a:cubicBezTo>
                      <a:pt x="128" y="100"/>
                      <a:pt x="134" y="99"/>
                      <a:pt x="134" y="95"/>
                    </a:cubicBezTo>
                    <a:cubicBezTo>
                      <a:pt x="133" y="91"/>
                      <a:pt x="139" y="78"/>
                      <a:pt x="147" y="75"/>
                    </a:cubicBezTo>
                    <a:cubicBezTo>
                      <a:pt x="154" y="72"/>
                      <a:pt x="150" y="70"/>
                      <a:pt x="151" y="65"/>
                    </a:cubicBezTo>
                    <a:cubicBezTo>
                      <a:pt x="152" y="61"/>
                      <a:pt x="158" y="65"/>
                      <a:pt x="156" y="61"/>
                    </a:cubicBezTo>
                    <a:cubicBezTo>
                      <a:pt x="154" y="58"/>
                      <a:pt x="155" y="56"/>
                      <a:pt x="160" y="52"/>
                    </a:cubicBezTo>
                    <a:cubicBezTo>
                      <a:pt x="165" y="47"/>
                      <a:pt x="168" y="50"/>
                      <a:pt x="174" y="48"/>
                    </a:cubicBezTo>
                    <a:cubicBezTo>
                      <a:pt x="179" y="45"/>
                      <a:pt x="182" y="50"/>
                      <a:pt x="176" y="50"/>
                    </a:cubicBezTo>
                    <a:cubicBezTo>
                      <a:pt x="170" y="51"/>
                      <a:pt x="173" y="57"/>
                      <a:pt x="178" y="59"/>
                    </a:cubicBezTo>
                    <a:cubicBezTo>
                      <a:pt x="182" y="60"/>
                      <a:pt x="178" y="62"/>
                      <a:pt x="182" y="63"/>
                    </a:cubicBezTo>
                    <a:cubicBezTo>
                      <a:pt x="185" y="63"/>
                      <a:pt x="184" y="69"/>
                      <a:pt x="180" y="73"/>
                    </a:cubicBezTo>
                    <a:cubicBezTo>
                      <a:pt x="175" y="78"/>
                      <a:pt x="181" y="79"/>
                      <a:pt x="190" y="76"/>
                    </a:cubicBezTo>
                    <a:cubicBezTo>
                      <a:pt x="200" y="72"/>
                      <a:pt x="194" y="79"/>
                      <a:pt x="197" y="81"/>
                    </a:cubicBezTo>
                    <a:cubicBezTo>
                      <a:pt x="199" y="84"/>
                      <a:pt x="207" y="79"/>
                      <a:pt x="211" y="75"/>
                    </a:cubicBezTo>
                    <a:cubicBezTo>
                      <a:pt x="215" y="70"/>
                      <a:pt x="221" y="71"/>
                      <a:pt x="221" y="68"/>
                    </a:cubicBezTo>
                    <a:cubicBezTo>
                      <a:pt x="220" y="65"/>
                      <a:pt x="216" y="65"/>
                      <a:pt x="213" y="66"/>
                    </a:cubicBezTo>
                    <a:cubicBezTo>
                      <a:pt x="209" y="68"/>
                      <a:pt x="200" y="67"/>
                      <a:pt x="203" y="64"/>
                    </a:cubicBezTo>
                    <a:cubicBezTo>
                      <a:pt x="206" y="61"/>
                      <a:pt x="206" y="59"/>
                      <a:pt x="201" y="59"/>
                    </a:cubicBezTo>
                    <a:cubicBezTo>
                      <a:pt x="197" y="60"/>
                      <a:pt x="189" y="58"/>
                      <a:pt x="193" y="56"/>
                    </a:cubicBezTo>
                    <a:cubicBezTo>
                      <a:pt x="196" y="55"/>
                      <a:pt x="190" y="50"/>
                      <a:pt x="186" y="50"/>
                    </a:cubicBezTo>
                    <a:cubicBezTo>
                      <a:pt x="183" y="50"/>
                      <a:pt x="184" y="46"/>
                      <a:pt x="184" y="43"/>
                    </a:cubicBezTo>
                    <a:cubicBezTo>
                      <a:pt x="184" y="41"/>
                      <a:pt x="174" y="39"/>
                      <a:pt x="176" y="38"/>
                    </a:cubicBezTo>
                    <a:cubicBezTo>
                      <a:pt x="178" y="37"/>
                      <a:pt x="172" y="35"/>
                      <a:pt x="170" y="37"/>
                    </a:cubicBezTo>
                    <a:cubicBezTo>
                      <a:pt x="169" y="39"/>
                      <a:pt x="166" y="39"/>
                      <a:pt x="166" y="36"/>
                    </a:cubicBezTo>
                    <a:cubicBezTo>
                      <a:pt x="166" y="33"/>
                      <a:pt x="158" y="33"/>
                      <a:pt x="155" y="34"/>
                    </a:cubicBezTo>
                    <a:cubicBezTo>
                      <a:pt x="152" y="34"/>
                      <a:pt x="154" y="27"/>
                      <a:pt x="151" y="25"/>
                    </a:cubicBezTo>
                    <a:cubicBezTo>
                      <a:pt x="148" y="23"/>
                      <a:pt x="144" y="29"/>
                      <a:pt x="142" y="29"/>
                    </a:cubicBezTo>
                    <a:cubicBezTo>
                      <a:pt x="139" y="28"/>
                      <a:pt x="143" y="24"/>
                      <a:pt x="145" y="21"/>
                    </a:cubicBezTo>
                    <a:cubicBezTo>
                      <a:pt x="146" y="18"/>
                      <a:pt x="134" y="14"/>
                      <a:pt x="133" y="17"/>
                    </a:cubicBezTo>
                    <a:cubicBezTo>
                      <a:pt x="132" y="20"/>
                      <a:pt x="129" y="12"/>
                      <a:pt x="127" y="12"/>
                    </a:cubicBezTo>
                    <a:cubicBezTo>
                      <a:pt x="124" y="11"/>
                      <a:pt x="126" y="17"/>
                      <a:pt x="124" y="17"/>
                    </a:cubicBezTo>
                    <a:cubicBezTo>
                      <a:pt x="122" y="18"/>
                      <a:pt x="119" y="20"/>
                      <a:pt x="123" y="22"/>
                    </a:cubicBezTo>
                    <a:cubicBezTo>
                      <a:pt x="126" y="25"/>
                      <a:pt x="130" y="37"/>
                      <a:pt x="130" y="39"/>
                    </a:cubicBezTo>
                    <a:cubicBezTo>
                      <a:pt x="129" y="41"/>
                      <a:pt x="118" y="30"/>
                      <a:pt x="117" y="25"/>
                    </a:cubicBezTo>
                    <a:cubicBezTo>
                      <a:pt x="117" y="20"/>
                      <a:pt x="111" y="16"/>
                      <a:pt x="109" y="19"/>
                    </a:cubicBezTo>
                    <a:cubicBezTo>
                      <a:pt x="108" y="23"/>
                      <a:pt x="104" y="25"/>
                      <a:pt x="105" y="28"/>
                    </a:cubicBezTo>
                    <a:cubicBezTo>
                      <a:pt x="106" y="32"/>
                      <a:pt x="102" y="33"/>
                      <a:pt x="102" y="30"/>
                    </a:cubicBezTo>
                    <a:cubicBezTo>
                      <a:pt x="102" y="27"/>
                      <a:pt x="96" y="24"/>
                      <a:pt x="93" y="24"/>
                    </a:cubicBezTo>
                    <a:cubicBezTo>
                      <a:pt x="91" y="23"/>
                      <a:pt x="99" y="22"/>
                      <a:pt x="103" y="20"/>
                    </a:cubicBezTo>
                    <a:cubicBezTo>
                      <a:pt x="107" y="18"/>
                      <a:pt x="100" y="16"/>
                      <a:pt x="96" y="18"/>
                    </a:cubicBezTo>
                    <a:cubicBezTo>
                      <a:pt x="93" y="20"/>
                      <a:pt x="89" y="17"/>
                      <a:pt x="87" y="19"/>
                    </a:cubicBezTo>
                    <a:cubicBezTo>
                      <a:pt x="85" y="22"/>
                      <a:pt x="82" y="19"/>
                      <a:pt x="79" y="19"/>
                    </a:cubicBezTo>
                    <a:cubicBezTo>
                      <a:pt x="75" y="18"/>
                      <a:pt x="72" y="24"/>
                      <a:pt x="70" y="23"/>
                    </a:cubicBezTo>
                    <a:cubicBezTo>
                      <a:pt x="67" y="22"/>
                      <a:pt x="66" y="28"/>
                      <a:pt x="70" y="34"/>
                    </a:cubicBezTo>
                    <a:cubicBezTo>
                      <a:pt x="74" y="40"/>
                      <a:pt x="77" y="32"/>
                      <a:pt x="82" y="33"/>
                    </a:cubicBezTo>
                    <a:close/>
                    <a:moveTo>
                      <a:pt x="71" y="53"/>
                    </a:moveTo>
                    <a:cubicBezTo>
                      <a:pt x="74" y="54"/>
                      <a:pt x="77" y="59"/>
                      <a:pt x="79" y="59"/>
                    </a:cubicBezTo>
                    <a:cubicBezTo>
                      <a:pt x="81" y="59"/>
                      <a:pt x="75" y="52"/>
                      <a:pt x="72" y="49"/>
                    </a:cubicBezTo>
                    <a:cubicBezTo>
                      <a:pt x="69" y="45"/>
                      <a:pt x="69" y="42"/>
                      <a:pt x="64" y="43"/>
                    </a:cubicBezTo>
                    <a:cubicBezTo>
                      <a:pt x="60" y="44"/>
                      <a:pt x="68" y="52"/>
                      <a:pt x="71" y="53"/>
                    </a:cubicBezTo>
                    <a:close/>
                    <a:moveTo>
                      <a:pt x="151" y="13"/>
                    </a:moveTo>
                    <a:cubicBezTo>
                      <a:pt x="153" y="14"/>
                      <a:pt x="147" y="14"/>
                      <a:pt x="150" y="17"/>
                    </a:cubicBezTo>
                    <a:cubicBezTo>
                      <a:pt x="157" y="24"/>
                      <a:pt x="187" y="16"/>
                      <a:pt x="191" y="18"/>
                    </a:cubicBezTo>
                    <a:cubicBezTo>
                      <a:pt x="195" y="20"/>
                      <a:pt x="166" y="23"/>
                      <a:pt x="167" y="26"/>
                    </a:cubicBezTo>
                    <a:cubicBezTo>
                      <a:pt x="168" y="29"/>
                      <a:pt x="192" y="32"/>
                      <a:pt x="194" y="30"/>
                    </a:cubicBezTo>
                    <a:cubicBezTo>
                      <a:pt x="195" y="28"/>
                      <a:pt x="199" y="34"/>
                      <a:pt x="207" y="34"/>
                    </a:cubicBezTo>
                    <a:cubicBezTo>
                      <a:pt x="215" y="35"/>
                      <a:pt x="214" y="31"/>
                      <a:pt x="220" y="31"/>
                    </a:cubicBezTo>
                    <a:cubicBezTo>
                      <a:pt x="226" y="31"/>
                      <a:pt x="234" y="28"/>
                      <a:pt x="234" y="25"/>
                    </a:cubicBezTo>
                    <a:cubicBezTo>
                      <a:pt x="235" y="21"/>
                      <a:pt x="251" y="17"/>
                      <a:pt x="250" y="12"/>
                    </a:cubicBezTo>
                    <a:cubicBezTo>
                      <a:pt x="248" y="6"/>
                      <a:pt x="232" y="10"/>
                      <a:pt x="228" y="8"/>
                    </a:cubicBezTo>
                    <a:cubicBezTo>
                      <a:pt x="223" y="6"/>
                      <a:pt x="213" y="3"/>
                      <a:pt x="211" y="6"/>
                    </a:cubicBezTo>
                    <a:cubicBezTo>
                      <a:pt x="209" y="10"/>
                      <a:pt x="206" y="11"/>
                      <a:pt x="205" y="9"/>
                    </a:cubicBezTo>
                    <a:cubicBezTo>
                      <a:pt x="203" y="8"/>
                      <a:pt x="205" y="0"/>
                      <a:pt x="198" y="2"/>
                    </a:cubicBezTo>
                    <a:cubicBezTo>
                      <a:pt x="191" y="4"/>
                      <a:pt x="198" y="12"/>
                      <a:pt x="196" y="13"/>
                    </a:cubicBezTo>
                    <a:cubicBezTo>
                      <a:pt x="195" y="14"/>
                      <a:pt x="188" y="11"/>
                      <a:pt x="187" y="8"/>
                    </a:cubicBezTo>
                    <a:cubicBezTo>
                      <a:pt x="187" y="4"/>
                      <a:pt x="179" y="12"/>
                      <a:pt x="178" y="7"/>
                    </a:cubicBezTo>
                    <a:cubicBezTo>
                      <a:pt x="177" y="3"/>
                      <a:pt x="168" y="0"/>
                      <a:pt x="166" y="0"/>
                    </a:cubicBezTo>
                    <a:cubicBezTo>
                      <a:pt x="164" y="1"/>
                      <a:pt x="168" y="3"/>
                      <a:pt x="166" y="5"/>
                    </a:cubicBezTo>
                    <a:cubicBezTo>
                      <a:pt x="165" y="7"/>
                      <a:pt x="160" y="3"/>
                      <a:pt x="158" y="3"/>
                    </a:cubicBezTo>
                    <a:cubicBezTo>
                      <a:pt x="156" y="3"/>
                      <a:pt x="159" y="7"/>
                      <a:pt x="158" y="9"/>
                    </a:cubicBezTo>
                    <a:cubicBezTo>
                      <a:pt x="157" y="11"/>
                      <a:pt x="153" y="3"/>
                      <a:pt x="150" y="3"/>
                    </a:cubicBezTo>
                    <a:cubicBezTo>
                      <a:pt x="146" y="3"/>
                      <a:pt x="148" y="7"/>
                      <a:pt x="145" y="8"/>
                    </a:cubicBezTo>
                    <a:cubicBezTo>
                      <a:pt x="143" y="8"/>
                      <a:pt x="149" y="11"/>
                      <a:pt x="151" y="1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Freeform 145"/>
              <p:cNvSpPr>
                <a:spLocks/>
              </p:cNvSpPr>
              <p:nvPr/>
            </p:nvSpPr>
            <p:spPr bwMode="auto">
              <a:xfrm>
                <a:off x="9056687" y="2192338"/>
                <a:ext cx="85725" cy="31750"/>
              </a:xfrm>
              <a:custGeom>
                <a:avLst/>
                <a:gdLst>
                  <a:gd name="T0" fmla="*/ 18 w 38"/>
                  <a:gd name="T1" fmla="*/ 2 h 14"/>
                  <a:gd name="T2" fmla="*/ 4 w 38"/>
                  <a:gd name="T3" fmla="*/ 6 h 14"/>
                  <a:gd name="T4" fmla="*/ 25 w 38"/>
                  <a:gd name="T5" fmla="*/ 11 h 14"/>
                  <a:gd name="T6" fmla="*/ 38 w 38"/>
                  <a:gd name="T7" fmla="*/ 9 h 14"/>
                  <a:gd name="T8" fmla="*/ 18 w 38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18" y="2"/>
                    </a:moveTo>
                    <a:cubicBezTo>
                      <a:pt x="15" y="4"/>
                      <a:pt x="0" y="3"/>
                      <a:pt x="4" y="6"/>
                    </a:cubicBezTo>
                    <a:cubicBezTo>
                      <a:pt x="6" y="9"/>
                      <a:pt x="19" y="8"/>
                      <a:pt x="25" y="11"/>
                    </a:cubicBezTo>
                    <a:cubicBezTo>
                      <a:pt x="30" y="14"/>
                      <a:pt x="38" y="12"/>
                      <a:pt x="38" y="9"/>
                    </a:cubicBezTo>
                    <a:cubicBezTo>
                      <a:pt x="38" y="6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Freeform 146"/>
              <p:cNvSpPr>
                <a:spLocks noEditPoints="1"/>
              </p:cNvSpPr>
              <p:nvPr/>
            </p:nvSpPr>
            <p:spPr bwMode="auto">
              <a:xfrm>
                <a:off x="7554912" y="2833688"/>
                <a:ext cx="434975" cy="438150"/>
              </a:xfrm>
              <a:custGeom>
                <a:avLst/>
                <a:gdLst>
                  <a:gd name="T0" fmla="*/ 171 w 193"/>
                  <a:gd name="T1" fmla="*/ 24 h 194"/>
                  <a:gd name="T2" fmla="*/ 139 w 193"/>
                  <a:gd name="T3" fmla="*/ 9 h 194"/>
                  <a:gd name="T4" fmla="*/ 135 w 193"/>
                  <a:gd name="T5" fmla="*/ 31 h 194"/>
                  <a:gd name="T6" fmla="*/ 121 w 193"/>
                  <a:gd name="T7" fmla="*/ 42 h 194"/>
                  <a:gd name="T8" fmla="*/ 119 w 193"/>
                  <a:gd name="T9" fmla="*/ 57 h 194"/>
                  <a:gd name="T10" fmla="*/ 131 w 193"/>
                  <a:gd name="T11" fmla="*/ 53 h 194"/>
                  <a:gd name="T12" fmla="*/ 133 w 193"/>
                  <a:gd name="T13" fmla="*/ 44 h 194"/>
                  <a:gd name="T14" fmla="*/ 158 w 193"/>
                  <a:gd name="T15" fmla="*/ 45 h 194"/>
                  <a:gd name="T16" fmla="*/ 180 w 193"/>
                  <a:gd name="T17" fmla="*/ 32 h 194"/>
                  <a:gd name="T18" fmla="*/ 182 w 193"/>
                  <a:gd name="T19" fmla="*/ 21 h 194"/>
                  <a:gd name="T20" fmla="*/ 119 w 193"/>
                  <a:gd name="T21" fmla="*/ 82 h 194"/>
                  <a:gd name="T22" fmla="*/ 106 w 193"/>
                  <a:gd name="T23" fmla="*/ 108 h 194"/>
                  <a:gd name="T24" fmla="*/ 88 w 193"/>
                  <a:gd name="T25" fmla="*/ 112 h 194"/>
                  <a:gd name="T26" fmla="*/ 73 w 193"/>
                  <a:gd name="T27" fmla="*/ 133 h 194"/>
                  <a:gd name="T28" fmla="*/ 52 w 193"/>
                  <a:gd name="T29" fmla="*/ 137 h 194"/>
                  <a:gd name="T30" fmla="*/ 18 w 193"/>
                  <a:gd name="T31" fmla="*/ 151 h 194"/>
                  <a:gd name="T32" fmla="*/ 31 w 193"/>
                  <a:gd name="T33" fmla="*/ 154 h 194"/>
                  <a:gd name="T34" fmla="*/ 64 w 193"/>
                  <a:gd name="T35" fmla="*/ 157 h 194"/>
                  <a:gd name="T36" fmla="*/ 81 w 193"/>
                  <a:gd name="T37" fmla="*/ 149 h 194"/>
                  <a:gd name="T38" fmla="*/ 99 w 193"/>
                  <a:gd name="T39" fmla="*/ 146 h 194"/>
                  <a:gd name="T40" fmla="*/ 114 w 193"/>
                  <a:gd name="T41" fmla="*/ 140 h 194"/>
                  <a:gd name="T42" fmla="*/ 127 w 193"/>
                  <a:gd name="T43" fmla="*/ 123 h 194"/>
                  <a:gd name="T44" fmla="*/ 140 w 193"/>
                  <a:gd name="T45" fmla="*/ 93 h 194"/>
                  <a:gd name="T46" fmla="*/ 121 w 193"/>
                  <a:gd name="T47" fmla="*/ 67 h 194"/>
                  <a:gd name="T48" fmla="*/ 37 w 193"/>
                  <a:gd name="T49" fmla="*/ 157 h 194"/>
                  <a:gd name="T50" fmla="*/ 41 w 193"/>
                  <a:gd name="T51" fmla="*/ 169 h 194"/>
                  <a:gd name="T52" fmla="*/ 59 w 193"/>
                  <a:gd name="T53" fmla="*/ 155 h 194"/>
                  <a:gd name="T54" fmla="*/ 24 w 193"/>
                  <a:gd name="T55" fmla="*/ 167 h 194"/>
                  <a:gd name="T56" fmla="*/ 6 w 193"/>
                  <a:gd name="T57" fmla="*/ 163 h 194"/>
                  <a:gd name="T58" fmla="*/ 8 w 193"/>
                  <a:gd name="T59" fmla="*/ 168 h 194"/>
                  <a:gd name="T60" fmla="*/ 14 w 193"/>
                  <a:gd name="T61" fmla="*/ 193 h 194"/>
                  <a:gd name="T62" fmla="*/ 24 w 193"/>
                  <a:gd name="T63" fmla="*/ 16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3" h="194">
                    <a:moveTo>
                      <a:pt x="182" y="21"/>
                    </a:moveTo>
                    <a:cubicBezTo>
                      <a:pt x="180" y="18"/>
                      <a:pt x="176" y="23"/>
                      <a:pt x="171" y="24"/>
                    </a:cubicBezTo>
                    <a:cubicBezTo>
                      <a:pt x="166" y="25"/>
                      <a:pt x="150" y="12"/>
                      <a:pt x="146" y="6"/>
                    </a:cubicBezTo>
                    <a:cubicBezTo>
                      <a:pt x="142" y="0"/>
                      <a:pt x="135" y="5"/>
                      <a:pt x="139" y="9"/>
                    </a:cubicBezTo>
                    <a:cubicBezTo>
                      <a:pt x="142" y="14"/>
                      <a:pt x="138" y="15"/>
                      <a:pt x="138" y="21"/>
                    </a:cubicBezTo>
                    <a:cubicBezTo>
                      <a:pt x="138" y="27"/>
                      <a:pt x="134" y="27"/>
                      <a:pt x="135" y="31"/>
                    </a:cubicBezTo>
                    <a:cubicBezTo>
                      <a:pt x="135" y="35"/>
                      <a:pt x="129" y="34"/>
                      <a:pt x="125" y="35"/>
                    </a:cubicBezTo>
                    <a:cubicBezTo>
                      <a:pt x="121" y="36"/>
                      <a:pt x="126" y="40"/>
                      <a:pt x="121" y="42"/>
                    </a:cubicBezTo>
                    <a:cubicBezTo>
                      <a:pt x="116" y="44"/>
                      <a:pt x="117" y="47"/>
                      <a:pt x="119" y="48"/>
                    </a:cubicBezTo>
                    <a:cubicBezTo>
                      <a:pt x="121" y="50"/>
                      <a:pt x="120" y="54"/>
                      <a:pt x="119" y="57"/>
                    </a:cubicBezTo>
                    <a:cubicBezTo>
                      <a:pt x="118" y="60"/>
                      <a:pt x="122" y="58"/>
                      <a:pt x="125" y="55"/>
                    </a:cubicBezTo>
                    <a:cubicBezTo>
                      <a:pt x="127" y="52"/>
                      <a:pt x="130" y="56"/>
                      <a:pt x="131" y="53"/>
                    </a:cubicBezTo>
                    <a:cubicBezTo>
                      <a:pt x="131" y="50"/>
                      <a:pt x="124" y="48"/>
                      <a:pt x="124" y="45"/>
                    </a:cubicBezTo>
                    <a:cubicBezTo>
                      <a:pt x="124" y="42"/>
                      <a:pt x="129" y="46"/>
                      <a:pt x="133" y="44"/>
                    </a:cubicBezTo>
                    <a:cubicBezTo>
                      <a:pt x="137" y="42"/>
                      <a:pt x="145" y="44"/>
                      <a:pt x="150" y="48"/>
                    </a:cubicBezTo>
                    <a:cubicBezTo>
                      <a:pt x="155" y="52"/>
                      <a:pt x="157" y="51"/>
                      <a:pt x="158" y="45"/>
                    </a:cubicBezTo>
                    <a:cubicBezTo>
                      <a:pt x="159" y="40"/>
                      <a:pt x="166" y="38"/>
                      <a:pt x="174" y="38"/>
                    </a:cubicBezTo>
                    <a:cubicBezTo>
                      <a:pt x="182" y="38"/>
                      <a:pt x="182" y="34"/>
                      <a:pt x="180" y="32"/>
                    </a:cubicBezTo>
                    <a:cubicBezTo>
                      <a:pt x="178" y="31"/>
                      <a:pt x="193" y="21"/>
                      <a:pt x="192" y="18"/>
                    </a:cubicBezTo>
                    <a:cubicBezTo>
                      <a:pt x="192" y="16"/>
                      <a:pt x="184" y="24"/>
                      <a:pt x="182" y="21"/>
                    </a:cubicBezTo>
                    <a:close/>
                    <a:moveTo>
                      <a:pt x="121" y="67"/>
                    </a:moveTo>
                    <a:cubicBezTo>
                      <a:pt x="117" y="69"/>
                      <a:pt x="115" y="79"/>
                      <a:pt x="119" y="82"/>
                    </a:cubicBezTo>
                    <a:cubicBezTo>
                      <a:pt x="122" y="85"/>
                      <a:pt x="113" y="91"/>
                      <a:pt x="113" y="97"/>
                    </a:cubicBezTo>
                    <a:cubicBezTo>
                      <a:pt x="113" y="103"/>
                      <a:pt x="107" y="103"/>
                      <a:pt x="106" y="108"/>
                    </a:cubicBezTo>
                    <a:cubicBezTo>
                      <a:pt x="105" y="113"/>
                      <a:pt x="101" y="112"/>
                      <a:pt x="96" y="116"/>
                    </a:cubicBezTo>
                    <a:cubicBezTo>
                      <a:pt x="90" y="120"/>
                      <a:pt x="87" y="115"/>
                      <a:pt x="88" y="112"/>
                    </a:cubicBezTo>
                    <a:cubicBezTo>
                      <a:pt x="90" y="109"/>
                      <a:pt x="80" y="114"/>
                      <a:pt x="80" y="121"/>
                    </a:cubicBezTo>
                    <a:cubicBezTo>
                      <a:pt x="80" y="129"/>
                      <a:pt x="71" y="129"/>
                      <a:pt x="73" y="133"/>
                    </a:cubicBezTo>
                    <a:cubicBezTo>
                      <a:pt x="75" y="136"/>
                      <a:pt x="66" y="138"/>
                      <a:pt x="66" y="135"/>
                    </a:cubicBezTo>
                    <a:cubicBezTo>
                      <a:pt x="66" y="132"/>
                      <a:pt x="60" y="134"/>
                      <a:pt x="52" y="137"/>
                    </a:cubicBezTo>
                    <a:cubicBezTo>
                      <a:pt x="45" y="140"/>
                      <a:pt x="40" y="133"/>
                      <a:pt x="36" y="138"/>
                    </a:cubicBezTo>
                    <a:cubicBezTo>
                      <a:pt x="31" y="142"/>
                      <a:pt x="24" y="150"/>
                      <a:pt x="18" y="151"/>
                    </a:cubicBezTo>
                    <a:cubicBezTo>
                      <a:pt x="13" y="152"/>
                      <a:pt x="16" y="158"/>
                      <a:pt x="18" y="157"/>
                    </a:cubicBezTo>
                    <a:cubicBezTo>
                      <a:pt x="22" y="155"/>
                      <a:pt x="29" y="157"/>
                      <a:pt x="31" y="154"/>
                    </a:cubicBezTo>
                    <a:cubicBezTo>
                      <a:pt x="33" y="151"/>
                      <a:pt x="49" y="148"/>
                      <a:pt x="59" y="147"/>
                    </a:cubicBezTo>
                    <a:cubicBezTo>
                      <a:pt x="69" y="147"/>
                      <a:pt x="63" y="152"/>
                      <a:pt x="64" y="157"/>
                    </a:cubicBezTo>
                    <a:cubicBezTo>
                      <a:pt x="64" y="163"/>
                      <a:pt x="73" y="162"/>
                      <a:pt x="77" y="157"/>
                    </a:cubicBezTo>
                    <a:cubicBezTo>
                      <a:pt x="81" y="152"/>
                      <a:pt x="85" y="152"/>
                      <a:pt x="81" y="149"/>
                    </a:cubicBezTo>
                    <a:cubicBezTo>
                      <a:pt x="77" y="146"/>
                      <a:pt x="82" y="143"/>
                      <a:pt x="84" y="147"/>
                    </a:cubicBezTo>
                    <a:cubicBezTo>
                      <a:pt x="87" y="151"/>
                      <a:pt x="95" y="152"/>
                      <a:pt x="99" y="146"/>
                    </a:cubicBezTo>
                    <a:cubicBezTo>
                      <a:pt x="102" y="141"/>
                      <a:pt x="103" y="147"/>
                      <a:pt x="107" y="147"/>
                    </a:cubicBezTo>
                    <a:cubicBezTo>
                      <a:pt x="111" y="147"/>
                      <a:pt x="113" y="137"/>
                      <a:pt x="114" y="140"/>
                    </a:cubicBezTo>
                    <a:cubicBezTo>
                      <a:pt x="114" y="144"/>
                      <a:pt x="120" y="143"/>
                      <a:pt x="124" y="139"/>
                    </a:cubicBezTo>
                    <a:cubicBezTo>
                      <a:pt x="128" y="134"/>
                      <a:pt x="125" y="127"/>
                      <a:pt x="127" y="123"/>
                    </a:cubicBezTo>
                    <a:cubicBezTo>
                      <a:pt x="130" y="119"/>
                      <a:pt x="133" y="110"/>
                      <a:pt x="130" y="105"/>
                    </a:cubicBezTo>
                    <a:cubicBezTo>
                      <a:pt x="127" y="100"/>
                      <a:pt x="136" y="97"/>
                      <a:pt x="140" y="93"/>
                    </a:cubicBezTo>
                    <a:cubicBezTo>
                      <a:pt x="145" y="89"/>
                      <a:pt x="135" y="69"/>
                      <a:pt x="135" y="63"/>
                    </a:cubicBezTo>
                    <a:cubicBezTo>
                      <a:pt x="135" y="57"/>
                      <a:pt x="124" y="65"/>
                      <a:pt x="121" y="67"/>
                    </a:cubicBezTo>
                    <a:close/>
                    <a:moveTo>
                      <a:pt x="47" y="154"/>
                    </a:moveTo>
                    <a:cubicBezTo>
                      <a:pt x="46" y="157"/>
                      <a:pt x="42" y="156"/>
                      <a:pt x="37" y="157"/>
                    </a:cubicBezTo>
                    <a:cubicBezTo>
                      <a:pt x="31" y="158"/>
                      <a:pt x="31" y="170"/>
                      <a:pt x="35" y="172"/>
                    </a:cubicBezTo>
                    <a:cubicBezTo>
                      <a:pt x="38" y="173"/>
                      <a:pt x="40" y="173"/>
                      <a:pt x="41" y="169"/>
                    </a:cubicBezTo>
                    <a:cubicBezTo>
                      <a:pt x="42" y="165"/>
                      <a:pt x="48" y="163"/>
                      <a:pt x="51" y="165"/>
                    </a:cubicBezTo>
                    <a:cubicBezTo>
                      <a:pt x="54" y="167"/>
                      <a:pt x="59" y="160"/>
                      <a:pt x="59" y="155"/>
                    </a:cubicBezTo>
                    <a:cubicBezTo>
                      <a:pt x="59" y="150"/>
                      <a:pt x="49" y="150"/>
                      <a:pt x="47" y="154"/>
                    </a:cubicBezTo>
                    <a:close/>
                    <a:moveTo>
                      <a:pt x="24" y="167"/>
                    </a:moveTo>
                    <a:cubicBezTo>
                      <a:pt x="24" y="163"/>
                      <a:pt x="17" y="164"/>
                      <a:pt x="17" y="161"/>
                    </a:cubicBezTo>
                    <a:cubicBezTo>
                      <a:pt x="16" y="158"/>
                      <a:pt x="11" y="160"/>
                      <a:pt x="6" y="163"/>
                    </a:cubicBezTo>
                    <a:cubicBezTo>
                      <a:pt x="1" y="167"/>
                      <a:pt x="0" y="168"/>
                      <a:pt x="2" y="171"/>
                    </a:cubicBezTo>
                    <a:cubicBezTo>
                      <a:pt x="4" y="175"/>
                      <a:pt x="7" y="172"/>
                      <a:pt x="8" y="168"/>
                    </a:cubicBezTo>
                    <a:cubicBezTo>
                      <a:pt x="9" y="164"/>
                      <a:pt x="13" y="173"/>
                      <a:pt x="10" y="179"/>
                    </a:cubicBezTo>
                    <a:cubicBezTo>
                      <a:pt x="7" y="185"/>
                      <a:pt x="10" y="194"/>
                      <a:pt x="14" y="193"/>
                    </a:cubicBezTo>
                    <a:cubicBezTo>
                      <a:pt x="17" y="192"/>
                      <a:pt x="22" y="180"/>
                      <a:pt x="27" y="174"/>
                    </a:cubicBezTo>
                    <a:cubicBezTo>
                      <a:pt x="32" y="168"/>
                      <a:pt x="24" y="170"/>
                      <a:pt x="24" y="16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Freeform 147"/>
              <p:cNvSpPr>
                <a:spLocks noEditPoints="1"/>
              </p:cNvSpPr>
              <p:nvPr/>
            </p:nvSpPr>
            <p:spPr bwMode="auto">
              <a:xfrm>
                <a:off x="6165850" y="2570163"/>
                <a:ext cx="1524000" cy="1057275"/>
              </a:xfrm>
              <a:custGeom>
                <a:avLst/>
                <a:gdLst>
                  <a:gd name="T0" fmla="*/ 644 w 677"/>
                  <a:gd name="T1" fmla="*/ 88 h 469"/>
                  <a:gd name="T2" fmla="*/ 611 w 677"/>
                  <a:gd name="T3" fmla="*/ 63 h 469"/>
                  <a:gd name="T4" fmla="*/ 583 w 677"/>
                  <a:gd name="T5" fmla="*/ 26 h 469"/>
                  <a:gd name="T6" fmla="*/ 544 w 677"/>
                  <a:gd name="T7" fmla="*/ 1 h 469"/>
                  <a:gd name="T8" fmla="*/ 518 w 677"/>
                  <a:gd name="T9" fmla="*/ 21 h 469"/>
                  <a:gd name="T10" fmla="*/ 495 w 677"/>
                  <a:gd name="T11" fmla="*/ 54 h 469"/>
                  <a:gd name="T12" fmla="*/ 462 w 677"/>
                  <a:gd name="T13" fmla="*/ 73 h 469"/>
                  <a:gd name="T14" fmla="*/ 482 w 677"/>
                  <a:gd name="T15" fmla="*/ 87 h 469"/>
                  <a:gd name="T16" fmla="*/ 482 w 677"/>
                  <a:gd name="T17" fmla="*/ 105 h 469"/>
                  <a:gd name="T18" fmla="*/ 423 w 677"/>
                  <a:gd name="T19" fmla="*/ 127 h 469"/>
                  <a:gd name="T20" fmla="*/ 381 w 677"/>
                  <a:gd name="T21" fmla="*/ 162 h 469"/>
                  <a:gd name="T22" fmla="*/ 315 w 677"/>
                  <a:gd name="T23" fmla="*/ 166 h 469"/>
                  <a:gd name="T24" fmla="*/ 241 w 677"/>
                  <a:gd name="T25" fmla="*/ 157 h 469"/>
                  <a:gd name="T26" fmla="*/ 210 w 677"/>
                  <a:gd name="T27" fmla="*/ 125 h 469"/>
                  <a:gd name="T28" fmla="*/ 182 w 677"/>
                  <a:gd name="T29" fmla="*/ 90 h 469"/>
                  <a:gd name="T30" fmla="*/ 154 w 677"/>
                  <a:gd name="T31" fmla="*/ 65 h 469"/>
                  <a:gd name="T32" fmla="*/ 138 w 677"/>
                  <a:gd name="T33" fmla="*/ 76 h 469"/>
                  <a:gd name="T34" fmla="*/ 111 w 677"/>
                  <a:gd name="T35" fmla="*/ 97 h 469"/>
                  <a:gd name="T36" fmla="*/ 88 w 677"/>
                  <a:gd name="T37" fmla="*/ 121 h 469"/>
                  <a:gd name="T38" fmla="*/ 78 w 677"/>
                  <a:gd name="T39" fmla="*/ 150 h 469"/>
                  <a:gd name="T40" fmla="*/ 53 w 677"/>
                  <a:gd name="T41" fmla="*/ 176 h 469"/>
                  <a:gd name="T42" fmla="*/ 20 w 677"/>
                  <a:gd name="T43" fmla="*/ 186 h 469"/>
                  <a:gd name="T44" fmla="*/ 0 w 677"/>
                  <a:gd name="T45" fmla="*/ 201 h 469"/>
                  <a:gd name="T46" fmla="*/ 15 w 677"/>
                  <a:gd name="T47" fmla="*/ 233 h 469"/>
                  <a:gd name="T48" fmla="*/ 40 w 677"/>
                  <a:gd name="T49" fmla="*/ 254 h 469"/>
                  <a:gd name="T50" fmla="*/ 60 w 677"/>
                  <a:gd name="T51" fmla="*/ 248 h 469"/>
                  <a:gd name="T52" fmla="*/ 56 w 677"/>
                  <a:gd name="T53" fmla="*/ 276 h 469"/>
                  <a:gd name="T54" fmla="*/ 57 w 677"/>
                  <a:gd name="T55" fmla="*/ 304 h 469"/>
                  <a:gd name="T56" fmla="*/ 78 w 677"/>
                  <a:gd name="T57" fmla="*/ 322 h 469"/>
                  <a:gd name="T58" fmla="*/ 138 w 677"/>
                  <a:gd name="T59" fmla="*/ 347 h 469"/>
                  <a:gd name="T60" fmla="*/ 163 w 677"/>
                  <a:gd name="T61" fmla="*/ 353 h 469"/>
                  <a:gd name="T62" fmla="*/ 183 w 677"/>
                  <a:gd name="T63" fmla="*/ 348 h 469"/>
                  <a:gd name="T64" fmla="*/ 210 w 677"/>
                  <a:gd name="T65" fmla="*/ 341 h 469"/>
                  <a:gd name="T66" fmla="*/ 243 w 677"/>
                  <a:gd name="T67" fmla="*/ 341 h 469"/>
                  <a:gd name="T68" fmla="*/ 262 w 677"/>
                  <a:gd name="T69" fmla="*/ 352 h 469"/>
                  <a:gd name="T70" fmla="*/ 256 w 677"/>
                  <a:gd name="T71" fmla="*/ 396 h 469"/>
                  <a:gd name="T72" fmla="*/ 274 w 677"/>
                  <a:gd name="T73" fmla="*/ 419 h 469"/>
                  <a:gd name="T74" fmla="*/ 298 w 677"/>
                  <a:gd name="T75" fmla="*/ 430 h 469"/>
                  <a:gd name="T76" fmla="*/ 316 w 677"/>
                  <a:gd name="T77" fmla="*/ 412 h 469"/>
                  <a:gd name="T78" fmla="*/ 352 w 677"/>
                  <a:gd name="T79" fmla="*/ 410 h 469"/>
                  <a:gd name="T80" fmla="*/ 376 w 677"/>
                  <a:gd name="T81" fmla="*/ 425 h 469"/>
                  <a:gd name="T82" fmla="*/ 394 w 677"/>
                  <a:gd name="T83" fmla="*/ 440 h 469"/>
                  <a:gd name="T84" fmla="*/ 446 w 677"/>
                  <a:gd name="T85" fmla="*/ 413 h 469"/>
                  <a:gd name="T86" fmla="*/ 485 w 677"/>
                  <a:gd name="T87" fmla="*/ 392 h 469"/>
                  <a:gd name="T88" fmla="*/ 505 w 677"/>
                  <a:gd name="T89" fmla="*/ 369 h 469"/>
                  <a:gd name="T90" fmla="*/ 523 w 677"/>
                  <a:gd name="T91" fmla="*/ 345 h 469"/>
                  <a:gd name="T92" fmla="*/ 528 w 677"/>
                  <a:gd name="T93" fmla="*/ 323 h 469"/>
                  <a:gd name="T94" fmla="*/ 522 w 677"/>
                  <a:gd name="T95" fmla="*/ 307 h 469"/>
                  <a:gd name="T96" fmla="*/ 519 w 677"/>
                  <a:gd name="T97" fmla="*/ 290 h 469"/>
                  <a:gd name="T98" fmla="*/ 505 w 677"/>
                  <a:gd name="T99" fmla="*/ 252 h 469"/>
                  <a:gd name="T100" fmla="*/ 536 w 677"/>
                  <a:gd name="T101" fmla="*/ 235 h 469"/>
                  <a:gd name="T102" fmla="*/ 497 w 677"/>
                  <a:gd name="T103" fmla="*/ 224 h 469"/>
                  <a:gd name="T104" fmla="*/ 512 w 677"/>
                  <a:gd name="T105" fmla="*/ 192 h 469"/>
                  <a:gd name="T106" fmla="*/ 530 w 677"/>
                  <a:gd name="T107" fmla="*/ 209 h 469"/>
                  <a:gd name="T108" fmla="*/ 580 w 677"/>
                  <a:gd name="T109" fmla="*/ 180 h 469"/>
                  <a:gd name="T110" fmla="*/ 607 w 677"/>
                  <a:gd name="T111" fmla="*/ 168 h 469"/>
                  <a:gd name="T112" fmla="*/ 634 w 677"/>
                  <a:gd name="T113" fmla="*/ 158 h 469"/>
                  <a:gd name="T114" fmla="*/ 637 w 677"/>
                  <a:gd name="T115" fmla="*/ 128 h 469"/>
                  <a:gd name="T116" fmla="*/ 668 w 677"/>
                  <a:gd name="T117" fmla="*/ 107 h 469"/>
                  <a:gd name="T118" fmla="*/ 516 w 677"/>
                  <a:gd name="T119" fmla="*/ 419 h 469"/>
                  <a:gd name="T120" fmla="*/ 380 w 677"/>
                  <a:gd name="T121" fmla="*/ 46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7" h="469">
                    <a:moveTo>
                      <a:pt x="674" y="84"/>
                    </a:moveTo>
                    <a:cubicBezTo>
                      <a:pt x="674" y="78"/>
                      <a:pt x="667" y="80"/>
                      <a:pt x="665" y="81"/>
                    </a:cubicBezTo>
                    <a:cubicBezTo>
                      <a:pt x="662" y="83"/>
                      <a:pt x="656" y="81"/>
                      <a:pt x="654" y="85"/>
                    </a:cubicBezTo>
                    <a:cubicBezTo>
                      <a:pt x="652" y="89"/>
                      <a:pt x="648" y="87"/>
                      <a:pt x="644" y="88"/>
                    </a:cubicBezTo>
                    <a:cubicBezTo>
                      <a:pt x="639" y="88"/>
                      <a:pt x="632" y="86"/>
                      <a:pt x="633" y="83"/>
                    </a:cubicBezTo>
                    <a:cubicBezTo>
                      <a:pt x="633" y="80"/>
                      <a:pt x="630" y="77"/>
                      <a:pt x="630" y="74"/>
                    </a:cubicBezTo>
                    <a:cubicBezTo>
                      <a:pt x="631" y="70"/>
                      <a:pt x="626" y="72"/>
                      <a:pt x="622" y="68"/>
                    </a:cubicBezTo>
                    <a:cubicBezTo>
                      <a:pt x="619" y="65"/>
                      <a:pt x="612" y="63"/>
                      <a:pt x="611" y="63"/>
                    </a:cubicBezTo>
                    <a:cubicBezTo>
                      <a:pt x="610" y="64"/>
                      <a:pt x="606" y="60"/>
                      <a:pt x="600" y="59"/>
                    </a:cubicBezTo>
                    <a:cubicBezTo>
                      <a:pt x="594" y="59"/>
                      <a:pt x="595" y="55"/>
                      <a:pt x="596" y="53"/>
                    </a:cubicBezTo>
                    <a:cubicBezTo>
                      <a:pt x="596" y="51"/>
                      <a:pt x="591" y="43"/>
                      <a:pt x="590" y="39"/>
                    </a:cubicBezTo>
                    <a:cubicBezTo>
                      <a:pt x="589" y="35"/>
                      <a:pt x="585" y="35"/>
                      <a:pt x="583" y="26"/>
                    </a:cubicBezTo>
                    <a:cubicBezTo>
                      <a:pt x="582" y="17"/>
                      <a:pt x="577" y="20"/>
                      <a:pt x="578" y="16"/>
                    </a:cubicBezTo>
                    <a:cubicBezTo>
                      <a:pt x="579" y="12"/>
                      <a:pt x="572" y="10"/>
                      <a:pt x="571" y="7"/>
                    </a:cubicBezTo>
                    <a:cubicBezTo>
                      <a:pt x="569" y="5"/>
                      <a:pt x="562" y="6"/>
                      <a:pt x="557" y="3"/>
                    </a:cubicBezTo>
                    <a:cubicBezTo>
                      <a:pt x="552" y="1"/>
                      <a:pt x="549" y="3"/>
                      <a:pt x="544" y="1"/>
                    </a:cubicBezTo>
                    <a:cubicBezTo>
                      <a:pt x="540" y="0"/>
                      <a:pt x="529" y="3"/>
                      <a:pt x="528" y="3"/>
                    </a:cubicBezTo>
                    <a:cubicBezTo>
                      <a:pt x="526" y="3"/>
                      <a:pt x="518" y="1"/>
                      <a:pt x="513" y="7"/>
                    </a:cubicBezTo>
                    <a:cubicBezTo>
                      <a:pt x="509" y="14"/>
                      <a:pt x="512" y="13"/>
                      <a:pt x="514" y="13"/>
                    </a:cubicBezTo>
                    <a:cubicBezTo>
                      <a:pt x="516" y="13"/>
                      <a:pt x="517" y="19"/>
                      <a:pt x="518" y="21"/>
                    </a:cubicBezTo>
                    <a:cubicBezTo>
                      <a:pt x="518" y="23"/>
                      <a:pt x="514" y="26"/>
                      <a:pt x="513" y="27"/>
                    </a:cubicBezTo>
                    <a:cubicBezTo>
                      <a:pt x="511" y="28"/>
                      <a:pt x="506" y="35"/>
                      <a:pt x="506" y="38"/>
                    </a:cubicBezTo>
                    <a:cubicBezTo>
                      <a:pt x="505" y="40"/>
                      <a:pt x="500" y="47"/>
                      <a:pt x="500" y="49"/>
                    </a:cubicBezTo>
                    <a:cubicBezTo>
                      <a:pt x="501" y="52"/>
                      <a:pt x="498" y="54"/>
                      <a:pt x="495" y="54"/>
                    </a:cubicBezTo>
                    <a:cubicBezTo>
                      <a:pt x="493" y="55"/>
                      <a:pt x="487" y="59"/>
                      <a:pt x="485" y="60"/>
                    </a:cubicBezTo>
                    <a:cubicBezTo>
                      <a:pt x="483" y="61"/>
                      <a:pt x="475" y="59"/>
                      <a:pt x="474" y="57"/>
                    </a:cubicBezTo>
                    <a:cubicBezTo>
                      <a:pt x="473" y="56"/>
                      <a:pt x="472" y="56"/>
                      <a:pt x="471" y="55"/>
                    </a:cubicBezTo>
                    <a:cubicBezTo>
                      <a:pt x="462" y="73"/>
                      <a:pt x="462" y="73"/>
                      <a:pt x="462" y="73"/>
                    </a:cubicBezTo>
                    <a:cubicBezTo>
                      <a:pt x="461" y="79"/>
                      <a:pt x="461" y="79"/>
                      <a:pt x="461" y="79"/>
                    </a:cubicBezTo>
                    <a:cubicBezTo>
                      <a:pt x="461" y="79"/>
                      <a:pt x="455" y="80"/>
                      <a:pt x="460" y="85"/>
                    </a:cubicBezTo>
                    <a:cubicBezTo>
                      <a:pt x="464" y="89"/>
                      <a:pt x="465" y="85"/>
                      <a:pt x="471" y="85"/>
                    </a:cubicBezTo>
                    <a:cubicBezTo>
                      <a:pt x="478" y="85"/>
                      <a:pt x="481" y="90"/>
                      <a:pt x="482" y="87"/>
                    </a:cubicBezTo>
                    <a:cubicBezTo>
                      <a:pt x="484" y="83"/>
                      <a:pt x="490" y="81"/>
                      <a:pt x="493" y="85"/>
                    </a:cubicBezTo>
                    <a:cubicBezTo>
                      <a:pt x="497" y="90"/>
                      <a:pt x="508" y="97"/>
                      <a:pt x="508" y="101"/>
                    </a:cubicBezTo>
                    <a:cubicBezTo>
                      <a:pt x="507" y="104"/>
                      <a:pt x="500" y="104"/>
                      <a:pt x="496" y="102"/>
                    </a:cubicBezTo>
                    <a:cubicBezTo>
                      <a:pt x="492" y="101"/>
                      <a:pt x="486" y="105"/>
                      <a:pt x="482" y="105"/>
                    </a:cubicBezTo>
                    <a:cubicBezTo>
                      <a:pt x="477" y="105"/>
                      <a:pt x="472" y="106"/>
                      <a:pt x="468" y="111"/>
                    </a:cubicBezTo>
                    <a:cubicBezTo>
                      <a:pt x="463" y="115"/>
                      <a:pt x="464" y="120"/>
                      <a:pt x="458" y="120"/>
                    </a:cubicBezTo>
                    <a:cubicBezTo>
                      <a:pt x="451" y="121"/>
                      <a:pt x="448" y="120"/>
                      <a:pt x="441" y="125"/>
                    </a:cubicBezTo>
                    <a:cubicBezTo>
                      <a:pt x="434" y="130"/>
                      <a:pt x="426" y="128"/>
                      <a:pt x="423" y="127"/>
                    </a:cubicBezTo>
                    <a:cubicBezTo>
                      <a:pt x="420" y="125"/>
                      <a:pt x="415" y="125"/>
                      <a:pt x="412" y="130"/>
                    </a:cubicBezTo>
                    <a:cubicBezTo>
                      <a:pt x="409" y="135"/>
                      <a:pt x="416" y="137"/>
                      <a:pt x="415" y="143"/>
                    </a:cubicBezTo>
                    <a:cubicBezTo>
                      <a:pt x="414" y="149"/>
                      <a:pt x="407" y="147"/>
                      <a:pt x="401" y="154"/>
                    </a:cubicBezTo>
                    <a:cubicBezTo>
                      <a:pt x="395" y="160"/>
                      <a:pt x="386" y="163"/>
                      <a:pt x="381" y="162"/>
                    </a:cubicBezTo>
                    <a:cubicBezTo>
                      <a:pt x="376" y="162"/>
                      <a:pt x="365" y="159"/>
                      <a:pt x="355" y="163"/>
                    </a:cubicBezTo>
                    <a:cubicBezTo>
                      <a:pt x="346" y="167"/>
                      <a:pt x="339" y="174"/>
                      <a:pt x="336" y="173"/>
                    </a:cubicBezTo>
                    <a:cubicBezTo>
                      <a:pt x="332" y="173"/>
                      <a:pt x="332" y="168"/>
                      <a:pt x="327" y="169"/>
                    </a:cubicBezTo>
                    <a:cubicBezTo>
                      <a:pt x="322" y="170"/>
                      <a:pt x="319" y="168"/>
                      <a:pt x="315" y="166"/>
                    </a:cubicBezTo>
                    <a:cubicBezTo>
                      <a:pt x="312" y="164"/>
                      <a:pt x="309" y="167"/>
                      <a:pt x="303" y="163"/>
                    </a:cubicBezTo>
                    <a:cubicBezTo>
                      <a:pt x="297" y="159"/>
                      <a:pt x="287" y="159"/>
                      <a:pt x="283" y="159"/>
                    </a:cubicBezTo>
                    <a:cubicBezTo>
                      <a:pt x="278" y="158"/>
                      <a:pt x="262" y="159"/>
                      <a:pt x="256" y="158"/>
                    </a:cubicBezTo>
                    <a:cubicBezTo>
                      <a:pt x="250" y="157"/>
                      <a:pt x="242" y="159"/>
                      <a:pt x="241" y="157"/>
                    </a:cubicBezTo>
                    <a:cubicBezTo>
                      <a:pt x="240" y="154"/>
                      <a:pt x="236" y="151"/>
                      <a:pt x="235" y="145"/>
                    </a:cubicBezTo>
                    <a:cubicBezTo>
                      <a:pt x="233" y="138"/>
                      <a:pt x="230" y="136"/>
                      <a:pt x="226" y="136"/>
                    </a:cubicBezTo>
                    <a:cubicBezTo>
                      <a:pt x="222" y="135"/>
                      <a:pt x="222" y="131"/>
                      <a:pt x="219" y="130"/>
                    </a:cubicBezTo>
                    <a:cubicBezTo>
                      <a:pt x="217" y="130"/>
                      <a:pt x="215" y="125"/>
                      <a:pt x="210" y="125"/>
                    </a:cubicBezTo>
                    <a:cubicBezTo>
                      <a:pt x="205" y="125"/>
                      <a:pt x="187" y="123"/>
                      <a:pt x="185" y="119"/>
                    </a:cubicBezTo>
                    <a:cubicBezTo>
                      <a:pt x="182" y="115"/>
                      <a:pt x="187" y="114"/>
                      <a:pt x="187" y="110"/>
                    </a:cubicBezTo>
                    <a:cubicBezTo>
                      <a:pt x="187" y="106"/>
                      <a:pt x="190" y="100"/>
                      <a:pt x="188" y="99"/>
                    </a:cubicBezTo>
                    <a:cubicBezTo>
                      <a:pt x="186" y="97"/>
                      <a:pt x="183" y="93"/>
                      <a:pt x="182" y="90"/>
                    </a:cubicBezTo>
                    <a:cubicBezTo>
                      <a:pt x="182" y="87"/>
                      <a:pt x="176" y="82"/>
                      <a:pt x="172" y="82"/>
                    </a:cubicBezTo>
                    <a:cubicBezTo>
                      <a:pt x="169" y="82"/>
                      <a:pt x="166" y="80"/>
                      <a:pt x="162" y="77"/>
                    </a:cubicBezTo>
                    <a:cubicBezTo>
                      <a:pt x="159" y="74"/>
                      <a:pt x="156" y="74"/>
                      <a:pt x="154" y="66"/>
                    </a:cubicBezTo>
                    <a:cubicBezTo>
                      <a:pt x="154" y="66"/>
                      <a:pt x="154" y="65"/>
                      <a:pt x="154" y="65"/>
                    </a:cubicBezTo>
                    <a:cubicBezTo>
                      <a:pt x="152" y="65"/>
                      <a:pt x="151" y="64"/>
                      <a:pt x="150" y="64"/>
                    </a:cubicBezTo>
                    <a:cubicBezTo>
                      <a:pt x="149" y="64"/>
                      <a:pt x="148" y="63"/>
                      <a:pt x="147" y="62"/>
                    </a:cubicBezTo>
                    <a:cubicBezTo>
                      <a:pt x="146" y="66"/>
                      <a:pt x="143" y="67"/>
                      <a:pt x="143" y="70"/>
                    </a:cubicBezTo>
                    <a:cubicBezTo>
                      <a:pt x="143" y="73"/>
                      <a:pt x="142" y="76"/>
                      <a:pt x="138" y="76"/>
                    </a:cubicBezTo>
                    <a:cubicBezTo>
                      <a:pt x="134" y="76"/>
                      <a:pt x="131" y="79"/>
                      <a:pt x="130" y="85"/>
                    </a:cubicBezTo>
                    <a:cubicBezTo>
                      <a:pt x="130" y="90"/>
                      <a:pt x="134" y="91"/>
                      <a:pt x="132" y="94"/>
                    </a:cubicBezTo>
                    <a:cubicBezTo>
                      <a:pt x="130" y="96"/>
                      <a:pt x="124" y="99"/>
                      <a:pt x="121" y="97"/>
                    </a:cubicBezTo>
                    <a:cubicBezTo>
                      <a:pt x="119" y="96"/>
                      <a:pt x="115" y="97"/>
                      <a:pt x="111" y="97"/>
                    </a:cubicBezTo>
                    <a:cubicBezTo>
                      <a:pt x="107" y="96"/>
                      <a:pt x="105" y="91"/>
                      <a:pt x="103" y="97"/>
                    </a:cubicBezTo>
                    <a:cubicBezTo>
                      <a:pt x="102" y="102"/>
                      <a:pt x="95" y="117"/>
                      <a:pt x="97" y="118"/>
                    </a:cubicBezTo>
                    <a:cubicBezTo>
                      <a:pt x="98" y="120"/>
                      <a:pt x="100" y="123"/>
                      <a:pt x="97" y="123"/>
                    </a:cubicBezTo>
                    <a:cubicBezTo>
                      <a:pt x="93" y="123"/>
                      <a:pt x="90" y="123"/>
                      <a:pt x="88" y="121"/>
                    </a:cubicBezTo>
                    <a:cubicBezTo>
                      <a:pt x="87" y="120"/>
                      <a:pt x="82" y="124"/>
                      <a:pt x="78" y="123"/>
                    </a:cubicBezTo>
                    <a:cubicBezTo>
                      <a:pt x="76" y="123"/>
                      <a:pt x="69" y="127"/>
                      <a:pt x="71" y="128"/>
                    </a:cubicBezTo>
                    <a:cubicBezTo>
                      <a:pt x="74" y="129"/>
                      <a:pt x="74" y="135"/>
                      <a:pt x="74" y="138"/>
                    </a:cubicBezTo>
                    <a:cubicBezTo>
                      <a:pt x="74" y="140"/>
                      <a:pt x="79" y="148"/>
                      <a:pt x="78" y="150"/>
                    </a:cubicBezTo>
                    <a:cubicBezTo>
                      <a:pt x="77" y="153"/>
                      <a:pt x="72" y="155"/>
                      <a:pt x="72" y="159"/>
                    </a:cubicBezTo>
                    <a:cubicBezTo>
                      <a:pt x="72" y="162"/>
                      <a:pt x="73" y="165"/>
                      <a:pt x="72" y="166"/>
                    </a:cubicBezTo>
                    <a:cubicBezTo>
                      <a:pt x="70" y="166"/>
                      <a:pt x="64" y="169"/>
                      <a:pt x="62" y="171"/>
                    </a:cubicBezTo>
                    <a:cubicBezTo>
                      <a:pt x="59" y="173"/>
                      <a:pt x="54" y="173"/>
                      <a:pt x="53" y="176"/>
                    </a:cubicBezTo>
                    <a:cubicBezTo>
                      <a:pt x="51" y="179"/>
                      <a:pt x="49" y="181"/>
                      <a:pt x="44" y="181"/>
                    </a:cubicBezTo>
                    <a:cubicBezTo>
                      <a:pt x="39" y="180"/>
                      <a:pt x="37" y="179"/>
                      <a:pt x="34" y="184"/>
                    </a:cubicBezTo>
                    <a:cubicBezTo>
                      <a:pt x="30" y="188"/>
                      <a:pt x="29" y="186"/>
                      <a:pt x="27" y="188"/>
                    </a:cubicBezTo>
                    <a:cubicBezTo>
                      <a:pt x="24" y="190"/>
                      <a:pt x="22" y="187"/>
                      <a:pt x="20" y="186"/>
                    </a:cubicBezTo>
                    <a:cubicBezTo>
                      <a:pt x="18" y="185"/>
                      <a:pt x="15" y="188"/>
                      <a:pt x="13" y="188"/>
                    </a:cubicBezTo>
                    <a:cubicBezTo>
                      <a:pt x="11" y="188"/>
                      <a:pt x="9" y="191"/>
                      <a:pt x="7" y="192"/>
                    </a:cubicBezTo>
                    <a:cubicBezTo>
                      <a:pt x="4" y="193"/>
                      <a:pt x="2" y="192"/>
                      <a:pt x="2" y="195"/>
                    </a:cubicBezTo>
                    <a:cubicBezTo>
                      <a:pt x="2" y="197"/>
                      <a:pt x="1" y="199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2" y="211"/>
                      <a:pt x="2" y="211"/>
                      <a:pt x="2" y="211"/>
                    </a:cubicBezTo>
                    <a:cubicBezTo>
                      <a:pt x="2" y="211"/>
                      <a:pt x="12" y="214"/>
                      <a:pt x="13" y="218"/>
                    </a:cubicBezTo>
                    <a:cubicBezTo>
                      <a:pt x="13" y="221"/>
                      <a:pt x="15" y="233"/>
                      <a:pt x="15" y="233"/>
                    </a:cubicBezTo>
                    <a:cubicBezTo>
                      <a:pt x="15" y="233"/>
                      <a:pt x="15" y="233"/>
                      <a:pt x="15" y="233"/>
                    </a:cubicBezTo>
                    <a:cubicBezTo>
                      <a:pt x="19" y="236"/>
                      <a:pt x="25" y="240"/>
                      <a:pt x="25" y="241"/>
                    </a:cubicBezTo>
                    <a:cubicBezTo>
                      <a:pt x="25" y="243"/>
                      <a:pt x="26" y="247"/>
                      <a:pt x="31" y="250"/>
                    </a:cubicBezTo>
                    <a:cubicBezTo>
                      <a:pt x="34" y="251"/>
                      <a:pt x="38" y="253"/>
                      <a:pt x="40" y="254"/>
                    </a:cubicBezTo>
                    <a:cubicBezTo>
                      <a:pt x="40" y="254"/>
                      <a:pt x="40" y="253"/>
                      <a:pt x="40" y="253"/>
                    </a:cubicBezTo>
                    <a:cubicBezTo>
                      <a:pt x="45" y="253"/>
                      <a:pt x="45" y="253"/>
                      <a:pt x="45" y="253"/>
                    </a:cubicBezTo>
                    <a:cubicBezTo>
                      <a:pt x="45" y="253"/>
                      <a:pt x="46" y="254"/>
                      <a:pt x="47" y="255"/>
                    </a:cubicBezTo>
                    <a:cubicBezTo>
                      <a:pt x="48" y="251"/>
                      <a:pt x="56" y="247"/>
                      <a:pt x="60" y="248"/>
                    </a:cubicBezTo>
                    <a:cubicBezTo>
                      <a:pt x="64" y="248"/>
                      <a:pt x="74" y="256"/>
                      <a:pt x="73" y="258"/>
                    </a:cubicBezTo>
                    <a:cubicBezTo>
                      <a:pt x="72" y="261"/>
                      <a:pt x="65" y="271"/>
                      <a:pt x="62" y="272"/>
                    </a:cubicBezTo>
                    <a:cubicBezTo>
                      <a:pt x="60" y="272"/>
                      <a:pt x="59" y="272"/>
                      <a:pt x="57" y="272"/>
                    </a:cubicBezTo>
                    <a:cubicBezTo>
                      <a:pt x="56" y="274"/>
                      <a:pt x="56" y="276"/>
                      <a:pt x="56" y="276"/>
                    </a:cubicBezTo>
                    <a:cubicBezTo>
                      <a:pt x="56" y="279"/>
                      <a:pt x="60" y="282"/>
                      <a:pt x="62" y="286"/>
                    </a:cubicBezTo>
                    <a:cubicBezTo>
                      <a:pt x="65" y="290"/>
                      <a:pt x="59" y="293"/>
                      <a:pt x="56" y="290"/>
                    </a:cubicBezTo>
                    <a:cubicBezTo>
                      <a:pt x="53" y="288"/>
                      <a:pt x="51" y="293"/>
                      <a:pt x="53" y="295"/>
                    </a:cubicBezTo>
                    <a:cubicBezTo>
                      <a:pt x="55" y="297"/>
                      <a:pt x="54" y="304"/>
                      <a:pt x="57" y="304"/>
                    </a:cubicBezTo>
                    <a:cubicBezTo>
                      <a:pt x="60" y="304"/>
                      <a:pt x="63" y="311"/>
                      <a:pt x="66" y="311"/>
                    </a:cubicBezTo>
                    <a:cubicBezTo>
                      <a:pt x="70" y="311"/>
                      <a:pt x="73" y="316"/>
                      <a:pt x="73" y="316"/>
                    </a:cubicBezTo>
                    <a:cubicBezTo>
                      <a:pt x="73" y="316"/>
                      <a:pt x="78" y="320"/>
                      <a:pt x="78" y="321"/>
                    </a:cubicBezTo>
                    <a:cubicBezTo>
                      <a:pt x="78" y="322"/>
                      <a:pt x="78" y="322"/>
                      <a:pt x="78" y="322"/>
                    </a:cubicBezTo>
                    <a:cubicBezTo>
                      <a:pt x="82" y="322"/>
                      <a:pt x="84" y="322"/>
                      <a:pt x="85" y="320"/>
                    </a:cubicBezTo>
                    <a:cubicBezTo>
                      <a:pt x="85" y="318"/>
                      <a:pt x="90" y="318"/>
                      <a:pt x="94" y="322"/>
                    </a:cubicBezTo>
                    <a:cubicBezTo>
                      <a:pt x="97" y="325"/>
                      <a:pt x="111" y="334"/>
                      <a:pt x="117" y="338"/>
                    </a:cubicBezTo>
                    <a:cubicBezTo>
                      <a:pt x="122" y="343"/>
                      <a:pt x="134" y="347"/>
                      <a:pt x="138" y="347"/>
                    </a:cubicBezTo>
                    <a:cubicBezTo>
                      <a:pt x="143" y="347"/>
                      <a:pt x="147" y="350"/>
                      <a:pt x="153" y="350"/>
                    </a:cubicBezTo>
                    <a:cubicBezTo>
                      <a:pt x="154" y="350"/>
                      <a:pt x="155" y="350"/>
                      <a:pt x="156" y="350"/>
                    </a:cubicBezTo>
                    <a:cubicBezTo>
                      <a:pt x="157" y="349"/>
                      <a:pt x="158" y="349"/>
                      <a:pt x="159" y="347"/>
                    </a:cubicBezTo>
                    <a:cubicBezTo>
                      <a:pt x="161" y="345"/>
                      <a:pt x="164" y="349"/>
                      <a:pt x="163" y="353"/>
                    </a:cubicBezTo>
                    <a:cubicBezTo>
                      <a:pt x="163" y="355"/>
                      <a:pt x="163" y="356"/>
                      <a:pt x="164" y="358"/>
                    </a:cubicBezTo>
                    <a:cubicBezTo>
                      <a:pt x="164" y="357"/>
                      <a:pt x="165" y="355"/>
                      <a:pt x="166" y="353"/>
                    </a:cubicBezTo>
                    <a:cubicBezTo>
                      <a:pt x="168" y="348"/>
                      <a:pt x="172" y="348"/>
                      <a:pt x="174" y="346"/>
                    </a:cubicBezTo>
                    <a:cubicBezTo>
                      <a:pt x="176" y="344"/>
                      <a:pt x="179" y="345"/>
                      <a:pt x="183" y="348"/>
                    </a:cubicBezTo>
                    <a:cubicBezTo>
                      <a:pt x="188" y="350"/>
                      <a:pt x="190" y="345"/>
                      <a:pt x="196" y="351"/>
                    </a:cubicBezTo>
                    <a:cubicBezTo>
                      <a:pt x="198" y="351"/>
                      <a:pt x="200" y="350"/>
                      <a:pt x="200" y="350"/>
                    </a:cubicBezTo>
                    <a:cubicBezTo>
                      <a:pt x="202" y="350"/>
                      <a:pt x="203" y="347"/>
                      <a:pt x="206" y="345"/>
                    </a:cubicBezTo>
                    <a:cubicBezTo>
                      <a:pt x="208" y="343"/>
                      <a:pt x="207" y="340"/>
                      <a:pt x="210" y="341"/>
                    </a:cubicBezTo>
                    <a:cubicBezTo>
                      <a:pt x="213" y="341"/>
                      <a:pt x="214" y="337"/>
                      <a:pt x="220" y="334"/>
                    </a:cubicBezTo>
                    <a:cubicBezTo>
                      <a:pt x="226" y="331"/>
                      <a:pt x="231" y="336"/>
                      <a:pt x="233" y="334"/>
                    </a:cubicBezTo>
                    <a:cubicBezTo>
                      <a:pt x="236" y="332"/>
                      <a:pt x="239" y="331"/>
                      <a:pt x="239" y="333"/>
                    </a:cubicBezTo>
                    <a:cubicBezTo>
                      <a:pt x="239" y="335"/>
                      <a:pt x="243" y="338"/>
                      <a:pt x="243" y="341"/>
                    </a:cubicBezTo>
                    <a:cubicBezTo>
                      <a:pt x="244" y="343"/>
                      <a:pt x="249" y="344"/>
                      <a:pt x="250" y="344"/>
                    </a:cubicBezTo>
                    <a:cubicBezTo>
                      <a:pt x="251" y="344"/>
                      <a:pt x="251" y="343"/>
                      <a:pt x="252" y="343"/>
                    </a:cubicBezTo>
                    <a:cubicBezTo>
                      <a:pt x="255" y="341"/>
                      <a:pt x="259" y="343"/>
                      <a:pt x="259" y="346"/>
                    </a:cubicBezTo>
                    <a:cubicBezTo>
                      <a:pt x="259" y="349"/>
                      <a:pt x="260" y="352"/>
                      <a:pt x="262" y="352"/>
                    </a:cubicBezTo>
                    <a:cubicBezTo>
                      <a:pt x="264" y="352"/>
                      <a:pt x="266" y="352"/>
                      <a:pt x="266" y="358"/>
                    </a:cubicBezTo>
                    <a:cubicBezTo>
                      <a:pt x="266" y="363"/>
                      <a:pt x="268" y="370"/>
                      <a:pt x="264" y="374"/>
                    </a:cubicBezTo>
                    <a:cubicBezTo>
                      <a:pt x="259" y="379"/>
                      <a:pt x="253" y="388"/>
                      <a:pt x="254" y="390"/>
                    </a:cubicBezTo>
                    <a:cubicBezTo>
                      <a:pt x="255" y="393"/>
                      <a:pt x="253" y="397"/>
                      <a:pt x="256" y="396"/>
                    </a:cubicBezTo>
                    <a:cubicBezTo>
                      <a:pt x="260" y="394"/>
                      <a:pt x="268" y="396"/>
                      <a:pt x="267" y="398"/>
                    </a:cubicBezTo>
                    <a:cubicBezTo>
                      <a:pt x="265" y="400"/>
                      <a:pt x="267" y="407"/>
                      <a:pt x="270" y="407"/>
                    </a:cubicBezTo>
                    <a:cubicBezTo>
                      <a:pt x="273" y="407"/>
                      <a:pt x="275" y="409"/>
                      <a:pt x="274" y="412"/>
                    </a:cubicBezTo>
                    <a:cubicBezTo>
                      <a:pt x="273" y="415"/>
                      <a:pt x="272" y="419"/>
                      <a:pt x="274" y="419"/>
                    </a:cubicBezTo>
                    <a:cubicBezTo>
                      <a:pt x="277" y="419"/>
                      <a:pt x="281" y="419"/>
                      <a:pt x="281" y="422"/>
                    </a:cubicBezTo>
                    <a:cubicBezTo>
                      <a:pt x="280" y="425"/>
                      <a:pt x="283" y="428"/>
                      <a:pt x="288" y="426"/>
                    </a:cubicBezTo>
                    <a:cubicBezTo>
                      <a:pt x="291" y="425"/>
                      <a:pt x="292" y="424"/>
                      <a:pt x="293" y="425"/>
                    </a:cubicBezTo>
                    <a:cubicBezTo>
                      <a:pt x="295" y="425"/>
                      <a:pt x="295" y="430"/>
                      <a:pt x="298" y="430"/>
                    </a:cubicBezTo>
                    <a:cubicBezTo>
                      <a:pt x="302" y="431"/>
                      <a:pt x="300" y="423"/>
                      <a:pt x="299" y="422"/>
                    </a:cubicBezTo>
                    <a:cubicBezTo>
                      <a:pt x="297" y="420"/>
                      <a:pt x="299" y="414"/>
                      <a:pt x="300" y="416"/>
                    </a:cubicBezTo>
                    <a:cubicBezTo>
                      <a:pt x="302" y="417"/>
                      <a:pt x="306" y="416"/>
                      <a:pt x="308" y="413"/>
                    </a:cubicBezTo>
                    <a:cubicBezTo>
                      <a:pt x="310" y="410"/>
                      <a:pt x="315" y="415"/>
                      <a:pt x="316" y="412"/>
                    </a:cubicBezTo>
                    <a:cubicBezTo>
                      <a:pt x="318" y="409"/>
                      <a:pt x="322" y="414"/>
                      <a:pt x="326" y="412"/>
                    </a:cubicBezTo>
                    <a:cubicBezTo>
                      <a:pt x="330" y="410"/>
                      <a:pt x="332" y="414"/>
                      <a:pt x="334" y="411"/>
                    </a:cubicBezTo>
                    <a:cubicBezTo>
                      <a:pt x="336" y="408"/>
                      <a:pt x="341" y="404"/>
                      <a:pt x="343" y="405"/>
                    </a:cubicBezTo>
                    <a:cubicBezTo>
                      <a:pt x="344" y="406"/>
                      <a:pt x="345" y="409"/>
                      <a:pt x="352" y="410"/>
                    </a:cubicBezTo>
                    <a:cubicBezTo>
                      <a:pt x="359" y="411"/>
                      <a:pt x="355" y="414"/>
                      <a:pt x="355" y="417"/>
                    </a:cubicBezTo>
                    <a:cubicBezTo>
                      <a:pt x="355" y="419"/>
                      <a:pt x="363" y="425"/>
                      <a:pt x="366" y="425"/>
                    </a:cubicBezTo>
                    <a:cubicBezTo>
                      <a:pt x="367" y="425"/>
                      <a:pt x="368" y="426"/>
                      <a:pt x="369" y="427"/>
                    </a:cubicBezTo>
                    <a:cubicBezTo>
                      <a:pt x="371" y="426"/>
                      <a:pt x="375" y="428"/>
                      <a:pt x="376" y="425"/>
                    </a:cubicBezTo>
                    <a:cubicBezTo>
                      <a:pt x="377" y="422"/>
                      <a:pt x="380" y="423"/>
                      <a:pt x="382" y="425"/>
                    </a:cubicBezTo>
                    <a:cubicBezTo>
                      <a:pt x="383" y="428"/>
                      <a:pt x="385" y="428"/>
                      <a:pt x="388" y="425"/>
                    </a:cubicBezTo>
                    <a:cubicBezTo>
                      <a:pt x="392" y="422"/>
                      <a:pt x="393" y="428"/>
                      <a:pt x="391" y="430"/>
                    </a:cubicBezTo>
                    <a:cubicBezTo>
                      <a:pt x="389" y="432"/>
                      <a:pt x="391" y="437"/>
                      <a:pt x="394" y="440"/>
                    </a:cubicBezTo>
                    <a:cubicBezTo>
                      <a:pt x="397" y="443"/>
                      <a:pt x="397" y="438"/>
                      <a:pt x="397" y="435"/>
                    </a:cubicBezTo>
                    <a:cubicBezTo>
                      <a:pt x="396" y="432"/>
                      <a:pt x="402" y="429"/>
                      <a:pt x="413" y="426"/>
                    </a:cubicBezTo>
                    <a:cubicBezTo>
                      <a:pt x="423" y="422"/>
                      <a:pt x="434" y="414"/>
                      <a:pt x="435" y="413"/>
                    </a:cubicBezTo>
                    <a:cubicBezTo>
                      <a:pt x="435" y="411"/>
                      <a:pt x="442" y="416"/>
                      <a:pt x="446" y="413"/>
                    </a:cubicBezTo>
                    <a:cubicBezTo>
                      <a:pt x="449" y="410"/>
                      <a:pt x="462" y="410"/>
                      <a:pt x="465" y="410"/>
                    </a:cubicBezTo>
                    <a:cubicBezTo>
                      <a:pt x="468" y="410"/>
                      <a:pt x="468" y="407"/>
                      <a:pt x="472" y="404"/>
                    </a:cubicBezTo>
                    <a:cubicBezTo>
                      <a:pt x="475" y="401"/>
                      <a:pt x="474" y="400"/>
                      <a:pt x="478" y="399"/>
                    </a:cubicBezTo>
                    <a:cubicBezTo>
                      <a:pt x="482" y="398"/>
                      <a:pt x="485" y="394"/>
                      <a:pt x="485" y="392"/>
                    </a:cubicBezTo>
                    <a:cubicBezTo>
                      <a:pt x="485" y="390"/>
                      <a:pt x="492" y="389"/>
                      <a:pt x="493" y="387"/>
                    </a:cubicBezTo>
                    <a:cubicBezTo>
                      <a:pt x="493" y="385"/>
                      <a:pt x="498" y="384"/>
                      <a:pt x="498" y="382"/>
                    </a:cubicBezTo>
                    <a:cubicBezTo>
                      <a:pt x="498" y="379"/>
                      <a:pt x="502" y="379"/>
                      <a:pt x="503" y="377"/>
                    </a:cubicBezTo>
                    <a:cubicBezTo>
                      <a:pt x="505" y="375"/>
                      <a:pt x="502" y="370"/>
                      <a:pt x="505" y="369"/>
                    </a:cubicBezTo>
                    <a:cubicBezTo>
                      <a:pt x="507" y="368"/>
                      <a:pt x="504" y="365"/>
                      <a:pt x="503" y="363"/>
                    </a:cubicBezTo>
                    <a:cubicBezTo>
                      <a:pt x="503" y="362"/>
                      <a:pt x="508" y="361"/>
                      <a:pt x="511" y="360"/>
                    </a:cubicBezTo>
                    <a:cubicBezTo>
                      <a:pt x="514" y="358"/>
                      <a:pt x="516" y="355"/>
                      <a:pt x="516" y="352"/>
                    </a:cubicBezTo>
                    <a:cubicBezTo>
                      <a:pt x="517" y="349"/>
                      <a:pt x="521" y="346"/>
                      <a:pt x="523" y="345"/>
                    </a:cubicBezTo>
                    <a:cubicBezTo>
                      <a:pt x="526" y="344"/>
                      <a:pt x="526" y="340"/>
                      <a:pt x="526" y="336"/>
                    </a:cubicBezTo>
                    <a:cubicBezTo>
                      <a:pt x="525" y="332"/>
                      <a:pt x="530" y="333"/>
                      <a:pt x="528" y="331"/>
                    </a:cubicBezTo>
                    <a:cubicBezTo>
                      <a:pt x="526" y="330"/>
                      <a:pt x="528" y="326"/>
                      <a:pt x="532" y="325"/>
                    </a:cubicBezTo>
                    <a:cubicBezTo>
                      <a:pt x="536" y="323"/>
                      <a:pt x="530" y="322"/>
                      <a:pt x="528" y="323"/>
                    </a:cubicBezTo>
                    <a:cubicBezTo>
                      <a:pt x="526" y="325"/>
                      <a:pt x="523" y="318"/>
                      <a:pt x="521" y="321"/>
                    </a:cubicBezTo>
                    <a:cubicBezTo>
                      <a:pt x="519" y="323"/>
                      <a:pt x="514" y="319"/>
                      <a:pt x="517" y="319"/>
                    </a:cubicBezTo>
                    <a:cubicBezTo>
                      <a:pt x="521" y="318"/>
                      <a:pt x="527" y="314"/>
                      <a:pt x="529" y="313"/>
                    </a:cubicBezTo>
                    <a:cubicBezTo>
                      <a:pt x="532" y="312"/>
                      <a:pt x="525" y="306"/>
                      <a:pt x="522" y="307"/>
                    </a:cubicBezTo>
                    <a:cubicBezTo>
                      <a:pt x="519" y="307"/>
                      <a:pt x="516" y="299"/>
                      <a:pt x="512" y="299"/>
                    </a:cubicBezTo>
                    <a:cubicBezTo>
                      <a:pt x="509" y="299"/>
                      <a:pt x="515" y="297"/>
                      <a:pt x="519" y="299"/>
                    </a:cubicBezTo>
                    <a:cubicBezTo>
                      <a:pt x="522" y="301"/>
                      <a:pt x="527" y="303"/>
                      <a:pt x="529" y="301"/>
                    </a:cubicBezTo>
                    <a:cubicBezTo>
                      <a:pt x="530" y="299"/>
                      <a:pt x="522" y="293"/>
                      <a:pt x="519" y="290"/>
                    </a:cubicBezTo>
                    <a:cubicBezTo>
                      <a:pt x="516" y="288"/>
                      <a:pt x="519" y="285"/>
                      <a:pt x="517" y="283"/>
                    </a:cubicBezTo>
                    <a:cubicBezTo>
                      <a:pt x="515" y="282"/>
                      <a:pt x="511" y="274"/>
                      <a:pt x="510" y="270"/>
                    </a:cubicBezTo>
                    <a:cubicBezTo>
                      <a:pt x="509" y="266"/>
                      <a:pt x="502" y="265"/>
                      <a:pt x="500" y="263"/>
                    </a:cubicBezTo>
                    <a:cubicBezTo>
                      <a:pt x="498" y="260"/>
                      <a:pt x="500" y="254"/>
                      <a:pt x="505" y="252"/>
                    </a:cubicBezTo>
                    <a:cubicBezTo>
                      <a:pt x="510" y="250"/>
                      <a:pt x="508" y="246"/>
                      <a:pt x="511" y="246"/>
                    </a:cubicBezTo>
                    <a:cubicBezTo>
                      <a:pt x="513" y="247"/>
                      <a:pt x="515" y="246"/>
                      <a:pt x="517" y="242"/>
                    </a:cubicBezTo>
                    <a:cubicBezTo>
                      <a:pt x="519" y="238"/>
                      <a:pt x="522" y="240"/>
                      <a:pt x="524" y="238"/>
                    </a:cubicBezTo>
                    <a:cubicBezTo>
                      <a:pt x="525" y="236"/>
                      <a:pt x="534" y="237"/>
                      <a:pt x="536" y="235"/>
                    </a:cubicBezTo>
                    <a:cubicBezTo>
                      <a:pt x="539" y="233"/>
                      <a:pt x="534" y="226"/>
                      <a:pt x="530" y="227"/>
                    </a:cubicBezTo>
                    <a:cubicBezTo>
                      <a:pt x="526" y="228"/>
                      <a:pt x="522" y="227"/>
                      <a:pt x="519" y="223"/>
                    </a:cubicBezTo>
                    <a:cubicBezTo>
                      <a:pt x="516" y="219"/>
                      <a:pt x="509" y="230"/>
                      <a:pt x="504" y="233"/>
                    </a:cubicBezTo>
                    <a:cubicBezTo>
                      <a:pt x="499" y="235"/>
                      <a:pt x="495" y="228"/>
                      <a:pt x="497" y="224"/>
                    </a:cubicBezTo>
                    <a:cubicBezTo>
                      <a:pt x="499" y="219"/>
                      <a:pt x="493" y="219"/>
                      <a:pt x="485" y="220"/>
                    </a:cubicBezTo>
                    <a:cubicBezTo>
                      <a:pt x="478" y="220"/>
                      <a:pt x="481" y="206"/>
                      <a:pt x="485" y="206"/>
                    </a:cubicBezTo>
                    <a:cubicBezTo>
                      <a:pt x="490" y="205"/>
                      <a:pt x="496" y="210"/>
                      <a:pt x="499" y="202"/>
                    </a:cubicBezTo>
                    <a:cubicBezTo>
                      <a:pt x="502" y="193"/>
                      <a:pt x="506" y="200"/>
                      <a:pt x="512" y="192"/>
                    </a:cubicBezTo>
                    <a:cubicBezTo>
                      <a:pt x="519" y="185"/>
                      <a:pt x="526" y="181"/>
                      <a:pt x="531" y="185"/>
                    </a:cubicBezTo>
                    <a:cubicBezTo>
                      <a:pt x="537" y="189"/>
                      <a:pt x="526" y="196"/>
                      <a:pt x="524" y="200"/>
                    </a:cubicBezTo>
                    <a:cubicBezTo>
                      <a:pt x="522" y="204"/>
                      <a:pt x="525" y="206"/>
                      <a:pt x="522" y="209"/>
                    </a:cubicBezTo>
                    <a:cubicBezTo>
                      <a:pt x="519" y="212"/>
                      <a:pt x="523" y="213"/>
                      <a:pt x="530" y="209"/>
                    </a:cubicBezTo>
                    <a:cubicBezTo>
                      <a:pt x="536" y="205"/>
                      <a:pt x="544" y="200"/>
                      <a:pt x="551" y="197"/>
                    </a:cubicBezTo>
                    <a:cubicBezTo>
                      <a:pt x="552" y="196"/>
                      <a:pt x="554" y="196"/>
                      <a:pt x="556" y="196"/>
                    </a:cubicBezTo>
                    <a:cubicBezTo>
                      <a:pt x="557" y="194"/>
                      <a:pt x="558" y="192"/>
                      <a:pt x="559" y="191"/>
                    </a:cubicBezTo>
                    <a:cubicBezTo>
                      <a:pt x="564" y="189"/>
                      <a:pt x="578" y="183"/>
                      <a:pt x="580" y="180"/>
                    </a:cubicBezTo>
                    <a:cubicBezTo>
                      <a:pt x="583" y="177"/>
                      <a:pt x="585" y="172"/>
                      <a:pt x="588" y="172"/>
                    </a:cubicBezTo>
                    <a:cubicBezTo>
                      <a:pt x="591" y="172"/>
                      <a:pt x="591" y="175"/>
                      <a:pt x="595" y="175"/>
                    </a:cubicBezTo>
                    <a:cubicBezTo>
                      <a:pt x="599" y="175"/>
                      <a:pt x="604" y="176"/>
                      <a:pt x="602" y="173"/>
                    </a:cubicBezTo>
                    <a:cubicBezTo>
                      <a:pt x="600" y="169"/>
                      <a:pt x="601" y="169"/>
                      <a:pt x="607" y="168"/>
                    </a:cubicBezTo>
                    <a:cubicBezTo>
                      <a:pt x="612" y="167"/>
                      <a:pt x="611" y="162"/>
                      <a:pt x="614" y="162"/>
                    </a:cubicBezTo>
                    <a:cubicBezTo>
                      <a:pt x="618" y="162"/>
                      <a:pt x="617" y="154"/>
                      <a:pt x="621" y="154"/>
                    </a:cubicBezTo>
                    <a:cubicBezTo>
                      <a:pt x="625" y="154"/>
                      <a:pt x="626" y="159"/>
                      <a:pt x="630" y="157"/>
                    </a:cubicBezTo>
                    <a:cubicBezTo>
                      <a:pt x="631" y="157"/>
                      <a:pt x="632" y="157"/>
                      <a:pt x="634" y="158"/>
                    </a:cubicBezTo>
                    <a:cubicBezTo>
                      <a:pt x="634" y="157"/>
                      <a:pt x="635" y="156"/>
                      <a:pt x="636" y="156"/>
                    </a:cubicBezTo>
                    <a:cubicBezTo>
                      <a:pt x="636" y="151"/>
                      <a:pt x="636" y="147"/>
                      <a:pt x="636" y="145"/>
                    </a:cubicBezTo>
                    <a:cubicBezTo>
                      <a:pt x="634" y="141"/>
                      <a:pt x="636" y="138"/>
                      <a:pt x="635" y="136"/>
                    </a:cubicBezTo>
                    <a:cubicBezTo>
                      <a:pt x="634" y="133"/>
                      <a:pt x="634" y="128"/>
                      <a:pt x="637" y="128"/>
                    </a:cubicBezTo>
                    <a:cubicBezTo>
                      <a:pt x="639" y="128"/>
                      <a:pt x="643" y="121"/>
                      <a:pt x="646" y="123"/>
                    </a:cubicBezTo>
                    <a:cubicBezTo>
                      <a:pt x="649" y="126"/>
                      <a:pt x="656" y="126"/>
                      <a:pt x="656" y="123"/>
                    </a:cubicBezTo>
                    <a:cubicBezTo>
                      <a:pt x="656" y="120"/>
                      <a:pt x="661" y="120"/>
                      <a:pt x="661" y="116"/>
                    </a:cubicBezTo>
                    <a:cubicBezTo>
                      <a:pt x="662" y="112"/>
                      <a:pt x="667" y="111"/>
                      <a:pt x="668" y="107"/>
                    </a:cubicBezTo>
                    <a:cubicBezTo>
                      <a:pt x="669" y="104"/>
                      <a:pt x="671" y="95"/>
                      <a:pt x="674" y="93"/>
                    </a:cubicBezTo>
                    <a:cubicBezTo>
                      <a:pt x="677" y="91"/>
                      <a:pt x="673" y="90"/>
                      <a:pt x="674" y="84"/>
                    </a:cubicBezTo>
                    <a:close/>
                    <a:moveTo>
                      <a:pt x="510" y="399"/>
                    </a:moveTo>
                    <a:cubicBezTo>
                      <a:pt x="507" y="413"/>
                      <a:pt x="515" y="419"/>
                      <a:pt x="516" y="419"/>
                    </a:cubicBezTo>
                    <a:cubicBezTo>
                      <a:pt x="520" y="416"/>
                      <a:pt x="533" y="388"/>
                      <a:pt x="530" y="384"/>
                    </a:cubicBezTo>
                    <a:cubicBezTo>
                      <a:pt x="527" y="380"/>
                      <a:pt x="514" y="386"/>
                      <a:pt x="510" y="399"/>
                    </a:cubicBezTo>
                    <a:close/>
                    <a:moveTo>
                      <a:pt x="391" y="445"/>
                    </a:moveTo>
                    <a:cubicBezTo>
                      <a:pt x="387" y="445"/>
                      <a:pt x="376" y="451"/>
                      <a:pt x="380" y="460"/>
                    </a:cubicBezTo>
                    <a:cubicBezTo>
                      <a:pt x="385" y="469"/>
                      <a:pt x="399" y="463"/>
                      <a:pt x="399" y="459"/>
                    </a:cubicBezTo>
                    <a:cubicBezTo>
                      <a:pt x="400" y="455"/>
                      <a:pt x="406" y="449"/>
                      <a:pt x="405" y="446"/>
                    </a:cubicBezTo>
                    <a:cubicBezTo>
                      <a:pt x="405" y="443"/>
                      <a:pt x="396" y="445"/>
                      <a:pt x="391" y="44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Freeform 148"/>
              <p:cNvSpPr>
                <a:spLocks noEditPoints="1"/>
              </p:cNvSpPr>
              <p:nvPr/>
            </p:nvSpPr>
            <p:spPr bwMode="auto">
              <a:xfrm>
                <a:off x="7237412" y="3609975"/>
                <a:ext cx="246063" cy="341313"/>
              </a:xfrm>
              <a:custGeom>
                <a:avLst/>
                <a:gdLst>
                  <a:gd name="T0" fmla="*/ 58 w 109"/>
                  <a:gd name="T1" fmla="*/ 58 h 152"/>
                  <a:gd name="T2" fmla="*/ 71 w 109"/>
                  <a:gd name="T3" fmla="*/ 68 h 152"/>
                  <a:gd name="T4" fmla="*/ 75 w 109"/>
                  <a:gd name="T5" fmla="*/ 78 h 152"/>
                  <a:gd name="T6" fmla="*/ 79 w 109"/>
                  <a:gd name="T7" fmla="*/ 83 h 152"/>
                  <a:gd name="T8" fmla="*/ 85 w 109"/>
                  <a:gd name="T9" fmla="*/ 97 h 152"/>
                  <a:gd name="T10" fmla="*/ 89 w 109"/>
                  <a:gd name="T11" fmla="*/ 94 h 152"/>
                  <a:gd name="T12" fmla="*/ 94 w 109"/>
                  <a:gd name="T13" fmla="*/ 88 h 152"/>
                  <a:gd name="T14" fmla="*/ 91 w 109"/>
                  <a:gd name="T15" fmla="*/ 74 h 152"/>
                  <a:gd name="T16" fmla="*/ 78 w 109"/>
                  <a:gd name="T17" fmla="*/ 65 h 152"/>
                  <a:gd name="T18" fmla="*/ 70 w 109"/>
                  <a:gd name="T19" fmla="*/ 55 h 152"/>
                  <a:gd name="T20" fmla="*/ 55 w 109"/>
                  <a:gd name="T21" fmla="*/ 52 h 152"/>
                  <a:gd name="T22" fmla="*/ 49 w 109"/>
                  <a:gd name="T23" fmla="*/ 42 h 152"/>
                  <a:gd name="T24" fmla="*/ 57 w 109"/>
                  <a:gd name="T25" fmla="*/ 26 h 152"/>
                  <a:gd name="T26" fmla="*/ 56 w 109"/>
                  <a:gd name="T27" fmla="*/ 8 h 152"/>
                  <a:gd name="T28" fmla="*/ 54 w 109"/>
                  <a:gd name="T29" fmla="*/ 4 h 152"/>
                  <a:gd name="T30" fmla="*/ 38 w 109"/>
                  <a:gd name="T31" fmla="*/ 2 h 152"/>
                  <a:gd name="T32" fmla="*/ 35 w 109"/>
                  <a:gd name="T33" fmla="*/ 29 h 152"/>
                  <a:gd name="T34" fmla="*/ 30 w 109"/>
                  <a:gd name="T35" fmla="*/ 27 h 152"/>
                  <a:gd name="T36" fmla="*/ 33 w 109"/>
                  <a:gd name="T37" fmla="*/ 43 h 152"/>
                  <a:gd name="T38" fmla="*/ 36 w 109"/>
                  <a:gd name="T39" fmla="*/ 51 h 152"/>
                  <a:gd name="T40" fmla="*/ 47 w 109"/>
                  <a:gd name="T41" fmla="*/ 55 h 152"/>
                  <a:gd name="T42" fmla="*/ 58 w 109"/>
                  <a:gd name="T43" fmla="*/ 58 h 152"/>
                  <a:gd name="T44" fmla="*/ 36 w 109"/>
                  <a:gd name="T45" fmla="*/ 61 h 152"/>
                  <a:gd name="T46" fmla="*/ 47 w 109"/>
                  <a:gd name="T47" fmla="*/ 73 h 152"/>
                  <a:gd name="T48" fmla="*/ 36 w 109"/>
                  <a:gd name="T49" fmla="*/ 61 h 152"/>
                  <a:gd name="T50" fmla="*/ 55 w 109"/>
                  <a:gd name="T51" fmla="*/ 94 h 152"/>
                  <a:gd name="T52" fmla="*/ 61 w 109"/>
                  <a:gd name="T53" fmla="*/ 90 h 152"/>
                  <a:gd name="T54" fmla="*/ 62 w 109"/>
                  <a:gd name="T55" fmla="*/ 99 h 152"/>
                  <a:gd name="T56" fmla="*/ 64 w 109"/>
                  <a:gd name="T57" fmla="*/ 112 h 152"/>
                  <a:gd name="T58" fmla="*/ 76 w 109"/>
                  <a:gd name="T59" fmla="*/ 94 h 152"/>
                  <a:gd name="T60" fmla="*/ 71 w 109"/>
                  <a:gd name="T61" fmla="*/ 92 h 152"/>
                  <a:gd name="T62" fmla="*/ 54 w 109"/>
                  <a:gd name="T63" fmla="*/ 78 h 152"/>
                  <a:gd name="T64" fmla="*/ 55 w 109"/>
                  <a:gd name="T65" fmla="*/ 94 h 152"/>
                  <a:gd name="T66" fmla="*/ 16 w 109"/>
                  <a:gd name="T67" fmla="*/ 100 h 152"/>
                  <a:gd name="T68" fmla="*/ 1 w 109"/>
                  <a:gd name="T69" fmla="*/ 119 h 152"/>
                  <a:gd name="T70" fmla="*/ 22 w 109"/>
                  <a:gd name="T71" fmla="*/ 100 h 152"/>
                  <a:gd name="T72" fmla="*/ 25 w 109"/>
                  <a:gd name="T73" fmla="*/ 88 h 152"/>
                  <a:gd name="T74" fmla="*/ 16 w 109"/>
                  <a:gd name="T75" fmla="*/ 100 h 152"/>
                  <a:gd name="T76" fmla="*/ 75 w 109"/>
                  <a:gd name="T77" fmla="*/ 107 h 152"/>
                  <a:gd name="T78" fmla="*/ 83 w 109"/>
                  <a:gd name="T79" fmla="*/ 101 h 152"/>
                  <a:gd name="T80" fmla="*/ 75 w 109"/>
                  <a:gd name="T81" fmla="*/ 107 h 152"/>
                  <a:gd name="T82" fmla="*/ 105 w 109"/>
                  <a:gd name="T83" fmla="*/ 133 h 152"/>
                  <a:gd name="T84" fmla="*/ 102 w 109"/>
                  <a:gd name="T85" fmla="*/ 108 h 152"/>
                  <a:gd name="T86" fmla="*/ 94 w 109"/>
                  <a:gd name="T87" fmla="*/ 107 h 152"/>
                  <a:gd name="T88" fmla="*/ 88 w 109"/>
                  <a:gd name="T89" fmla="*/ 113 h 152"/>
                  <a:gd name="T90" fmla="*/ 81 w 109"/>
                  <a:gd name="T91" fmla="*/ 118 h 152"/>
                  <a:gd name="T92" fmla="*/ 71 w 109"/>
                  <a:gd name="T93" fmla="*/ 116 h 152"/>
                  <a:gd name="T94" fmla="*/ 58 w 109"/>
                  <a:gd name="T95" fmla="*/ 123 h 152"/>
                  <a:gd name="T96" fmla="*/ 54 w 109"/>
                  <a:gd name="T97" fmla="*/ 135 h 152"/>
                  <a:gd name="T98" fmla="*/ 64 w 109"/>
                  <a:gd name="T99" fmla="*/ 130 h 152"/>
                  <a:gd name="T100" fmla="*/ 72 w 109"/>
                  <a:gd name="T101" fmla="*/ 127 h 152"/>
                  <a:gd name="T102" fmla="*/ 82 w 109"/>
                  <a:gd name="T103" fmla="*/ 146 h 152"/>
                  <a:gd name="T104" fmla="*/ 93 w 109"/>
                  <a:gd name="T105" fmla="*/ 152 h 152"/>
                  <a:gd name="T106" fmla="*/ 93 w 109"/>
                  <a:gd name="T107" fmla="*/ 138 h 152"/>
                  <a:gd name="T108" fmla="*/ 105 w 109"/>
                  <a:gd name="T109" fmla="*/ 13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9" h="152">
                    <a:moveTo>
                      <a:pt x="58" y="58"/>
                    </a:moveTo>
                    <a:cubicBezTo>
                      <a:pt x="64" y="57"/>
                      <a:pt x="73" y="65"/>
                      <a:pt x="71" y="68"/>
                    </a:cubicBezTo>
                    <a:cubicBezTo>
                      <a:pt x="70" y="71"/>
                      <a:pt x="72" y="81"/>
                      <a:pt x="75" y="78"/>
                    </a:cubicBezTo>
                    <a:cubicBezTo>
                      <a:pt x="78" y="76"/>
                      <a:pt x="82" y="79"/>
                      <a:pt x="79" y="83"/>
                    </a:cubicBezTo>
                    <a:cubicBezTo>
                      <a:pt x="76" y="88"/>
                      <a:pt x="84" y="92"/>
                      <a:pt x="85" y="97"/>
                    </a:cubicBezTo>
                    <a:cubicBezTo>
                      <a:pt x="86" y="103"/>
                      <a:pt x="89" y="98"/>
                      <a:pt x="89" y="94"/>
                    </a:cubicBezTo>
                    <a:cubicBezTo>
                      <a:pt x="88" y="90"/>
                      <a:pt x="89" y="91"/>
                      <a:pt x="94" y="88"/>
                    </a:cubicBezTo>
                    <a:cubicBezTo>
                      <a:pt x="98" y="85"/>
                      <a:pt x="93" y="80"/>
                      <a:pt x="91" y="74"/>
                    </a:cubicBezTo>
                    <a:cubicBezTo>
                      <a:pt x="88" y="68"/>
                      <a:pt x="78" y="70"/>
                      <a:pt x="78" y="65"/>
                    </a:cubicBezTo>
                    <a:cubicBezTo>
                      <a:pt x="78" y="60"/>
                      <a:pt x="71" y="58"/>
                      <a:pt x="70" y="55"/>
                    </a:cubicBezTo>
                    <a:cubicBezTo>
                      <a:pt x="70" y="52"/>
                      <a:pt x="60" y="49"/>
                      <a:pt x="55" y="52"/>
                    </a:cubicBezTo>
                    <a:cubicBezTo>
                      <a:pt x="49" y="56"/>
                      <a:pt x="53" y="46"/>
                      <a:pt x="49" y="42"/>
                    </a:cubicBezTo>
                    <a:cubicBezTo>
                      <a:pt x="45" y="38"/>
                      <a:pt x="52" y="31"/>
                      <a:pt x="57" y="26"/>
                    </a:cubicBezTo>
                    <a:cubicBezTo>
                      <a:pt x="61" y="21"/>
                      <a:pt x="55" y="12"/>
                      <a:pt x="56" y="8"/>
                    </a:cubicBezTo>
                    <a:cubicBezTo>
                      <a:pt x="57" y="4"/>
                      <a:pt x="56" y="2"/>
                      <a:pt x="54" y="4"/>
                    </a:cubicBezTo>
                    <a:cubicBezTo>
                      <a:pt x="52" y="5"/>
                      <a:pt x="42" y="0"/>
                      <a:pt x="38" y="2"/>
                    </a:cubicBezTo>
                    <a:cubicBezTo>
                      <a:pt x="33" y="5"/>
                      <a:pt x="37" y="27"/>
                      <a:pt x="35" y="29"/>
                    </a:cubicBezTo>
                    <a:cubicBezTo>
                      <a:pt x="33" y="30"/>
                      <a:pt x="31" y="25"/>
                      <a:pt x="30" y="27"/>
                    </a:cubicBezTo>
                    <a:cubicBezTo>
                      <a:pt x="29" y="30"/>
                      <a:pt x="30" y="43"/>
                      <a:pt x="33" y="43"/>
                    </a:cubicBezTo>
                    <a:cubicBezTo>
                      <a:pt x="36" y="43"/>
                      <a:pt x="38" y="46"/>
                      <a:pt x="36" y="51"/>
                    </a:cubicBezTo>
                    <a:cubicBezTo>
                      <a:pt x="34" y="57"/>
                      <a:pt x="41" y="57"/>
                      <a:pt x="47" y="55"/>
                    </a:cubicBezTo>
                    <a:cubicBezTo>
                      <a:pt x="54" y="53"/>
                      <a:pt x="51" y="59"/>
                      <a:pt x="58" y="58"/>
                    </a:cubicBezTo>
                    <a:close/>
                    <a:moveTo>
                      <a:pt x="36" y="61"/>
                    </a:moveTo>
                    <a:cubicBezTo>
                      <a:pt x="37" y="66"/>
                      <a:pt x="40" y="76"/>
                      <a:pt x="47" y="73"/>
                    </a:cubicBezTo>
                    <a:cubicBezTo>
                      <a:pt x="54" y="71"/>
                      <a:pt x="35" y="58"/>
                      <a:pt x="36" y="61"/>
                    </a:cubicBezTo>
                    <a:close/>
                    <a:moveTo>
                      <a:pt x="55" y="94"/>
                    </a:moveTo>
                    <a:cubicBezTo>
                      <a:pt x="57" y="93"/>
                      <a:pt x="61" y="94"/>
                      <a:pt x="61" y="90"/>
                    </a:cubicBezTo>
                    <a:cubicBezTo>
                      <a:pt x="61" y="87"/>
                      <a:pt x="65" y="96"/>
                      <a:pt x="62" y="99"/>
                    </a:cubicBezTo>
                    <a:cubicBezTo>
                      <a:pt x="59" y="102"/>
                      <a:pt x="59" y="111"/>
                      <a:pt x="64" y="112"/>
                    </a:cubicBezTo>
                    <a:cubicBezTo>
                      <a:pt x="68" y="113"/>
                      <a:pt x="77" y="97"/>
                      <a:pt x="76" y="94"/>
                    </a:cubicBezTo>
                    <a:cubicBezTo>
                      <a:pt x="74" y="91"/>
                      <a:pt x="70" y="96"/>
                      <a:pt x="71" y="92"/>
                    </a:cubicBezTo>
                    <a:cubicBezTo>
                      <a:pt x="72" y="88"/>
                      <a:pt x="59" y="77"/>
                      <a:pt x="54" y="78"/>
                    </a:cubicBezTo>
                    <a:cubicBezTo>
                      <a:pt x="49" y="79"/>
                      <a:pt x="51" y="94"/>
                      <a:pt x="55" y="94"/>
                    </a:cubicBezTo>
                    <a:close/>
                    <a:moveTo>
                      <a:pt x="16" y="100"/>
                    </a:moveTo>
                    <a:cubicBezTo>
                      <a:pt x="11" y="106"/>
                      <a:pt x="0" y="116"/>
                      <a:pt x="1" y="119"/>
                    </a:cubicBezTo>
                    <a:cubicBezTo>
                      <a:pt x="3" y="122"/>
                      <a:pt x="16" y="104"/>
                      <a:pt x="22" y="100"/>
                    </a:cubicBezTo>
                    <a:cubicBezTo>
                      <a:pt x="28" y="95"/>
                      <a:pt x="27" y="92"/>
                      <a:pt x="25" y="88"/>
                    </a:cubicBezTo>
                    <a:cubicBezTo>
                      <a:pt x="23" y="84"/>
                      <a:pt x="20" y="94"/>
                      <a:pt x="16" y="100"/>
                    </a:cubicBezTo>
                    <a:close/>
                    <a:moveTo>
                      <a:pt x="75" y="107"/>
                    </a:moveTo>
                    <a:cubicBezTo>
                      <a:pt x="76" y="110"/>
                      <a:pt x="86" y="105"/>
                      <a:pt x="83" y="101"/>
                    </a:cubicBezTo>
                    <a:cubicBezTo>
                      <a:pt x="81" y="98"/>
                      <a:pt x="74" y="104"/>
                      <a:pt x="75" y="107"/>
                    </a:cubicBezTo>
                    <a:close/>
                    <a:moveTo>
                      <a:pt x="105" y="133"/>
                    </a:moveTo>
                    <a:cubicBezTo>
                      <a:pt x="109" y="128"/>
                      <a:pt x="102" y="116"/>
                      <a:pt x="102" y="108"/>
                    </a:cubicBezTo>
                    <a:cubicBezTo>
                      <a:pt x="102" y="100"/>
                      <a:pt x="91" y="102"/>
                      <a:pt x="94" y="107"/>
                    </a:cubicBezTo>
                    <a:cubicBezTo>
                      <a:pt x="97" y="112"/>
                      <a:pt x="89" y="108"/>
                      <a:pt x="88" y="113"/>
                    </a:cubicBezTo>
                    <a:cubicBezTo>
                      <a:pt x="87" y="118"/>
                      <a:pt x="81" y="114"/>
                      <a:pt x="81" y="118"/>
                    </a:cubicBezTo>
                    <a:cubicBezTo>
                      <a:pt x="82" y="122"/>
                      <a:pt x="75" y="118"/>
                      <a:pt x="71" y="116"/>
                    </a:cubicBezTo>
                    <a:cubicBezTo>
                      <a:pt x="68" y="113"/>
                      <a:pt x="63" y="122"/>
                      <a:pt x="58" y="123"/>
                    </a:cubicBezTo>
                    <a:cubicBezTo>
                      <a:pt x="53" y="125"/>
                      <a:pt x="51" y="135"/>
                      <a:pt x="54" y="135"/>
                    </a:cubicBezTo>
                    <a:cubicBezTo>
                      <a:pt x="58" y="135"/>
                      <a:pt x="60" y="129"/>
                      <a:pt x="64" y="130"/>
                    </a:cubicBezTo>
                    <a:cubicBezTo>
                      <a:pt x="68" y="130"/>
                      <a:pt x="67" y="126"/>
                      <a:pt x="72" y="127"/>
                    </a:cubicBezTo>
                    <a:cubicBezTo>
                      <a:pt x="78" y="128"/>
                      <a:pt x="74" y="145"/>
                      <a:pt x="82" y="146"/>
                    </a:cubicBezTo>
                    <a:cubicBezTo>
                      <a:pt x="89" y="147"/>
                      <a:pt x="90" y="152"/>
                      <a:pt x="93" y="152"/>
                    </a:cubicBezTo>
                    <a:cubicBezTo>
                      <a:pt x="97" y="152"/>
                      <a:pt x="93" y="141"/>
                      <a:pt x="93" y="138"/>
                    </a:cubicBezTo>
                    <a:cubicBezTo>
                      <a:pt x="93" y="134"/>
                      <a:pt x="101" y="137"/>
                      <a:pt x="105" y="13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Freeform 149"/>
              <p:cNvSpPr>
                <a:spLocks noEditPoints="1"/>
              </p:cNvSpPr>
              <p:nvPr/>
            </p:nvSpPr>
            <p:spPr bwMode="auto">
              <a:xfrm>
                <a:off x="7842250" y="4160838"/>
                <a:ext cx="322263" cy="207963"/>
              </a:xfrm>
              <a:custGeom>
                <a:avLst/>
                <a:gdLst>
                  <a:gd name="T0" fmla="*/ 103 w 143"/>
                  <a:gd name="T1" fmla="*/ 84 h 92"/>
                  <a:gd name="T2" fmla="*/ 95 w 143"/>
                  <a:gd name="T3" fmla="*/ 77 h 92"/>
                  <a:gd name="T4" fmla="*/ 84 w 143"/>
                  <a:gd name="T5" fmla="*/ 71 h 92"/>
                  <a:gd name="T6" fmla="*/ 76 w 143"/>
                  <a:gd name="T7" fmla="*/ 56 h 92"/>
                  <a:gd name="T8" fmla="*/ 73 w 143"/>
                  <a:gd name="T9" fmla="*/ 47 h 92"/>
                  <a:gd name="T10" fmla="*/ 75 w 143"/>
                  <a:gd name="T11" fmla="*/ 40 h 92"/>
                  <a:gd name="T12" fmla="*/ 53 w 143"/>
                  <a:gd name="T13" fmla="*/ 27 h 92"/>
                  <a:gd name="T14" fmla="*/ 9 w 143"/>
                  <a:gd name="T15" fmla="*/ 3 h 92"/>
                  <a:gd name="T16" fmla="*/ 0 w 143"/>
                  <a:gd name="T17" fmla="*/ 0 h 92"/>
                  <a:gd name="T18" fmla="*/ 0 w 143"/>
                  <a:gd name="T19" fmla="*/ 72 h 92"/>
                  <a:gd name="T20" fmla="*/ 12 w 143"/>
                  <a:gd name="T21" fmla="*/ 76 h 92"/>
                  <a:gd name="T22" fmla="*/ 26 w 143"/>
                  <a:gd name="T23" fmla="*/ 68 h 92"/>
                  <a:gd name="T24" fmla="*/ 33 w 143"/>
                  <a:gd name="T25" fmla="*/ 60 h 92"/>
                  <a:gd name="T26" fmla="*/ 56 w 143"/>
                  <a:gd name="T27" fmla="*/ 65 h 92"/>
                  <a:gd name="T28" fmla="*/ 81 w 143"/>
                  <a:gd name="T29" fmla="*/ 87 h 92"/>
                  <a:gd name="T30" fmla="*/ 105 w 143"/>
                  <a:gd name="T31" fmla="*/ 91 h 92"/>
                  <a:gd name="T32" fmla="*/ 103 w 143"/>
                  <a:gd name="T33" fmla="*/ 84 h 92"/>
                  <a:gd name="T34" fmla="*/ 122 w 143"/>
                  <a:gd name="T35" fmla="*/ 25 h 92"/>
                  <a:gd name="T36" fmla="*/ 108 w 143"/>
                  <a:gd name="T37" fmla="*/ 33 h 92"/>
                  <a:gd name="T38" fmla="*/ 84 w 143"/>
                  <a:gd name="T39" fmla="*/ 34 h 92"/>
                  <a:gd name="T40" fmla="*/ 103 w 143"/>
                  <a:gd name="T41" fmla="*/ 42 h 92"/>
                  <a:gd name="T42" fmla="*/ 126 w 143"/>
                  <a:gd name="T43" fmla="*/ 31 h 92"/>
                  <a:gd name="T44" fmla="*/ 129 w 143"/>
                  <a:gd name="T45" fmla="*/ 21 h 92"/>
                  <a:gd name="T46" fmla="*/ 122 w 143"/>
                  <a:gd name="T47" fmla="*/ 25 h 92"/>
                  <a:gd name="T48" fmla="*/ 133 w 143"/>
                  <a:gd name="T49" fmla="*/ 12 h 92"/>
                  <a:gd name="T50" fmla="*/ 130 w 143"/>
                  <a:gd name="T51" fmla="*/ 13 h 92"/>
                  <a:gd name="T52" fmla="*/ 137 w 143"/>
                  <a:gd name="T53" fmla="*/ 24 h 92"/>
                  <a:gd name="T54" fmla="*/ 133 w 143"/>
                  <a:gd name="T55" fmla="*/ 1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92">
                    <a:moveTo>
                      <a:pt x="103" y="84"/>
                    </a:moveTo>
                    <a:cubicBezTo>
                      <a:pt x="101" y="83"/>
                      <a:pt x="95" y="79"/>
                      <a:pt x="95" y="77"/>
                    </a:cubicBezTo>
                    <a:cubicBezTo>
                      <a:pt x="95" y="74"/>
                      <a:pt x="88" y="74"/>
                      <a:pt x="84" y="71"/>
                    </a:cubicBezTo>
                    <a:cubicBezTo>
                      <a:pt x="79" y="68"/>
                      <a:pt x="81" y="59"/>
                      <a:pt x="76" y="56"/>
                    </a:cubicBezTo>
                    <a:cubicBezTo>
                      <a:pt x="71" y="54"/>
                      <a:pt x="67" y="47"/>
                      <a:pt x="73" y="47"/>
                    </a:cubicBezTo>
                    <a:cubicBezTo>
                      <a:pt x="79" y="47"/>
                      <a:pt x="80" y="44"/>
                      <a:pt x="75" y="40"/>
                    </a:cubicBezTo>
                    <a:cubicBezTo>
                      <a:pt x="71" y="35"/>
                      <a:pt x="54" y="34"/>
                      <a:pt x="53" y="27"/>
                    </a:cubicBezTo>
                    <a:cubicBezTo>
                      <a:pt x="52" y="21"/>
                      <a:pt x="22" y="6"/>
                      <a:pt x="9" y="3"/>
                    </a:cubicBezTo>
                    <a:cubicBezTo>
                      <a:pt x="6" y="2"/>
                      <a:pt x="3" y="2"/>
                      <a:pt x="0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" y="74"/>
                      <a:pt x="7" y="75"/>
                      <a:pt x="12" y="76"/>
                    </a:cubicBezTo>
                    <a:cubicBezTo>
                      <a:pt x="27" y="76"/>
                      <a:pt x="23" y="68"/>
                      <a:pt x="26" y="68"/>
                    </a:cubicBezTo>
                    <a:cubicBezTo>
                      <a:pt x="29" y="68"/>
                      <a:pt x="30" y="63"/>
                      <a:pt x="33" y="60"/>
                    </a:cubicBezTo>
                    <a:cubicBezTo>
                      <a:pt x="36" y="56"/>
                      <a:pt x="49" y="59"/>
                      <a:pt x="56" y="65"/>
                    </a:cubicBezTo>
                    <a:cubicBezTo>
                      <a:pt x="64" y="71"/>
                      <a:pt x="73" y="89"/>
                      <a:pt x="81" y="87"/>
                    </a:cubicBezTo>
                    <a:cubicBezTo>
                      <a:pt x="89" y="85"/>
                      <a:pt x="97" y="92"/>
                      <a:pt x="105" y="91"/>
                    </a:cubicBezTo>
                    <a:cubicBezTo>
                      <a:pt x="112" y="91"/>
                      <a:pt x="105" y="85"/>
                      <a:pt x="103" y="84"/>
                    </a:cubicBezTo>
                    <a:close/>
                    <a:moveTo>
                      <a:pt x="122" y="25"/>
                    </a:moveTo>
                    <a:cubicBezTo>
                      <a:pt x="122" y="28"/>
                      <a:pt x="117" y="30"/>
                      <a:pt x="108" y="33"/>
                    </a:cubicBezTo>
                    <a:cubicBezTo>
                      <a:pt x="100" y="36"/>
                      <a:pt x="85" y="29"/>
                      <a:pt x="84" y="34"/>
                    </a:cubicBezTo>
                    <a:cubicBezTo>
                      <a:pt x="84" y="37"/>
                      <a:pt x="94" y="42"/>
                      <a:pt x="103" y="42"/>
                    </a:cubicBezTo>
                    <a:cubicBezTo>
                      <a:pt x="112" y="42"/>
                      <a:pt x="126" y="33"/>
                      <a:pt x="126" y="31"/>
                    </a:cubicBezTo>
                    <a:cubicBezTo>
                      <a:pt x="126" y="28"/>
                      <a:pt x="132" y="23"/>
                      <a:pt x="129" y="21"/>
                    </a:cubicBezTo>
                    <a:cubicBezTo>
                      <a:pt x="127" y="18"/>
                      <a:pt x="122" y="22"/>
                      <a:pt x="122" y="25"/>
                    </a:cubicBezTo>
                    <a:close/>
                    <a:moveTo>
                      <a:pt x="133" y="12"/>
                    </a:moveTo>
                    <a:cubicBezTo>
                      <a:pt x="128" y="9"/>
                      <a:pt x="123" y="7"/>
                      <a:pt x="130" y="13"/>
                    </a:cubicBezTo>
                    <a:cubicBezTo>
                      <a:pt x="137" y="19"/>
                      <a:pt x="133" y="25"/>
                      <a:pt x="137" y="24"/>
                    </a:cubicBezTo>
                    <a:cubicBezTo>
                      <a:pt x="143" y="22"/>
                      <a:pt x="139" y="16"/>
                      <a:pt x="133" y="1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6310312" y="3841750"/>
                <a:ext cx="55563" cy="104775"/>
              </a:xfrm>
              <a:custGeom>
                <a:avLst/>
                <a:gdLst>
                  <a:gd name="T0" fmla="*/ 6 w 25"/>
                  <a:gd name="T1" fmla="*/ 1 h 47"/>
                  <a:gd name="T2" fmla="*/ 2 w 25"/>
                  <a:gd name="T3" fmla="*/ 11 h 47"/>
                  <a:gd name="T4" fmla="*/ 1 w 25"/>
                  <a:gd name="T5" fmla="*/ 26 h 47"/>
                  <a:gd name="T6" fmla="*/ 7 w 25"/>
                  <a:gd name="T7" fmla="*/ 43 h 47"/>
                  <a:gd name="T8" fmla="*/ 24 w 25"/>
                  <a:gd name="T9" fmla="*/ 27 h 47"/>
                  <a:gd name="T10" fmla="*/ 6 w 25"/>
                  <a:gd name="T1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47">
                    <a:moveTo>
                      <a:pt x="6" y="1"/>
                    </a:moveTo>
                    <a:cubicBezTo>
                      <a:pt x="3" y="1"/>
                      <a:pt x="4" y="7"/>
                      <a:pt x="2" y="11"/>
                    </a:cubicBezTo>
                    <a:cubicBezTo>
                      <a:pt x="0" y="16"/>
                      <a:pt x="1" y="20"/>
                      <a:pt x="1" y="26"/>
                    </a:cubicBezTo>
                    <a:cubicBezTo>
                      <a:pt x="2" y="33"/>
                      <a:pt x="1" y="39"/>
                      <a:pt x="7" y="43"/>
                    </a:cubicBezTo>
                    <a:cubicBezTo>
                      <a:pt x="13" y="47"/>
                      <a:pt x="24" y="36"/>
                      <a:pt x="24" y="27"/>
                    </a:cubicBezTo>
                    <a:cubicBezTo>
                      <a:pt x="25" y="18"/>
                      <a:pt x="8" y="0"/>
                      <a:pt x="6" y="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5367337" y="4384675"/>
                <a:ext cx="188913" cy="373063"/>
              </a:xfrm>
              <a:custGeom>
                <a:avLst/>
                <a:gdLst>
                  <a:gd name="T0" fmla="*/ 71 w 84"/>
                  <a:gd name="T1" fmla="*/ 6 h 166"/>
                  <a:gd name="T2" fmla="*/ 67 w 84"/>
                  <a:gd name="T3" fmla="*/ 9 h 166"/>
                  <a:gd name="T4" fmla="*/ 65 w 84"/>
                  <a:gd name="T5" fmla="*/ 17 h 166"/>
                  <a:gd name="T6" fmla="*/ 58 w 84"/>
                  <a:gd name="T7" fmla="*/ 22 h 166"/>
                  <a:gd name="T8" fmla="*/ 53 w 84"/>
                  <a:gd name="T9" fmla="*/ 27 h 166"/>
                  <a:gd name="T10" fmla="*/ 52 w 84"/>
                  <a:gd name="T11" fmla="*/ 33 h 166"/>
                  <a:gd name="T12" fmla="*/ 44 w 84"/>
                  <a:gd name="T13" fmla="*/ 40 h 166"/>
                  <a:gd name="T14" fmla="*/ 28 w 84"/>
                  <a:gd name="T15" fmla="*/ 48 h 166"/>
                  <a:gd name="T16" fmla="*/ 14 w 84"/>
                  <a:gd name="T17" fmla="*/ 51 h 166"/>
                  <a:gd name="T18" fmla="*/ 9 w 84"/>
                  <a:gd name="T19" fmla="*/ 66 h 166"/>
                  <a:gd name="T20" fmla="*/ 11 w 84"/>
                  <a:gd name="T21" fmla="*/ 86 h 166"/>
                  <a:gd name="T22" fmla="*/ 8 w 84"/>
                  <a:gd name="T23" fmla="*/ 109 h 166"/>
                  <a:gd name="T24" fmla="*/ 4 w 84"/>
                  <a:gd name="T25" fmla="*/ 136 h 166"/>
                  <a:gd name="T26" fmla="*/ 11 w 84"/>
                  <a:gd name="T27" fmla="*/ 157 h 166"/>
                  <a:gd name="T28" fmla="*/ 31 w 84"/>
                  <a:gd name="T29" fmla="*/ 162 h 166"/>
                  <a:gd name="T30" fmla="*/ 43 w 84"/>
                  <a:gd name="T31" fmla="*/ 158 h 166"/>
                  <a:gd name="T32" fmla="*/ 59 w 84"/>
                  <a:gd name="T33" fmla="*/ 111 h 166"/>
                  <a:gd name="T34" fmla="*/ 71 w 84"/>
                  <a:gd name="T35" fmla="*/ 67 h 166"/>
                  <a:gd name="T36" fmla="*/ 73 w 84"/>
                  <a:gd name="T37" fmla="*/ 54 h 166"/>
                  <a:gd name="T38" fmla="*/ 76 w 84"/>
                  <a:gd name="T39" fmla="*/ 47 h 166"/>
                  <a:gd name="T40" fmla="*/ 83 w 84"/>
                  <a:gd name="T41" fmla="*/ 46 h 166"/>
                  <a:gd name="T42" fmla="*/ 79 w 84"/>
                  <a:gd name="T43" fmla="*/ 24 h 166"/>
                  <a:gd name="T44" fmla="*/ 71 w 84"/>
                  <a:gd name="T45" fmla="*/ 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166">
                    <a:moveTo>
                      <a:pt x="71" y="6"/>
                    </a:moveTo>
                    <a:cubicBezTo>
                      <a:pt x="69" y="0"/>
                      <a:pt x="68" y="8"/>
                      <a:pt x="67" y="9"/>
                    </a:cubicBezTo>
                    <a:cubicBezTo>
                      <a:pt x="65" y="10"/>
                      <a:pt x="65" y="14"/>
                      <a:pt x="65" y="17"/>
                    </a:cubicBezTo>
                    <a:cubicBezTo>
                      <a:pt x="65" y="20"/>
                      <a:pt x="61" y="22"/>
                      <a:pt x="58" y="22"/>
                    </a:cubicBezTo>
                    <a:cubicBezTo>
                      <a:pt x="56" y="22"/>
                      <a:pt x="51" y="23"/>
                      <a:pt x="53" y="27"/>
                    </a:cubicBezTo>
                    <a:cubicBezTo>
                      <a:pt x="54" y="31"/>
                      <a:pt x="51" y="30"/>
                      <a:pt x="52" y="33"/>
                    </a:cubicBezTo>
                    <a:cubicBezTo>
                      <a:pt x="54" y="36"/>
                      <a:pt x="49" y="40"/>
                      <a:pt x="44" y="40"/>
                    </a:cubicBezTo>
                    <a:cubicBezTo>
                      <a:pt x="39" y="40"/>
                      <a:pt x="33" y="49"/>
                      <a:pt x="28" y="48"/>
                    </a:cubicBezTo>
                    <a:cubicBezTo>
                      <a:pt x="23" y="47"/>
                      <a:pt x="18" y="51"/>
                      <a:pt x="14" y="51"/>
                    </a:cubicBezTo>
                    <a:cubicBezTo>
                      <a:pt x="10" y="50"/>
                      <a:pt x="13" y="60"/>
                      <a:pt x="9" y="66"/>
                    </a:cubicBezTo>
                    <a:cubicBezTo>
                      <a:pt x="6" y="72"/>
                      <a:pt x="8" y="79"/>
                      <a:pt x="11" y="86"/>
                    </a:cubicBezTo>
                    <a:cubicBezTo>
                      <a:pt x="14" y="93"/>
                      <a:pt x="16" y="99"/>
                      <a:pt x="8" y="109"/>
                    </a:cubicBezTo>
                    <a:cubicBezTo>
                      <a:pt x="0" y="119"/>
                      <a:pt x="1" y="129"/>
                      <a:pt x="4" y="136"/>
                    </a:cubicBezTo>
                    <a:cubicBezTo>
                      <a:pt x="7" y="143"/>
                      <a:pt x="7" y="153"/>
                      <a:pt x="11" y="157"/>
                    </a:cubicBezTo>
                    <a:cubicBezTo>
                      <a:pt x="15" y="162"/>
                      <a:pt x="27" y="166"/>
                      <a:pt x="31" y="162"/>
                    </a:cubicBezTo>
                    <a:cubicBezTo>
                      <a:pt x="35" y="159"/>
                      <a:pt x="38" y="163"/>
                      <a:pt x="43" y="158"/>
                    </a:cubicBezTo>
                    <a:cubicBezTo>
                      <a:pt x="47" y="153"/>
                      <a:pt x="53" y="128"/>
                      <a:pt x="59" y="111"/>
                    </a:cubicBezTo>
                    <a:cubicBezTo>
                      <a:pt x="65" y="94"/>
                      <a:pt x="72" y="71"/>
                      <a:pt x="71" y="67"/>
                    </a:cubicBezTo>
                    <a:cubicBezTo>
                      <a:pt x="71" y="62"/>
                      <a:pt x="75" y="59"/>
                      <a:pt x="73" y="54"/>
                    </a:cubicBezTo>
                    <a:cubicBezTo>
                      <a:pt x="71" y="49"/>
                      <a:pt x="74" y="43"/>
                      <a:pt x="76" y="47"/>
                    </a:cubicBezTo>
                    <a:cubicBezTo>
                      <a:pt x="79" y="51"/>
                      <a:pt x="82" y="51"/>
                      <a:pt x="83" y="46"/>
                    </a:cubicBezTo>
                    <a:cubicBezTo>
                      <a:pt x="84" y="40"/>
                      <a:pt x="79" y="32"/>
                      <a:pt x="79" y="24"/>
                    </a:cubicBezTo>
                    <a:cubicBezTo>
                      <a:pt x="78" y="17"/>
                      <a:pt x="72" y="9"/>
                      <a:pt x="71" y="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Freeform 152"/>
              <p:cNvSpPr>
                <a:spLocks noEditPoints="1"/>
              </p:cNvSpPr>
              <p:nvPr/>
            </p:nvSpPr>
            <p:spPr bwMode="auto">
              <a:xfrm>
                <a:off x="5359400" y="3594100"/>
                <a:ext cx="301625" cy="184150"/>
              </a:xfrm>
              <a:custGeom>
                <a:avLst/>
                <a:gdLst>
                  <a:gd name="T0" fmla="*/ 95 w 134"/>
                  <a:gd name="T1" fmla="*/ 3 h 82"/>
                  <a:gd name="T2" fmla="*/ 73 w 134"/>
                  <a:gd name="T3" fmla="*/ 5 h 82"/>
                  <a:gd name="T4" fmla="*/ 55 w 134"/>
                  <a:gd name="T5" fmla="*/ 20 h 82"/>
                  <a:gd name="T6" fmla="*/ 48 w 134"/>
                  <a:gd name="T7" fmla="*/ 23 h 82"/>
                  <a:gd name="T8" fmla="*/ 32 w 134"/>
                  <a:gd name="T9" fmla="*/ 20 h 82"/>
                  <a:gd name="T10" fmla="*/ 18 w 134"/>
                  <a:gd name="T11" fmla="*/ 19 h 82"/>
                  <a:gd name="T12" fmla="*/ 10 w 134"/>
                  <a:gd name="T13" fmla="*/ 18 h 82"/>
                  <a:gd name="T14" fmla="*/ 5 w 134"/>
                  <a:gd name="T15" fmla="*/ 22 h 82"/>
                  <a:gd name="T16" fmla="*/ 5 w 134"/>
                  <a:gd name="T17" fmla="*/ 28 h 82"/>
                  <a:gd name="T18" fmla="*/ 0 w 134"/>
                  <a:gd name="T19" fmla="*/ 31 h 82"/>
                  <a:gd name="T20" fmla="*/ 1 w 134"/>
                  <a:gd name="T21" fmla="*/ 38 h 82"/>
                  <a:gd name="T22" fmla="*/ 4 w 134"/>
                  <a:gd name="T23" fmla="*/ 56 h 82"/>
                  <a:gd name="T24" fmla="*/ 8 w 134"/>
                  <a:gd name="T25" fmla="*/ 72 h 82"/>
                  <a:gd name="T26" fmla="*/ 29 w 134"/>
                  <a:gd name="T27" fmla="*/ 70 h 82"/>
                  <a:gd name="T28" fmla="*/ 43 w 134"/>
                  <a:gd name="T29" fmla="*/ 65 h 82"/>
                  <a:gd name="T30" fmla="*/ 55 w 134"/>
                  <a:gd name="T31" fmla="*/ 59 h 82"/>
                  <a:gd name="T32" fmla="*/ 67 w 134"/>
                  <a:gd name="T33" fmla="*/ 58 h 82"/>
                  <a:gd name="T34" fmla="*/ 75 w 134"/>
                  <a:gd name="T35" fmla="*/ 52 h 82"/>
                  <a:gd name="T36" fmla="*/ 99 w 134"/>
                  <a:gd name="T37" fmla="*/ 44 h 82"/>
                  <a:gd name="T38" fmla="*/ 110 w 134"/>
                  <a:gd name="T39" fmla="*/ 32 h 82"/>
                  <a:gd name="T40" fmla="*/ 120 w 134"/>
                  <a:gd name="T41" fmla="*/ 29 h 82"/>
                  <a:gd name="T42" fmla="*/ 106 w 134"/>
                  <a:gd name="T43" fmla="*/ 0 h 82"/>
                  <a:gd name="T44" fmla="*/ 95 w 134"/>
                  <a:gd name="T45" fmla="*/ 3 h 82"/>
                  <a:gd name="T46" fmla="*/ 122 w 134"/>
                  <a:gd name="T47" fmla="*/ 78 h 82"/>
                  <a:gd name="T48" fmla="*/ 134 w 134"/>
                  <a:gd name="T49" fmla="*/ 76 h 82"/>
                  <a:gd name="T50" fmla="*/ 122 w 134"/>
                  <a:gd name="T51" fmla="*/ 7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4" h="82">
                    <a:moveTo>
                      <a:pt x="95" y="3"/>
                    </a:moveTo>
                    <a:cubicBezTo>
                      <a:pt x="89" y="5"/>
                      <a:pt x="75" y="4"/>
                      <a:pt x="73" y="5"/>
                    </a:cubicBezTo>
                    <a:cubicBezTo>
                      <a:pt x="71" y="6"/>
                      <a:pt x="57" y="15"/>
                      <a:pt x="55" y="20"/>
                    </a:cubicBezTo>
                    <a:cubicBezTo>
                      <a:pt x="53" y="24"/>
                      <a:pt x="51" y="25"/>
                      <a:pt x="48" y="23"/>
                    </a:cubicBezTo>
                    <a:cubicBezTo>
                      <a:pt x="45" y="21"/>
                      <a:pt x="33" y="21"/>
                      <a:pt x="32" y="20"/>
                    </a:cubicBezTo>
                    <a:cubicBezTo>
                      <a:pt x="31" y="19"/>
                      <a:pt x="22" y="18"/>
                      <a:pt x="18" y="19"/>
                    </a:cubicBezTo>
                    <a:cubicBezTo>
                      <a:pt x="14" y="20"/>
                      <a:pt x="12" y="17"/>
                      <a:pt x="10" y="18"/>
                    </a:cubicBezTo>
                    <a:cubicBezTo>
                      <a:pt x="8" y="18"/>
                      <a:pt x="6" y="21"/>
                      <a:pt x="5" y="22"/>
                    </a:cubicBezTo>
                    <a:cubicBezTo>
                      <a:pt x="4" y="23"/>
                      <a:pt x="6" y="27"/>
                      <a:pt x="5" y="28"/>
                    </a:cubicBezTo>
                    <a:cubicBezTo>
                      <a:pt x="5" y="28"/>
                      <a:pt x="3" y="29"/>
                      <a:pt x="0" y="31"/>
                    </a:cubicBezTo>
                    <a:cubicBezTo>
                      <a:pt x="1" y="33"/>
                      <a:pt x="2" y="36"/>
                      <a:pt x="1" y="38"/>
                    </a:cubicBezTo>
                    <a:cubicBezTo>
                      <a:pt x="0" y="42"/>
                      <a:pt x="1" y="51"/>
                      <a:pt x="4" y="56"/>
                    </a:cubicBezTo>
                    <a:cubicBezTo>
                      <a:pt x="8" y="61"/>
                      <a:pt x="6" y="70"/>
                      <a:pt x="8" y="72"/>
                    </a:cubicBezTo>
                    <a:cubicBezTo>
                      <a:pt x="10" y="74"/>
                      <a:pt x="23" y="74"/>
                      <a:pt x="29" y="70"/>
                    </a:cubicBezTo>
                    <a:cubicBezTo>
                      <a:pt x="34" y="66"/>
                      <a:pt x="38" y="65"/>
                      <a:pt x="43" y="65"/>
                    </a:cubicBezTo>
                    <a:cubicBezTo>
                      <a:pt x="48" y="65"/>
                      <a:pt x="54" y="61"/>
                      <a:pt x="55" y="59"/>
                    </a:cubicBezTo>
                    <a:cubicBezTo>
                      <a:pt x="57" y="57"/>
                      <a:pt x="64" y="57"/>
                      <a:pt x="67" y="58"/>
                    </a:cubicBezTo>
                    <a:cubicBezTo>
                      <a:pt x="69" y="58"/>
                      <a:pt x="72" y="55"/>
                      <a:pt x="75" y="52"/>
                    </a:cubicBezTo>
                    <a:cubicBezTo>
                      <a:pt x="79" y="48"/>
                      <a:pt x="89" y="47"/>
                      <a:pt x="99" y="44"/>
                    </a:cubicBezTo>
                    <a:cubicBezTo>
                      <a:pt x="110" y="40"/>
                      <a:pt x="108" y="35"/>
                      <a:pt x="110" y="32"/>
                    </a:cubicBezTo>
                    <a:cubicBezTo>
                      <a:pt x="112" y="30"/>
                      <a:pt x="115" y="31"/>
                      <a:pt x="120" y="29"/>
                    </a:cubicBezTo>
                    <a:cubicBezTo>
                      <a:pt x="114" y="18"/>
                      <a:pt x="109" y="6"/>
                      <a:pt x="106" y="0"/>
                    </a:cubicBezTo>
                    <a:cubicBezTo>
                      <a:pt x="101" y="2"/>
                      <a:pt x="97" y="3"/>
                      <a:pt x="95" y="3"/>
                    </a:cubicBezTo>
                    <a:close/>
                    <a:moveTo>
                      <a:pt x="122" y="78"/>
                    </a:moveTo>
                    <a:cubicBezTo>
                      <a:pt x="126" y="82"/>
                      <a:pt x="134" y="78"/>
                      <a:pt x="134" y="76"/>
                    </a:cubicBezTo>
                    <a:cubicBezTo>
                      <a:pt x="134" y="74"/>
                      <a:pt x="118" y="74"/>
                      <a:pt x="122" y="7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6000750" y="5445125"/>
                <a:ext cx="68263" cy="41275"/>
              </a:xfrm>
              <a:custGeom>
                <a:avLst/>
                <a:gdLst>
                  <a:gd name="T0" fmla="*/ 14 w 30"/>
                  <a:gd name="T1" fmla="*/ 3 h 18"/>
                  <a:gd name="T2" fmla="*/ 10 w 30"/>
                  <a:gd name="T3" fmla="*/ 16 h 18"/>
                  <a:gd name="T4" fmla="*/ 19 w 30"/>
                  <a:gd name="T5" fmla="*/ 16 h 18"/>
                  <a:gd name="T6" fmla="*/ 29 w 30"/>
                  <a:gd name="T7" fmla="*/ 11 h 18"/>
                  <a:gd name="T8" fmla="*/ 14 w 30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14" y="3"/>
                    </a:moveTo>
                    <a:cubicBezTo>
                      <a:pt x="13" y="0"/>
                      <a:pt x="0" y="12"/>
                      <a:pt x="10" y="16"/>
                    </a:cubicBezTo>
                    <a:cubicBezTo>
                      <a:pt x="15" y="18"/>
                      <a:pt x="16" y="13"/>
                      <a:pt x="19" y="16"/>
                    </a:cubicBezTo>
                    <a:cubicBezTo>
                      <a:pt x="22" y="18"/>
                      <a:pt x="28" y="17"/>
                      <a:pt x="29" y="11"/>
                    </a:cubicBezTo>
                    <a:cubicBezTo>
                      <a:pt x="30" y="6"/>
                      <a:pt x="15" y="7"/>
                      <a:pt x="14" y="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Freeform 154"/>
              <p:cNvSpPr>
                <a:spLocks noEditPoints="1"/>
              </p:cNvSpPr>
              <p:nvPr/>
            </p:nvSpPr>
            <p:spPr bwMode="auto">
              <a:xfrm>
                <a:off x="8194675" y="4229100"/>
                <a:ext cx="204788" cy="149225"/>
              </a:xfrm>
              <a:custGeom>
                <a:avLst/>
                <a:gdLst>
                  <a:gd name="T0" fmla="*/ 1 w 91"/>
                  <a:gd name="T1" fmla="*/ 3 h 66"/>
                  <a:gd name="T2" fmla="*/ 15 w 91"/>
                  <a:gd name="T3" fmla="*/ 19 h 66"/>
                  <a:gd name="T4" fmla="*/ 1 w 91"/>
                  <a:gd name="T5" fmla="*/ 3 h 66"/>
                  <a:gd name="T6" fmla="*/ 22 w 91"/>
                  <a:gd name="T7" fmla="*/ 17 h 66"/>
                  <a:gd name="T8" fmla="*/ 31 w 91"/>
                  <a:gd name="T9" fmla="*/ 25 h 66"/>
                  <a:gd name="T10" fmla="*/ 22 w 91"/>
                  <a:gd name="T11" fmla="*/ 17 h 66"/>
                  <a:gd name="T12" fmla="*/ 59 w 91"/>
                  <a:gd name="T13" fmla="*/ 37 h 66"/>
                  <a:gd name="T14" fmla="*/ 44 w 91"/>
                  <a:gd name="T15" fmla="*/ 28 h 66"/>
                  <a:gd name="T16" fmla="*/ 59 w 91"/>
                  <a:gd name="T17" fmla="*/ 37 h 66"/>
                  <a:gd name="T18" fmla="*/ 57 w 91"/>
                  <a:gd name="T19" fmla="*/ 48 h 66"/>
                  <a:gd name="T20" fmla="*/ 69 w 91"/>
                  <a:gd name="T21" fmla="*/ 54 h 66"/>
                  <a:gd name="T22" fmla="*/ 57 w 91"/>
                  <a:gd name="T23" fmla="*/ 48 h 66"/>
                  <a:gd name="T24" fmla="*/ 78 w 91"/>
                  <a:gd name="T25" fmla="*/ 59 h 66"/>
                  <a:gd name="T26" fmla="*/ 88 w 91"/>
                  <a:gd name="T27" fmla="*/ 64 h 66"/>
                  <a:gd name="T28" fmla="*/ 78 w 91"/>
                  <a:gd name="T29" fmla="*/ 59 h 66"/>
                  <a:gd name="T30" fmla="*/ 69 w 91"/>
                  <a:gd name="T31" fmla="*/ 36 h 66"/>
                  <a:gd name="T32" fmla="*/ 78 w 91"/>
                  <a:gd name="T33" fmla="*/ 52 h 66"/>
                  <a:gd name="T34" fmla="*/ 69 w 91"/>
                  <a:gd name="T35" fmla="*/ 3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66">
                    <a:moveTo>
                      <a:pt x="1" y="3"/>
                    </a:moveTo>
                    <a:cubicBezTo>
                      <a:pt x="0" y="6"/>
                      <a:pt x="11" y="22"/>
                      <a:pt x="15" y="19"/>
                    </a:cubicBezTo>
                    <a:cubicBezTo>
                      <a:pt x="22" y="15"/>
                      <a:pt x="1" y="0"/>
                      <a:pt x="1" y="3"/>
                    </a:cubicBezTo>
                    <a:close/>
                    <a:moveTo>
                      <a:pt x="22" y="17"/>
                    </a:moveTo>
                    <a:cubicBezTo>
                      <a:pt x="22" y="18"/>
                      <a:pt x="30" y="26"/>
                      <a:pt x="31" y="25"/>
                    </a:cubicBezTo>
                    <a:cubicBezTo>
                      <a:pt x="33" y="23"/>
                      <a:pt x="22" y="15"/>
                      <a:pt x="22" y="17"/>
                    </a:cubicBezTo>
                    <a:close/>
                    <a:moveTo>
                      <a:pt x="59" y="37"/>
                    </a:moveTo>
                    <a:cubicBezTo>
                      <a:pt x="62" y="35"/>
                      <a:pt x="44" y="25"/>
                      <a:pt x="44" y="28"/>
                    </a:cubicBezTo>
                    <a:cubicBezTo>
                      <a:pt x="43" y="31"/>
                      <a:pt x="57" y="39"/>
                      <a:pt x="59" y="37"/>
                    </a:cubicBezTo>
                    <a:close/>
                    <a:moveTo>
                      <a:pt x="57" y="48"/>
                    </a:moveTo>
                    <a:cubicBezTo>
                      <a:pt x="58" y="53"/>
                      <a:pt x="66" y="56"/>
                      <a:pt x="69" y="54"/>
                    </a:cubicBezTo>
                    <a:cubicBezTo>
                      <a:pt x="72" y="52"/>
                      <a:pt x="56" y="42"/>
                      <a:pt x="57" y="48"/>
                    </a:cubicBezTo>
                    <a:close/>
                    <a:moveTo>
                      <a:pt x="78" y="59"/>
                    </a:moveTo>
                    <a:cubicBezTo>
                      <a:pt x="78" y="60"/>
                      <a:pt x="85" y="66"/>
                      <a:pt x="88" y="64"/>
                    </a:cubicBezTo>
                    <a:cubicBezTo>
                      <a:pt x="91" y="61"/>
                      <a:pt x="77" y="57"/>
                      <a:pt x="78" y="59"/>
                    </a:cubicBezTo>
                    <a:close/>
                    <a:moveTo>
                      <a:pt x="69" y="36"/>
                    </a:moveTo>
                    <a:cubicBezTo>
                      <a:pt x="67" y="42"/>
                      <a:pt x="77" y="51"/>
                      <a:pt x="78" y="52"/>
                    </a:cubicBezTo>
                    <a:cubicBezTo>
                      <a:pt x="80" y="52"/>
                      <a:pt x="71" y="32"/>
                      <a:pt x="69" y="3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Freeform 155"/>
              <p:cNvSpPr>
                <a:spLocks noEditPoints="1"/>
              </p:cNvSpPr>
              <p:nvPr/>
            </p:nvSpPr>
            <p:spPr bwMode="auto">
              <a:xfrm>
                <a:off x="8194675" y="4229100"/>
                <a:ext cx="204788" cy="149225"/>
              </a:xfrm>
              <a:custGeom>
                <a:avLst/>
                <a:gdLst>
                  <a:gd name="T0" fmla="*/ 1 w 91"/>
                  <a:gd name="T1" fmla="*/ 3 h 66"/>
                  <a:gd name="T2" fmla="*/ 15 w 91"/>
                  <a:gd name="T3" fmla="*/ 19 h 66"/>
                  <a:gd name="T4" fmla="*/ 1 w 91"/>
                  <a:gd name="T5" fmla="*/ 3 h 66"/>
                  <a:gd name="T6" fmla="*/ 22 w 91"/>
                  <a:gd name="T7" fmla="*/ 17 h 66"/>
                  <a:gd name="T8" fmla="*/ 31 w 91"/>
                  <a:gd name="T9" fmla="*/ 25 h 66"/>
                  <a:gd name="T10" fmla="*/ 22 w 91"/>
                  <a:gd name="T11" fmla="*/ 17 h 66"/>
                  <a:gd name="T12" fmla="*/ 59 w 91"/>
                  <a:gd name="T13" fmla="*/ 37 h 66"/>
                  <a:gd name="T14" fmla="*/ 44 w 91"/>
                  <a:gd name="T15" fmla="*/ 28 h 66"/>
                  <a:gd name="T16" fmla="*/ 59 w 91"/>
                  <a:gd name="T17" fmla="*/ 37 h 66"/>
                  <a:gd name="T18" fmla="*/ 57 w 91"/>
                  <a:gd name="T19" fmla="*/ 48 h 66"/>
                  <a:gd name="T20" fmla="*/ 69 w 91"/>
                  <a:gd name="T21" fmla="*/ 54 h 66"/>
                  <a:gd name="T22" fmla="*/ 57 w 91"/>
                  <a:gd name="T23" fmla="*/ 48 h 66"/>
                  <a:gd name="T24" fmla="*/ 78 w 91"/>
                  <a:gd name="T25" fmla="*/ 59 h 66"/>
                  <a:gd name="T26" fmla="*/ 88 w 91"/>
                  <a:gd name="T27" fmla="*/ 64 h 66"/>
                  <a:gd name="T28" fmla="*/ 78 w 91"/>
                  <a:gd name="T29" fmla="*/ 59 h 66"/>
                  <a:gd name="T30" fmla="*/ 69 w 91"/>
                  <a:gd name="T31" fmla="*/ 36 h 66"/>
                  <a:gd name="T32" fmla="*/ 78 w 91"/>
                  <a:gd name="T33" fmla="*/ 52 h 66"/>
                  <a:gd name="T34" fmla="*/ 69 w 91"/>
                  <a:gd name="T35" fmla="*/ 3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66">
                    <a:moveTo>
                      <a:pt x="1" y="3"/>
                    </a:moveTo>
                    <a:cubicBezTo>
                      <a:pt x="0" y="6"/>
                      <a:pt x="11" y="22"/>
                      <a:pt x="15" y="19"/>
                    </a:cubicBezTo>
                    <a:cubicBezTo>
                      <a:pt x="22" y="15"/>
                      <a:pt x="1" y="0"/>
                      <a:pt x="1" y="3"/>
                    </a:cubicBezTo>
                    <a:close/>
                    <a:moveTo>
                      <a:pt x="22" y="17"/>
                    </a:moveTo>
                    <a:cubicBezTo>
                      <a:pt x="22" y="18"/>
                      <a:pt x="30" y="26"/>
                      <a:pt x="31" y="25"/>
                    </a:cubicBezTo>
                    <a:cubicBezTo>
                      <a:pt x="33" y="23"/>
                      <a:pt x="22" y="15"/>
                      <a:pt x="22" y="17"/>
                    </a:cubicBezTo>
                    <a:close/>
                    <a:moveTo>
                      <a:pt x="59" y="37"/>
                    </a:moveTo>
                    <a:cubicBezTo>
                      <a:pt x="62" y="35"/>
                      <a:pt x="44" y="25"/>
                      <a:pt x="44" y="28"/>
                    </a:cubicBezTo>
                    <a:cubicBezTo>
                      <a:pt x="43" y="31"/>
                      <a:pt x="57" y="39"/>
                      <a:pt x="59" y="37"/>
                    </a:cubicBezTo>
                    <a:close/>
                    <a:moveTo>
                      <a:pt x="57" y="48"/>
                    </a:moveTo>
                    <a:cubicBezTo>
                      <a:pt x="58" y="53"/>
                      <a:pt x="66" y="56"/>
                      <a:pt x="69" y="54"/>
                    </a:cubicBezTo>
                    <a:cubicBezTo>
                      <a:pt x="72" y="52"/>
                      <a:pt x="56" y="42"/>
                      <a:pt x="57" y="48"/>
                    </a:cubicBezTo>
                    <a:close/>
                    <a:moveTo>
                      <a:pt x="78" y="59"/>
                    </a:moveTo>
                    <a:cubicBezTo>
                      <a:pt x="78" y="60"/>
                      <a:pt x="85" y="66"/>
                      <a:pt x="88" y="64"/>
                    </a:cubicBezTo>
                    <a:cubicBezTo>
                      <a:pt x="91" y="61"/>
                      <a:pt x="77" y="57"/>
                      <a:pt x="78" y="59"/>
                    </a:cubicBezTo>
                    <a:close/>
                    <a:moveTo>
                      <a:pt x="69" y="36"/>
                    </a:moveTo>
                    <a:cubicBezTo>
                      <a:pt x="67" y="42"/>
                      <a:pt x="77" y="51"/>
                      <a:pt x="78" y="52"/>
                    </a:cubicBezTo>
                    <a:cubicBezTo>
                      <a:pt x="80" y="52"/>
                      <a:pt x="71" y="32"/>
                      <a:pt x="69" y="3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Freeform 156"/>
              <p:cNvSpPr>
                <a:spLocks noEditPoints="1"/>
              </p:cNvSpPr>
              <p:nvPr/>
            </p:nvSpPr>
            <p:spPr bwMode="auto">
              <a:xfrm>
                <a:off x="7124700" y="4364038"/>
                <a:ext cx="1044575" cy="928688"/>
              </a:xfrm>
              <a:custGeom>
                <a:avLst/>
                <a:gdLst>
                  <a:gd name="T0" fmla="*/ 457 w 464"/>
                  <a:gd name="T1" fmla="*/ 180 h 412"/>
                  <a:gd name="T2" fmla="*/ 438 w 464"/>
                  <a:gd name="T3" fmla="*/ 160 h 412"/>
                  <a:gd name="T4" fmla="*/ 424 w 464"/>
                  <a:gd name="T5" fmla="*/ 140 h 412"/>
                  <a:gd name="T6" fmla="*/ 411 w 464"/>
                  <a:gd name="T7" fmla="*/ 124 h 412"/>
                  <a:gd name="T8" fmla="*/ 378 w 464"/>
                  <a:gd name="T9" fmla="*/ 93 h 412"/>
                  <a:gd name="T10" fmla="*/ 367 w 464"/>
                  <a:gd name="T11" fmla="*/ 54 h 412"/>
                  <a:gd name="T12" fmla="*/ 348 w 464"/>
                  <a:gd name="T13" fmla="*/ 34 h 412"/>
                  <a:gd name="T14" fmla="*/ 330 w 464"/>
                  <a:gd name="T15" fmla="*/ 10 h 412"/>
                  <a:gd name="T16" fmla="*/ 324 w 464"/>
                  <a:gd name="T17" fmla="*/ 52 h 412"/>
                  <a:gd name="T18" fmla="*/ 298 w 464"/>
                  <a:gd name="T19" fmla="*/ 76 h 412"/>
                  <a:gd name="T20" fmla="*/ 265 w 464"/>
                  <a:gd name="T21" fmla="*/ 59 h 412"/>
                  <a:gd name="T22" fmla="*/ 260 w 464"/>
                  <a:gd name="T23" fmla="*/ 35 h 412"/>
                  <a:gd name="T24" fmla="*/ 268 w 464"/>
                  <a:gd name="T25" fmla="*/ 17 h 412"/>
                  <a:gd name="T26" fmla="*/ 251 w 464"/>
                  <a:gd name="T27" fmla="*/ 19 h 412"/>
                  <a:gd name="T28" fmla="*/ 223 w 464"/>
                  <a:gd name="T29" fmla="*/ 13 h 412"/>
                  <a:gd name="T30" fmla="*/ 194 w 464"/>
                  <a:gd name="T31" fmla="*/ 32 h 412"/>
                  <a:gd name="T32" fmla="*/ 185 w 464"/>
                  <a:gd name="T33" fmla="*/ 51 h 412"/>
                  <a:gd name="T34" fmla="*/ 167 w 464"/>
                  <a:gd name="T35" fmla="*/ 44 h 412"/>
                  <a:gd name="T36" fmla="*/ 148 w 464"/>
                  <a:gd name="T37" fmla="*/ 46 h 412"/>
                  <a:gd name="T38" fmla="*/ 132 w 464"/>
                  <a:gd name="T39" fmla="*/ 55 h 412"/>
                  <a:gd name="T40" fmla="*/ 123 w 464"/>
                  <a:gd name="T41" fmla="*/ 74 h 412"/>
                  <a:gd name="T42" fmla="*/ 106 w 464"/>
                  <a:gd name="T43" fmla="*/ 75 h 412"/>
                  <a:gd name="T44" fmla="*/ 70 w 464"/>
                  <a:gd name="T45" fmla="*/ 110 h 412"/>
                  <a:gd name="T46" fmla="*/ 35 w 464"/>
                  <a:gd name="T47" fmla="*/ 122 h 412"/>
                  <a:gd name="T48" fmla="*/ 13 w 464"/>
                  <a:gd name="T49" fmla="*/ 131 h 412"/>
                  <a:gd name="T50" fmla="*/ 6 w 464"/>
                  <a:gd name="T51" fmla="*/ 170 h 412"/>
                  <a:gd name="T52" fmla="*/ 9 w 464"/>
                  <a:gd name="T53" fmla="*/ 187 h 412"/>
                  <a:gd name="T54" fmla="*/ 22 w 464"/>
                  <a:gd name="T55" fmla="*/ 228 h 412"/>
                  <a:gd name="T56" fmla="*/ 23 w 464"/>
                  <a:gd name="T57" fmla="*/ 278 h 412"/>
                  <a:gd name="T58" fmla="*/ 56 w 464"/>
                  <a:gd name="T59" fmla="*/ 295 h 412"/>
                  <a:gd name="T60" fmla="*/ 105 w 464"/>
                  <a:gd name="T61" fmla="*/ 281 h 412"/>
                  <a:gd name="T62" fmla="*/ 157 w 464"/>
                  <a:gd name="T63" fmla="*/ 260 h 412"/>
                  <a:gd name="T64" fmla="*/ 220 w 464"/>
                  <a:gd name="T65" fmla="*/ 257 h 412"/>
                  <a:gd name="T66" fmla="*/ 240 w 464"/>
                  <a:gd name="T67" fmla="*/ 269 h 412"/>
                  <a:gd name="T68" fmla="*/ 262 w 464"/>
                  <a:gd name="T69" fmla="*/ 287 h 412"/>
                  <a:gd name="T70" fmla="*/ 278 w 464"/>
                  <a:gd name="T71" fmla="*/ 285 h 412"/>
                  <a:gd name="T72" fmla="*/ 288 w 464"/>
                  <a:gd name="T73" fmla="*/ 289 h 412"/>
                  <a:gd name="T74" fmla="*/ 304 w 464"/>
                  <a:gd name="T75" fmla="*/ 317 h 412"/>
                  <a:gd name="T76" fmla="*/ 345 w 464"/>
                  <a:gd name="T77" fmla="*/ 344 h 412"/>
                  <a:gd name="T78" fmla="*/ 366 w 464"/>
                  <a:gd name="T79" fmla="*/ 341 h 412"/>
                  <a:gd name="T80" fmla="*/ 380 w 464"/>
                  <a:gd name="T81" fmla="*/ 349 h 412"/>
                  <a:gd name="T82" fmla="*/ 419 w 464"/>
                  <a:gd name="T83" fmla="*/ 330 h 412"/>
                  <a:gd name="T84" fmla="*/ 443 w 464"/>
                  <a:gd name="T85" fmla="*/ 266 h 412"/>
                  <a:gd name="T86" fmla="*/ 459 w 464"/>
                  <a:gd name="T87" fmla="*/ 228 h 412"/>
                  <a:gd name="T88" fmla="*/ 210 w 464"/>
                  <a:gd name="T89" fmla="*/ 11 h 412"/>
                  <a:gd name="T90" fmla="*/ 266 w 464"/>
                  <a:gd name="T91" fmla="*/ 307 h 412"/>
                  <a:gd name="T92" fmla="*/ 379 w 464"/>
                  <a:gd name="T93" fmla="*/ 377 h 412"/>
                  <a:gd name="T94" fmla="*/ 380 w 464"/>
                  <a:gd name="T95" fmla="*/ 411 h 412"/>
                  <a:gd name="T96" fmla="*/ 396 w 464"/>
                  <a:gd name="T97" fmla="*/ 402 h 412"/>
                  <a:gd name="T98" fmla="*/ 379 w 464"/>
                  <a:gd name="T99" fmla="*/ 377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4" h="412">
                    <a:moveTo>
                      <a:pt x="461" y="207"/>
                    </a:moveTo>
                    <a:cubicBezTo>
                      <a:pt x="463" y="205"/>
                      <a:pt x="460" y="197"/>
                      <a:pt x="458" y="199"/>
                    </a:cubicBezTo>
                    <a:cubicBezTo>
                      <a:pt x="456" y="200"/>
                      <a:pt x="456" y="186"/>
                      <a:pt x="457" y="180"/>
                    </a:cubicBezTo>
                    <a:cubicBezTo>
                      <a:pt x="459" y="174"/>
                      <a:pt x="458" y="174"/>
                      <a:pt x="455" y="178"/>
                    </a:cubicBezTo>
                    <a:cubicBezTo>
                      <a:pt x="451" y="181"/>
                      <a:pt x="448" y="171"/>
                      <a:pt x="447" y="169"/>
                    </a:cubicBezTo>
                    <a:cubicBezTo>
                      <a:pt x="446" y="166"/>
                      <a:pt x="443" y="159"/>
                      <a:pt x="438" y="160"/>
                    </a:cubicBezTo>
                    <a:cubicBezTo>
                      <a:pt x="434" y="161"/>
                      <a:pt x="437" y="154"/>
                      <a:pt x="433" y="155"/>
                    </a:cubicBezTo>
                    <a:cubicBezTo>
                      <a:pt x="429" y="156"/>
                      <a:pt x="428" y="149"/>
                      <a:pt x="429" y="143"/>
                    </a:cubicBezTo>
                    <a:cubicBezTo>
                      <a:pt x="430" y="137"/>
                      <a:pt x="426" y="142"/>
                      <a:pt x="424" y="140"/>
                    </a:cubicBezTo>
                    <a:cubicBezTo>
                      <a:pt x="423" y="137"/>
                      <a:pt x="421" y="139"/>
                      <a:pt x="418" y="140"/>
                    </a:cubicBezTo>
                    <a:cubicBezTo>
                      <a:pt x="415" y="141"/>
                      <a:pt x="414" y="135"/>
                      <a:pt x="415" y="132"/>
                    </a:cubicBezTo>
                    <a:cubicBezTo>
                      <a:pt x="416" y="130"/>
                      <a:pt x="415" y="127"/>
                      <a:pt x="411" y="124"/>
                    </a:cubicBezTo>
                    <a:cubicBezTo>
                      <a:pt x="407" y="121"/>
                      <a:pt x="407" y="119"/>
                      <a:pt x="407" y="116"/>
                    </a:cubicBezTo>
                    <a:cubicBezTo>
                      <a:pt x="407" y="113"/>
                      <a:pt x="386" y="102"/>
                      <a:pt x="381" y="101"/>
                    </a:cubicBezTo>
                    <a:cubicBezTo>
                      <a:pt x="376" y="100"/>
                      <a:pt x="380" y="95"/>
                      <a:pt x="378" y="93"/>
                    </a:cubicBezTo>
                    <a:cubicBezTo>
                      <a:pt x="376" y="91"/>
                      <a:pt x="376" y="85"/>
                      <a:pt x="376" y="79"/>
                    </a:cubicBezTo>
                    <a:cubicBezTo>
                      <a:pt x="376" y="74"/>
                      <a:pt x="369" y="72"/>
                      <a:pt x="369" y="67"/>
                    </a:cubicBezTo>
                    <a:cubicBezTo>
                      <a:pt x="369" y="63"/>
                      <a:pt x="367" y="59"/>
                      <a:pt x="367" y="54"/>
                    </a:cubicBezTo>
                    <a:cubicBezTo>
                      <a:pt x="368" y="49"/>
                      <a:pt x="360" y="47"/>
                      <a:pt x="360" y="45"/>
                    </a:cubicBezTo>
                    <a:cubicBezTo>
                      <a:pt x="360" y="42"/>
                      <a:pt x="355" y="44"/>
                      <a:pt x="351" y="45"/>
                    </a:cubicBezTo>
                    <a:cubicBezTo>
                      <a:pt x="347" y="45"/>
                      <a:pt x="347" y="39"/>
                      <a:pt x="348" y="34"/>
                    </a:cubicBezTo>
                    <a:cubicBezTo>
                      <a:pt x="348" y="28"/>
                      <a:pt x="346" y="18"/>
                      <a:pt x="342" y="16"/>
                    </a:cubicBezTo>
                    <a:cubicBezTo>
                      <a:pt x="339" y="13"/>
                      <a:pt x="339" y="3"/>
                      <a:pt x="337" y="2"/>
                    </a:cubicBezTo>
                    <a:cubicBezTo>
                      <a:pt x="335" y="0"/>
                      <a:pt x="329" y="7"/>
                      <a:pt x="330" y="10"/>
                    </a:cubicBezTo>
                    <a:cubicBezTo>
                      <a:pt x="330" y="13"/>
                      <a:pt x="329" y="17"/>
                      <a:pt x="327" y="19"/>
                    </a:cubicBezTo>
                    <a:cubicBezTo>
                      <a:pt x="325" y="21"/>
                      <a:pt x="328" y="29"/>
                      <a:pt x="325" y="32"/>
                    </a:cubicBezTo>
                    <a:cubicBezTo>
                      <a:pt x="322" y="34"/>
                      <a:pt x="325" y="45"/>
                      <a:pt x="324" y="52"/>
                    </a:cubicBezTo>
                    <a:cubicBezTo>
                      <a:pt x="324" y="58"/>
                      <a:pt x="324" y="65"/>
                      <a:pt x="321" y="69"/>
                    </a:cubicBezTo>
                    <a:cubicBezTo>
                      <a:pt x="318" y="73"/>
                      <a:pt x="317" y="80"/>
                      <a:pt x="311" y="82"/>
                    </a:cubicBezTo>
                    <a:cubicBezTo>
                      <a:pt x="305" y="84"/>
                      <a:pt x="297" y="80"/>
                      <a:pt x="298" y="76"/>
                    </a:cubicBezTo>
                    <a:cubicBezTo>
                      <a:pt x="298" y="73"/>
                      <a:pt x="291" y="71"/>
                      <a:pt x="288" y="72"/>
                    </a:cubicBezTo>
                    <a:cubicBezTo>
                      <a:pt x="284" y="72"/>
                      <a:pt x="282" y="67"/>
                      <a:pt x="277" y="63"/>
                    </a:cubicBezTo>
                    <a:cubicBezTo>
                      <a:pt x="271" y="59"/>
                      <a:pt x="267" y="64"/>
                      <a:pt x="265" y="59"/>
                    </a:cubicBezTo>
                    <a:cubicBezTo>
                      <a:pt x="263" y="54"/>
                      <a:pt x="262" y="53"/>
                      <a:pt x="258" y="50"/>
                    </a:cubicBezTo>
                    <a:cubicBezTo>
                      <a:pt x="254" y="48"/>
                      <a:pt x="255" y="48"/>
                      <a:pt x="259" y="45"/>
                    </a:cubicBezTo>
                    <a:cubicBezTo>
                      <a:pt x="262" y="42"/>
                      <a:pt x="262" y="39"/>
                      <a:pt x="260" y="35"/>
                    </a:cubicBezTo>
                    <a:cubicBezTo>
                      <a:pt x="258" y="32"/>
                      <a:pt x="262" y="33"/>
                      <a:pt x="267" y="30"/>
                    </a:cubicBezTo>
                    <a:cubicBezTo>
                      <a:pt x="272" y="27"/>
                      <a:pt x="267" y="24"/>
                      <a:pt x="271" y="23"/>
                    </a:cubicBezTo>
                    <a:cubicBezTo>
                      <a:pt x="274" y="21"/>
                      <a:pt x="272" y="18"/>
                      <a:pt x="268" y="17"/>
                    </a:cubicBezTo>
                    <a:cubicBezTo>
                      <a:pt x="264" y="16"/>
                      <a:pt x="265" y="21"/>
                      <a:pt x="264" y="22"/>
                    </a:cubicBezTo>
                    <a:cubicBezTo>
                      <a:pt x="262" y="22"/>
                      <a:pt x="261" y="15"/>
                      <a:pt x="260" y="16"/>
                    </a:cubicBezTo>
                    <a:cubicBezTo>
                      <a:pt x="258" y="16"/>
                      <a:pt x="254" y="22"/>
                      <a:pt x="251" y="19"/>
                    </a:cubicBezTo>
                    <a:cubicBezTo>
                      <a:pt x="249" y="16"/>
                      <a:pt x="235" y="13"/>
                      <a:pt x="229" y="12"/>
                    </a:cubicBezTo>
                    <a:cubicBezTo>
                      <a:pt x="224" y="12"/>
                      <a:pt x="222" y="5"/>
                      <a:pt x="219" y="6"/>
                    </a:cubicBezTo>
                    <a:cubicBezTo>
                      <a:pt x="215" y="7"/>
                      <a:pt x="219" y="9"/>
                      <a:pt x="223" y="13"/>
                    </a:cubicBezTo>
                    <a:cubicBezTo>
                      <a:pt x="227" y="17"/>
                      <a:pt x="210" y="20"/>
                      <a:pt x="206" y="19"/>
                    </a:cubicBezTo>
                    <a:cubicBezTo>
                      <a:pt x="201" y="17"/>
                      <a:pt x="206" y="22"/>
                      <a:pt x="202" y="22"/>
                    </a:cubicBezTo>
                    <a:cubicBezTo>
                      <a:pt x="198" y="22"/>
                      <a:pt x="198" y="29"/>
                      <a:pt x="194" y="32"/>
                    </a:cubicBezTo>
                    <a:cubicBezTo>
                      <a:pt x="191" y="36"/>
                      <a:pt x="193" y="38"/>
                      <a:pt x="190" y="40"/>
                    </a:cubicBezTo>
                    <a:cubicBezTo>
                      <a:pt x="186" y="43"/>
                      <a:pt x="186" y="45"/>
                      <a:pt x="190" y="50"/>
                    </a:cubicBezTo>
                    <a:cubicBezTo>
                      <a:pt x="195" y="55"/>
                      <a:pt x="188" y="55"/>
                      <a:pt x="185" y="51"/>
                    </a:cubicBezTo>
                    <a:cubicBezTo>
                      <a:pt x="181" y="47"/>
                      <a:pt x="177" y="47"/>
                      <a:pt x="177" y="52"/>
                    </a:cubicBezTo>
                    <a:cubicBezTo>
                      <a:pt x="178" y="56"/>
                      <a:pt x="173" y="54"/>
                      <a:pt x="174" y="49"/>
                    </a:cubicBezTo>
                    <a:cubicBezTo>
                      <a:pt x="174" y="44"/>
                      <a:pt x="168" y="47"/>
                      <a:pt x="167" y="44"/>
                    </a:cubicBezTo>
                    <a:cubicBezTo>
                      <a:pt x="166" y="41"/>
                      <a:pt x="161" y="37"/>
                      <a:pt x="158" y="37"/>
                    </a:cubicBezTo>
                    <a:cubicBezTo>
                      <a:pt x="155" y="37"/>
                      <a:pt x="155" y="41"/>
                      <a:pt x="151" y="41"/>
                    </a:cubicBezTo>
                    <a:cubicBezTo>
                      <a:pt x="148" y="41"/>
                      <a:pt x="147" y="42"/>
                      <a:pt x="148" y="46"/>
                    </a:cubicBezTo>
                    <a:cubicBezTo>
                      <a:pt x="148" y="49"/>
                      <a:pt x="143" y="46"/>
                      <a:pt x="139" y="46"/>
                    </a:cubicBezTo>
                    <a:cubicBezTo>
                      <a:pt x="135" y="47"/>
                      <a:pt x="139" y="51"/>
                      <a:pt x="137" y="51"/>
                    </a:cubicBezTo>
                    <a:cubicBezTo>
                      <a:pt x="135" y="51"/>
                      <a:pt x="135" y="55"/>
                      <a:pt x="132" y="55"/>
                    </a:cubicBezTo>
                    <a:cubicBezTo>
                      <a:pt x="129" y="55"/>
                      <a:pt x="129" y="62"/>
                      <a:pt x="130" y="66"/>
                    </a:cubicBezTo>
                    <a:cubicBezTo>
                      <a:pt x="130" y="70"/>
                      <a:pt x="125" y="64"/>
                      <a:pt x="121" y="65"/>
                    </a:cubicBezTo>
                    <a:cubicBezTo>
                      <a:pt x="118" y="66"/>
                      <a:pt x="122" y="69"/>
                      <a:pt x="123" y="74"/>
                    </a:cubicBezTo>
                    <a:cubicBezTo>
                      <a:pt x="124" y="78"/>
                      <a:pt x="121" y="78"/>
                      <a:pt x="120" y="79"/>
                    </a:cubicBezTo>
                    <a:cubicBezTo>
                      <a:pt x="118" y="81"/>
                      <a:pt x="115" y="75"/>
                      <a:pt x="115" y="71"/>
                    </a:cubicBezTo>
                    <a:cubicBezTo>
                      <a:pt x="115" y="67"/>
                      <a:pt x="111" y="71"/>
                      <a:pt x="106" y="75"/>
                    </a:cubicBezTo>
                    <a:cubicBezTo>
                      <a:pt x="102" y="80"/>
                      <a:pt x="108" y="87"/>
                      <a:pt x="106" y="89"/>
                    </a:cubicBezTo>
                    <a:cubicBezTo>
                      <a:pt x="104" y="90"/>
                      <a:pt x="95" y="98"/>
                      <a:pt x="90" y="105"/>
                    </a:cubicBezTo>
                    <a:cubicBezTo>
                      <a:pt x="84" y="111"/>
                      <a:pt x="73" y="107"/>
                      <a:pt x="70" y="110"/>
                    </a:cubicBezTo>
                    <a:cubicBezTo>
                      <a:pt x="66" y="113"/>
                      <a:pt x="62" y="111"/>
                      <a:pt x="59" y="114"/>
                    </a:cubicBezTo>
                    <a:cubicBezTo>
                      <a:pt x="55" y="116"/>
                      <a:pt x="49" y="122"/>
                      <a:pt x="48" y="118"/>
                    </a:cubicBezTo>
                    <a:cubicBezTo>
                      <a:pt x="47" y="115"/>
                      <a:pt x="38" y="118"/>
                      <a:pt x="35" y="122"/>
                    </a:cubicBezTo>
                    <a:cubicBezTo>
                      <a:pt x="31" y="126"/>
                      <a:pt x="25" y="129"/>
                      <a:pt x="21" y="129"/>
                    </a:cubicBezTo>
                    <a:cubicBezTo>
                      <a:pt x="16" y="130"/>
                      <a:pt x="16" y="136"/>
                      <a:pt x="15" y="138"/>
                    </a:cubicBezTo>
                    <a:cubicBezTo>
                      <a:pt x="13" y="139"/>
                      <a:pt x="13" y="132"/>
                      <a:pt x="13" y="131"/>
                    </a:cubicBezTo>
                    <a:cubicBezTo>
                      <a:pt x="13" y="129"/>
                      <a:pt x="9" y="134"/>
                      <a:pt x="8" y="139"/>
                    </a:cubicBezTo>
                    <a:cubicBezTo>
                      <a:pt x="6" y="144"/>
                      <a:pt x="12" y="146"/>
                      <a:pt x="8" y="152"/>
                    </a:cubicBezTo>
                    <a:cubicBezTo>
                      <a:pt x="4" y="157"/>
                      <a:pt x="1" y="163"/>
                      <a:pt x="6" y="170"/>
                    </a:cubicBezTo>
                    <a:cubicBezTo>
                      <a:pt x="11" y="177"/>
                      <a:pt x="14" y="181"/>
                      <a:pt x="13" y="185"/>
                    </a:cubicBezTo>
                    <a:cubicBezTo>
                      <a:pt x="11" y="188"/>
                      <a:pt x="7" y="178"/>
                      <a:pt x="6" y="179"/>
                    </a:cubicBezTo>
                    <a:cubicBezTo>
                      <a:pt x="5" y="180"/>
                      <a:pt x="11" y="185"/>
                      <a:pt x="9" y="187"/>
                    </a:cubicBezTo>
                    <a:cubicBezTo>
                      <a:pt x="8" y="189"/>
                      <a:pt x="2" y="178"/>
                      <a:pt x="1" y="181"/>
                    </a:cubicBezTo>
                    <a:cubicBezTo>
                      <a:pt x="0" y="183"/>
                      <a:pt x="12" y="200"/>
                      <a:pt x="13" y="206"/>
                    </a:cubicBezTo>
                    <a:cubicBezTo>
                      <a:pt x="13" y="213"/>
                      <a:pt x="23" y="219"/>
                      <a:pt x="22" y="228"/>
                    </a:cubicBezTo>
                    <a:cubicBezTo>
                      <a:pt x="22" y="237"/>
                      <a:pt x="31" y="251"/>
                      <a:pt x="32" y="253"/>
                    </a:cubicBezTo>
                    <a:cubicBezTo>
                      <a:pt x="34" y="256"/>
                      <a:pt x="29" y="262"/>
                      <a:pt x="30" y="268"/>
                    </a:cubicBezTo>
                    <a:cubicBezTo>
                      <a:pt x="31" y="275"/>
                      <a:pt x="27" y="278"/>
                      <a:pt x="23" y="278"/>
                    </a:cubicBezTo>
                    <a:cubicBezTo>
                      <a:pt x="19" y="278"/>
                      <a:pt x="21" y="285"/>
                      <a:pt x="26" y="285"/>
                    </a:cubicBezTo>
                    <a:cubicBezTo>
                      <a:pt x="31" y="286"/>
                      <a:pt x="29" y="289"/>
                      <a:pt x="34" y="292"/>
                    </a:cubicBezTo>
                    <a:cubicBezTo>
                      <a:pt x="40" y="296"/>
                      <a:pt x="52" y="295"/>
                      <a:pt x="56" y="295"/>
                    </a:cubicBezTo>
                    <a:cubicBezTo>
                      <a:pt x="61" y="295"/>
                      <a:pt x="62" y="288"/>
                      <a:pt x="68" y="288"/>
                    </a:cubicBezTo>
                    <a:cubicBezTo>
                      <a:pt x="73" y="288"/>
                      <a:pt x="73" y="286"/>
                      <a:pt x="76" y="282"/>
                    </a:cubicBezTo>
                    <a:cubicBezTo>
                      <a:pt x="78" y="279"/>
                      <a:pt x="91" y="280"/>
                      <a:pt x="105" y="281"/>
                    </a:cubicBezTo>
                    <a:cubicBezTo>
                      <a:pt x="118" y="281"/>
                      <a:pt x="124" y="277"/>
                      <a:pt x="126" y="272"/>
                    </a:cubicBezTo>
                    <a:cubicBezTo>
                      <a:pt x="127" y="267"/>
                      <a:pt x="137" y="267"/>
                      <a:pt x="141" y="263"/>
                    </a:cubicBezTo>
                    <a:cubicBezTo>
                      <a:pt x="144" y="260"/>
                      <a:pt x="148" y="260"/>
                      <a:pt x="157" y="260"/>
                    </a:cubicBezTo>
                    <a:cubicBezTo>
                      <a:pt x="167" y="261"/>
                      <a:pt x="176" y="255"/>
                      <a:pt x="182" y="253"/>
                    </a:cubicBezTo>
                    <a:cubicBezTo>
                      <a:pt x="189" y="250"/>
                      <a:pt x="200" y="251"/>
                      <a:pt x="206" y="250"/>
                    </a:cubicBezTo>
                    <a:cubicBezTo>
                      <a:pt x="212" y="248"/>
                      <a:pt x="213" y="257"/>
                      <a:pt x="220" y="257"/>
                    </a:cubicBezTo>
                    <a:cubicBezTo>
                      <a:pt x="227" y="256"/>
                      <a:pt x="230" y="259"/>
                      <a:pt x="233" y="258"/>
                    </a:cubicBezTo>
                    <a:cubicBezTo>
                      <a:pt x="237" y="258"/>
                      <a:pt x="236" y="261"/>
                      <a:pt x="240" y="262"/>
                    </a:cubicBezTo>
                    <a:cubicBezTo>
                      <a:pt x="243" y="262"/>
                      <a:pt x="243" y="265"/>
                      <a:pt x="240" y="269"/>
                    </a:cubicBezTo>
                    <a:cubicBezTo>
                      <a:pt x="238" y="272"/>
                      <a:pt x="246" y="272"/>
                      <a:pt x="250" y="278"/>
                    </a:cubicBezTo>
                    <a:cubicBezTo>
                      <a:pt x="255" y="285"/>
                      <a:pt x="251" y="286"/>
                      <a:pt x="253" y="291"/>
                    </a:cubicBezTo>
                    <a:cubicBezTo>
                      <a:pt x="256" y="296"/>
                      <a:pt x="257" y="294"/>
                      <a:pt x="262" y="287"/>
                    </a:cubicBezTo>
                    <a:cubicBezTo>
                      <a:pt x="267" y="280"/>
                      <a:pt x="273" y="285"/>
                      <a:pt x="274" y="279"/>
                    </a:cubicBezTo>
                    <a:cubicBezTo>
                      <a:pt x="274" y="273"/>
                      <a:pt x="280" y="266"/>
                      <a:pt x="283" y="269"/>
                    </a:cubicBezTo>
                    <a:cubicBezTo>
                      <a:pt x="287" y="272"/>
                      <a:pt x="281" y="273"/>
                      <a:pt x="278" y="285"/>
                    </a:cubicBezTo>
                    <a:cubicBezTo>
                      <a:pt x="276" y="296"/>
                      <a:pt x="272" y="290"/>
                      <a:pt x="271" y="294"/>
                    </a:cubicBezTo>
                    <a:cubicBezTo>
                      <a:pt x="271" y="297"/>
                      <a:pt x="282" y="299"/>
                      <a:pt x="282" y="293"/>
                    </a:cubicBezTo>
                    <a:cubicBezTo>
                      <a:pt x="282" y="287"/>
                      <a:pt x="284" y="284"/>
                      <a:pt x="288" y="289"/>
                    </a:cubicBezTo>
                    <a:cubicBezTo>
                      <a:pt x="292" y="295"/>
                      <a:pt x="286" y="299"/>
                      <a:pt x="287" y="302"/>
                    </a:cubicBezTo>
                    <a:cubicBezTo>
                      <a:pt x="288" y="304"/>
                      <a:pt x="292" y="301"/>
                      <a:pt x="295" y="301"/>
                    </a:cubicBezTo>
                    <a:cubicBezTo>
                      <a:pt x="299" y="302"/>
                      <a:pt x="305" y="312"/>
                      <a:pt x="304" y="317"/>
                    </a:cubicBezTo>
                    <a:cubicBezTo>
                      <a:pt x="303" y="322"/>
                      <a:pt x="302" y="327"/>
                      <a:pt x="310" y="331"/>
                    </a:cubicBezTo>
                    <a:cubicBezTo>
                      <a:pt x="319" y="336"/>
                      <a:pt x="316" y="336"/>
                      <a:pt x="322" y="336"/>
                    </a:cubicBezTo>
                    <a:cubicBezTo>
                      <a:pt x="328" y="336"/>
                      <a:pt x="341" y="341"/>
                      <a:pt x="345" y="344"/>
                    </a:cubicBezTo>
                    <a:cubicBezTo>
                      <a:pt x="348" y="347"/>
                      <a:pt x="357" y="342"/>
                      <a:pt x="359" y="336"/>
                    </a:cubicBezTo>
                    <a:cubicBezTo>
                      <a:pt x="361" y="330"/>
                      <a:pt x="367" y="336"/>
                      <a:pt x="364" y="338"/>
                    </a:cubicBezTo>
                    <a:cubicBezTo>
                      <a:pt x="360" y="340"/>
                      <a:pt x="365" y="345"/>
                      <a:pt x="366" y="341"/>
                    </a:cubicBezTo>
                    <a:cubicBezTo>
                      <a:pt x="366" y="338"/>
                      <a:pt x="367" y="335"/>
                      <a:pt x="369" y="339"/>
                    </a:cubicBezTo>
                    <a:cubicBezTo>
                      <a:pt x="370" y="343"/>
                      <a:pt x="374" y="343"/>
                      <a:pt x="376" y="346"/>
                    </a:cubicBezTo>
                    <a:cubicBezTo>
                      <a:pt x="378" y="349"/>
                      <a:pt x="380" y="351"/>
                      <a:pt x="380" y="349"/>
                    </a:cubicBezTo>
                    <a:cubicBezTo>
                      <a:pt x="380" y="346"/>
                      <a:pt x="381" y="344"/>
                      <a:pt x="385" y="342"/>
                    </a:cubicBezTo>
                    <a:cubicBezTo>
                      <a:pt x="389" y="341"/>
                      <a:pt x="391" y="338"/>
                      <a:pt x="396" y="335"/>
                    </a:cubicBezTo>
                    <a:cubicBezTo>
                      <a:pt x="400" y="331"/>
                      <a:pt x="417" y="330"/>
                      <a:pt x="419" y="330"/>
                    </a:cubicBezTo>
                    <a:cubicBezTo>
                      <a:pt x="421" y="330"/>
                      <a:pt x="422" y="315"/>
                      <a:pt x="423" y="308"/>
                    </a:cubicBezTo>
                    <a:cubicBezTo>
                      <a:pt x="424" y="300"/>
                      <a:pt x="430" y="299"/>
                      <a:pt x="431" y="290"/>
                    </a:cubicBezTo>
                    <a:cubicBezTo>
                      <a:pt x="432" y="282"/>
                      <a:pt x="441" y="267"/>
                      <a:pt x="443" y="266"/>
                    </a:cubicBezTo>
                    <a:cubicBezTo>
                      <a:pt x="446" y="265"/>
                      <a:pt x="450" y="263"/>
                      <a:pt x="450" y="258"/>
                    </a:cubicBezTo>
                    <a:cubicBezTo>
                      <a:pt x="450" y="254"/>
                      <a:pt x="456" y="248"/>
                      <a:pt x="456" y="243"/>
                    </a:cubicBezTo>
                    <a:cubicBezTo>
                      <a:pt x="456" y="237"/>
                      <a:pt x="459" y="230"/>
                      <a:pt x="459" y="228"/>
                    </a:cubicBezTo>
                    <a:cubicBezTo>
                      <a:pt x="458" y="227"/>
                      <a:pt x="456" y="221"/>
                      <a:pt x="460" y="217"/>
                    </a:cubicBezTo>
                    <a:cubicBezTo>
                      <a:pt x="464" y="213"/>
                      <a:pt x="459" y="208"/>
                      <a:pt x="461" y="207"/>
                    </a:cubicBezTo>
                    <a:close/>
                    <a:moveTo>
                      <a:pt x="210" y="11"/>
                    </a:moveTo>
                    <a:cubicBezTo>
                      <a:pt x="210" y="8"/>
                      <a:pt x="192" y="12"/>
                      <a:pt x="196" y="15"/>
                    </a:cubicBezTo>
                    <a:cubicBezTo>
                      <a:pt x="198" y="17"/>
                      <a:pt x="211" y="14"/>
                      <a:pt x="210" y="11"/>
                    </a:cubicBezTo>
                    <a:close/>
                    <a:moveTo>
                      <a:pt x="266" y="307"/>
                    </a:moveTo>
                    <a:cubicBezTo>
                      <a:pt x="269" y="310"/>
                      <a:pt x="278" y="309"/>
                      <a:pt x="280" y="305"/>
                    </a:cubicBezTo>
                    <a:cubicBezTo>
                      <a:pt x="281" y="302"/>
                      <a:pt x="264" y="305"/>
                      <a:pt x="266" y="307"/>
                    </a:cubicBezTo>
                    <a:close/>
                    <a:moveTo>
                      <a:pt x="379" y="377"/>
                    </a:moveTo>
                    <a:cubicBezTo>
                      <a:pt x="373" y="377"/>
                      <a:pt x="362" y="371"/>
                      <a:pt x="360" y="371"/>
                    </a:cubicBezTo>
                    <a:cubicBezTo>
                      <a:pt x="357" y="372"/>
                      <a:pt x="369" y="389"/>
                      <a:pt x="365" y="394"/>
                    </a:cubicBezTo>
                    <a:cubicBezTo>
                      <a:pt x="362" y="398"/>
                      <a:pt x="376" y="410"/>
                      <a:pt x="380" y="411"/>
                    </a:cubicBezTo>
                    <a:cubicBezTo>
                      <a:pt x="385" y="412"/>
                      <a:pt x="383" y="406"/>
                      <a:pt x="387" y="407"/>
                    </a:cubicBezTo>
                    <a:cubicBezTo>
                      <a:pt x="390" y="407"/>
                      <a:pt x="389" y="403"/>
                      <a:pt x="389" y="401"/>
                    </a:cubicBezTo>
                    <a:cubicBezTo>
                      <a:pt x="390" y="398"/>
                      <a:pt x="393" y="404"/>
                      <a:pt x="396" y="402"/>
                    </a:cubicBezTo>
                    <a:cubicBezTo>
                      <a:pt x="398" y="401"/>
                      <a:pt x="395" y="390"/>
                      <a:pt x="399" y="390"/>
                    </a:cubicBezTo>
                    <a:cubicBezTo>
                      <a:pt x="403" y="390"/>
                      <a:pt x="400" y="377"/>
                      <a:pt x="398" y="373"/>
                    </a:cubicBezTo>
                    <a:cubicBezTo>
                      <a:pt x="397" y="368"/>
                      <a:pt x="386" y="376"/>
                      <a:pt x="379" y="3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Freeform 157"/>
              <p:cNvSpPr>
                <a:spLocks noEditPoints="1"/>
              </p:cNvSpPr>
              <p:nvPr/>
            </p:nvSpPr>
            <p:spPr bwMode="auto">
              <a:xfrm>
                <a:off x="8491537" y="5024438"/>
                <a:ext cx="314325" cy="377825"/>
              </a:xfrm>
              <a:custGeom>
                <a:avLst/>
                <a:gdLst>
                  <a:gd name="T0" fmla="*/ 87 w 140"/>
                  <a:gd name="T1" fmla="*/ 81 h 168"/>
                  <a:gd name="T2" fmla="*/ 78 w 140"/>
                  <a:gd name="T3" fmla="*/ 84 h 168"/>
                  <a:gd name="T4" fmla="*/ 67 w 140"/>
                  <a:gd name="T5" fmla="*/ 80 h 168"/>
                  <a:gd name="T6" fmla="*/ 61 w 140"/>
                  <a:gd name="T7" fmla="*/ 89 h 168"/>
                  <a:gd name="T8" fmla="*/ 52 w 140"/>
                  <a:gd name="T9" fmla="*/ 105 h 168"/>
                  <a:gd name="T10" fmla="*/ 21 w 140"/>
                  <a:gd name="T11" fmla="*/ 126 h 168"/>
                  <a:gd name="T12" fmla="*/ 6 w 140"/>
                  <a:gd name="T13" fmla="*/ 139 h 168"/>
                  <a:gd name="T14" fmla="*/ 3 w 140"/>
                  <a:gd name="T15" fmla="*/ 151 h 168"/>
                  <a:gd name="T16" fmla="*/ 14 w 140"/>
                  <a:gd name="T17" fmla="*/ 156 h 168"/>
                  <a:gd name="T18" fmla="*/ 22 w 140"/>
                  <a:gd name="T19" fmla="*/ 159 h 168"/>
                  <a:gd name="T20" fmla="*/ 42 w 140"/>
                  <a:gd name="T21" fmla="*/ 154 h 168"/>
                  <a:gd name="T22" fmla="*/ 50 w 140"/>
                  <a:gd name="T23" fmla="*/ 141 h 168"/>
                  <a:gd name="T24" fmla="*/ 56 w 140"/>
                  <a:gd name="T25" fmla="*/ 130 h 168"/>
                  <a:gd name="T26" fmla="*/ 68 w 140"/>
                  <a:gd name="T27" fmla="*/ 122 h 168"/>
                  <a:gd name="T28" fmla="*/ 72 w 140"/>
                  <a:gd name="T29" fmla="*/ 116 h 168"/>
                  <a:gd name="T30" fmla="*/ 79 w 140"/>
                  <a:gd name="T31" fmla="*/ 105 h 168"/>
                  <a:gd name="T32" fmla="*/ 88 w 140"/>
                  <a:gd name="T33" fmla="*/ 91 h 168"/>
                  <a:gd name="T34" fmla="*/ 87 w 140"/>
                  <a:gd name="T35" fmla="*/ 81 h 168"/>
                  <a:gd name="T36" fmla="*/ 14 w 140"/>
                  <a:gd name="T37" fmla="*/ 168 h 168"/>
                  <a:gd name="T38" fmla="*/ 19 w 140"/>
                  <a:gd name="T39" fmla="*/ 163 h 168"/>
                  <a:gd name="T40" fmla="*/ 14 w 140"/>
                  <a:gd name="T41" fmla="*/ 168 h 168"/>
                  <a:gd name="T42" fmla="*/ 127 w 140"/>
                  <a:gd name="T43" fmla="*/ 41 h 168"/>
                  <a:gd name="T44" fmla="*/ 116 w 140"/>
                  <a:gd name="T45" fmla="*/ 40 h 168"/>
                  <a:gd name="T46" fmla="*/ 110 w 140"/>
                  <a:gd name="T47" fmla="*/ 33 h 168"/>
                  <a:gd name="T48" fmla="*/ 105 w 140"/>
                  <a:gd name="T49" fmla="*/ 24 h 168"/>
                  <a:gd name="T50" fmla="*/ 104 w 140"/>
                  <a:gd name="T51" fmla="*/ 31 h 168"/>
                  <a:gd name="T52" fmla="*/ 100 w 140"/>
                  <a:gd name="T53" fmla="*/ 28 h 168"/>
                  <a:gd name="T54" fmla="*/ 96 w 140"/>
                  <a:gd name="T55" fmla="*/ 21 h 168"/>
                  <a:gd name="T56" fmla="*/ 91 w 140"/>
                  <a:gd name="T57" fmla="*/ 10 h 168"/>
                  <a:gd name="T58" fmla="*/ 77 w 140"/>
                  <a:gd name="T59" fmla="*/ 0 h 168"/>
                  <a:gd name="T60" fmla="*/ 81 w 140"/>
                  <a:gd name="T61" fmla="*/ 12 h 168"/>
                  <a:gd name="T62" fmla="*/ 89 w 140"/>
                  <a:gd name="T63" fmla="*/ 20 h 168"/>
                  <a:gd name="T64" fmla="*/ 95 w 140"/>
                  <a:gd name="T65" fmla="*/ 29 h 168"/>
                  <a:gd name="T66" fmla="*/ 94 w 140"/>
                  <a:gd name="T67" fmla="*/ 46 h 168"/>
                  <a:gd name="T68" fmla="*/ 84 w 140"/>
                  <a:gd name="T69" fmla="*/ 56 h 168"/>
                  <a:gd name="T70" fmla="*/ 99 w 140"/>
                  <a:gd name="T71" fmla="*/ 70 h 168"/>
                  <a:gd name="T72" fmla="*/ 96 w 140"/>
                  <a:gd name="T73" fmla="*/ 88 h 168"/>
                  <a:gd name="T74" fmla="*/ 106 w 140"/>
                  <a:gd name="T75" fmla="*/ 89 h 168"/>
                  <a:gd name="T76" fmla="*/ 119 w 140"/>
                  <a:gd name="T77" fmla="*/ 72 h 168"/>
                  <a:gd name="T78" fmla="*/ 122 w 140"/>
                  <a:gd name="T79" fmla="*/ 60 h 168"/>
                  <a:gd name="T80" fmla="*/ 130 w 140"/>
                  <a:gd name="T81" fmla="*/ 57 h 168"/>
                  <a:gd name="T82" fmla="*/ 135 w 140"/>
                  <a:gd name="T83" fmla="*/ 51 h 168"/>
                  <a:gd name="T84" fmla="*/ 138 w 140"/>
                  <a:gd name="T85" fmla="*/ 41 h 168"/>
                  <a:gd name="T86" fmla="*/ 127 w 140"/>
                  <a:gd name="T87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0" h="168">
                    <a:moveTo>
                      <a:pt x="87" y="81"/>
                    </a:moveTo>
                    <a:cubicBezTo>
                      <a:pt x="83" y="79"/>
                      <a:pt x="81" y="82"/>
                      <a:pt x="78" y="84"/>
                    </a:cubicBezTo>
                    <a:cubicBezTo>
                      <a:pt x="74" y="86"/>
                      <a:pt x="71" y="76"/>
                      <a:pt x="67" y="80"/>
                    </a:cubicBezTo>
                    <a:cubicBezTo>
                      <a:pt x="62" y="83"/>
                      <a:pt x="66" y="85"/>
                      <a:pt x="61" y="89"/>
                    </a:cubicBezTo>
                    <a:cubicBezTo>
                      <a:pt x="56" y="94"/>
                      <a:pt x="58" y="95"/>
                      <a:pt x="52" y="105"/>
                    </a:cubicBezTo>
                    <a:cubicBezTo>
                      <a:pt x="45" y="115"/>
                      <a:pt x="24" y="120"/>
                      <a:pt x="21" y="126"/>
                    </a:cubicBezTo>
                    <a:cubicBezTo>
                      <a:pt x="17" y="131"/>
                      <a:pt x="7" y="135"/>
                      <a:pt x="6" y="139"/>
                    </a:cubicBezTo>
                    <a:cubicBezTo>
                      <a:pt x="6" y="143"/>
                      <a:pt x="0" y="146"/>
                      <a:pt x="3" y="151"/>
                    </a:cubicBezTo>
                    <a:cubicBezTo>
                      <a:pt x="6" y="156"/>
                      <a:pt x="10" y="153"/>
                      <a:pt x="14" y="156"/>
                    </a:cubicBezTo>
                    <a:cubicBezTo>
                      <a:pt x="17" y="159"/>
                      <a:pt x="20" y="156"/>
                      <a:pt x="22" y="159"/>
                    </a:cubicBezTo>
                    <a:cubicBezTo>
                      <a:pt x="23" y="162"/>
                      <a:pt x="34" y="162"/>
                      <a:pt x="42" y="154"/>
                    </a:cubicBezTo>
                    <a:cubicBezTo>
                      <a:pt x="51" y="147"/>
                      <a:pt x="47" y="143"/>
                      <a:pt x="50" y="141"/>
                    </a:cubicBezTo>
                    <a:cubicBezTo>
                      <a:pt x="53" y="139"/>
                      <a:pt x="54" y="133"/>
                      <a:pt x="56" y="130"/>
                    </a:cubicBezTo>
                    <a:cubicBezTo>
                      <a:pt x="58" y="126"/>
                      <a:pt x="59" y="122"/>
                      <a:pt x="68" y="122"/>
                    </a:cubicBezTo>
                    <a:cubicBezTo>
                      <a:pt x="77" y="122"/>
                      <a:pt x="72" y="120"/>
                      <a:pt x="72" y="116"/>
                    </a:cubicBezTo>
                    <a:cubicBezTo>
                      <a:pt x="71" y="112"/>
                      <a:pt x="79" y="111"/>
                      <a:pt x="79" y="105"/>
                    </a:cubicBezTo>
                    <a:cubicBezTo>
                      <a:pt x="79" y="100"/>
                      <a:pt x="90" y="95"/>
                      <a:pt x="88" y="91"/>
                    </a:cubicBezTo>
                    <a:cubicBezTo>
                      <a:pt x="86" y="86"/>
                      <a:pt x="90" y="84"/>
                      <a:pt x="87" y="81"/>
                    </a:cubicBezTo>
                    <a:close/>
                    <a:moveTo>
                      <a:pt x="14" y="168"/>
                    </a:moveTo>
                    <a:cubicBezTo>
                      <a:pt x="16" y="168"/>
                      <a:pt x="22" y="167"/>
                      <a:pt x="19" y="163"/>
                    </a:cubicBezTo>
                    <a:cubicBezTo>
                      <a:pt x="15" y="159"/>
                      <a:pt x="10" y="166"/>
                      <a:pt x="14" y="168"/>
                    </a:cubicBezTo>
                    <a:close/>
                    <a:moveTo>
                      <a:pt x="127" y="41"/>
                    </a:moveTo>
                    <a:cubicBezTo>
                      <a:pt x="125" y="45"/>
                      <a:pt x="121" y="40"/>
                      <a:pt x="116" y="40"/>
                    </a:cubicBezTo>
                    <a:cubicBezTo>
                      <a:pt x="112" y="40"/>
                      <a:pt x="110" y="37"/>
                      <a:pt x="110" y="33"/>
                    </a:cubicBezTo>
                    <a:cubicBezTo>
                      <a:pt x="110" y="30"/>
                      <a:pt x="109" y="24"/>
                      <a:pt x="105" y="24"/>
                    </a:cubicBezTo>
                    <a:cubicBezTo>
                      <a:pt x="101" y="25"/>
                      <a:pt x="106" y="29"/>
                      <a:pt x="104" y="31"/>
                    </a:cubicBezTo>
                    <a:cubicBezTo>
                      <a:pt x="103" y="33"/>
                      <a:pt x="102" y="28"/>
                      <a:pt x="100" y="28"/>
                    </a:cubicBezTo>
                    <a:cubicBezTo>
                      <a:pt x="98" y="28"/>
                      <a:pt x="96" y="26"/>
                      <a:pt x="96" y="21"/>
                    </a:cubicBezTo>
                    <a:cubicBezTo>
                      <a:pt x="96" y="16"/>
                      <a:pt x="91" y="16"/>
                      <a:pt x="91" y="10"/>
                    </a:cubicBezTo>
                    <a:cubicBezTo>
                      <a:pt x="91" y="5"/>
                      <a:pt x="82" y="0"/>
                      <a:pt x="77" y="0"/>
                    </a:cubicBezTo>
                    <a:cubicBezTo>
                      <a:pt x="72" y="0"/>
                      <a:pt x="78" y="9"/>
                      <a:pt x="81" y="12"/>
                    </a:cubicBezTo>
                    <a:cubicBezTo>
                      <a:pt x="83" y="15"/>
                      <a:pt x="89" y="18"/>
                      <a:pt x="89" y="20"/>
                    </a:cubicBezTo>
                    <a:cubicBezTo>
                      <a:pt x="88" y="22"/>
                      <a:pt x="92" y="28"/>
                      <a:pt x="95" y="29"/>
                    </a:cubicBezTo>
                    <a:cubicBezTo>
                      <a:pt x="98" y="30"/>
                      <a:pt x="94" y="39"/>
                      <a:pt x="94" y="46"/>
                    </a:cubicBezTo>
                    <a:cubicBezTo>
                      <a:pt x="94" y="53"/>
                      <a:pt x="88" y="52"/>
                      <a:pt x="84" y="56"/>
                    </a:cubicBezTo>
                    <a:cubicBezTo>
                      <a:pt x="81" y="61"/>
                      <a:pt x="94" y="65"/>
                      <a:pt x="99" y="70"/>
                    </a:cubicBezTo>
                    <a:cubicBezTo>
                      <a:pt x="105" y="74"/>
                      <a:pt x="95" y="85"/>
                      <a:pt x="96" y="88"/>
                    </a:cubicBezTo>
                    <a:cubicBezTo>
                      <a:pt x="97" y="89"/>
                      <a:pt x="101" y="91"/>
                      <a:pt x="106" y="89"/>
                    </a:cubicBezTo>
                    <a:cubicBezTo>
                      <a:pt x="112" y="88"/>
                      <a:pt x="115" y="75"/>
                      <a:pt x="119" y="72"/>
                    </a:cubicBezTo>
                    <a:cubicBezTo>
                      <a:pt x="123" y="68"/>
                      <a:pt x="120" y="63"/>
                      <a:pt x="122" y="60"/>
                    </a:cubicBezTo>
                    <a:cubicBezTo>
                      <a:pt x="124" y="57"/>
                      <a:pt x="127" y="57"/>
                      <a:pt x="130" y="57"/>
                    </a:cubicBezTo>
                    <a:cubicBezTo>
                      <a:pt x="133" y="57"/>
                      <a:pt x="131" y="51"/>
                      <a:pt x="135" y="51"/>
                    </a:cubicBezTo>
                    <a:cubicBezTo>
                      <a:pt x="138" y="51"/>
                      <a:pt x="136" y="46"/>
                      <a:pt x="138" y="41"/>
                    </a:cubicBezTo>
                    <a:cubicBezTo>
                      <a:pt x="140" y="35"/>
                      <a:pt x="130" y="37"/>
                      <a:pt x="127" y="4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Freeform 158"/>
              <p:cNvSpPr>
                <a:spLocks noEditPoints="1"/>
              </p:cNvSpPr>
              <p:nvPr/>
            </p:nvSpPr>
            <p:spPr bwMode="auto">
              <a:xfrm>
                <a:off x="8767762" y="4510088"/>
                <a:ext cx="69850" cy="63500"/>
              </a:xfrm>
              <a:custGeom>
                <a:avLst/>
                <a:gdLst>
                  <a:gd name="T0" fmla="*/ 4 w 31"/>
                  <a:gd name="T1" fmla="*/ 24 h 28"/>
                  <a:gd name="T2" fmla="*/ 17 w 31"/>
                  <a:gd name="T3" fmla="*/ 20 h 28"/>
                  <a:gd name="T4" fmla="*/ 4 w 31"/>
                  <a:gd name="T5" fmla="*/ 24 h 28"/>
                  <a:gd name="T6" fmla="*/ 19 w 31"/>
                  <a:gd name="T7" fmla="*/ 11 h 28"/>
                  <a:gd name="T8" fmla="*/ 31 w 31"/>
                  <a:gd name="T9" fmla="*/ 4 h 28"/>
                  <a:gd name="T10" fmla="*/ 19 w 31"/>
                  <a:gd name="T11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8">
                    <a:moveTo>
                      <a:pt x="4" y="24"/>
                    </a:moveTo>
                    <a:cubicBezTo>
                      <a:pt x="8" y="28"/>
                      <a:pt x="16" y="28"/>
                      <a:pt x="17" y="20"/>
                    </a:cubicBezTo>
                    <a:cubicBezTo>
                      <a:pt x="17" y="13"/>
                      <a:pt x="0" y="20"/>
                      <a:pt x="4" y="24"/>
                    </a:cubicBezTo>
                    <a:close/>
                    <a:moveTo>
                      <a:pt x="19" y="11"/>
                    </a:moveTo>
                    <a:cubicBezTo>
                      <a:pt x="22" y="12"/>
                      <a:pt x="31" y="9"/>
                      <a:pt x="31" y="4"/>
                    </a:cubicBezTo>
                    <a:cubicBezTo>
                      <a:pt x="31" y="0"/>
                      <a:pt x="15" y="9"/>
                      <a:pt x="19" y="1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Freeform 159"/>
              <p:cNvSpPr>
                <a:spLocks/>
              </p:cNvSpPr>
              <p:nvPr/>
            </p:nvSpPr>
            <p:spPr bwMode="auto">
              <a:xfrm>
                <a:off x="5618162" y="2922588"/>
                <a:ext cx="363538" cy="228600"/>
              </a:xfrm>
              <a:custGeom>
                <a:avLst/>
                <a:gdLst>
                  <a:gd name="T0" fmla="*/ 160 w 161"/>
                  <a:gd name="T1" fmla="*/ 64 h 102"/>
                  <a:gd name="T2" fmla="*/ 150 w 161"/>
                  <a:gd name="T3" fmla="*/ 61 h 102"/>
                  <a:gd name="T4" fmla="*/ 139 w 161"/>
                  <a:gd name="T5" fmla="*/ 53 h 102"/>
                  <a:gd name="T6" fmla="*/ 126 w 161"/>
                  <a:gd name="T7" fmla="*/ 46 h 102"/>
                  <a:gd name="T8" fmla="*/ 114 w 161"/>
                  <a:gd name="T9" fmla="*/ 37 h 102"/>
                  <a:gd name="T10" fmla="*/ 109 w 161"/>
                  <a:gd name="T11" fmla="*/ 28 h 102"/>
                  <a:gd name="T12" fmla="*/ 105 w 161"/>
                  <a:gd name="T13" fmla="*/ 21 h 102"/>
                  <a:gd name="T14" fmla="*/ 88 w 161"/>
                  <a:gd name="T15" fmla="*/ 19 h 102"/>
                  <a:gd name="T16" fmla="*/ 84 w 161"/>
                  <a:gd name="T17" fmla="*/ 7 h 102"/>
                  <a:gd name="T18" fmla="*/ 75 w 161"/>
                  <a:gd name="T19" fmla="*/ 4 h 102"/>
                  <a:gd name="T20" fmla="*/ 67 w 161"/>
                  <a:gd name="T21" fmla="*/ 2 h 102"/>
                  <a:gd name="T22" fmla="*/ 63 w 161"/>
                  <a:gd name="T23" fmla="*/ 4 h 102"/>
                  <a:gd name="T24" fmla="*/ 59 w 161"/>
                  <a:gd name="T25" fmla="*/ 8 h 102"/>
                  <a:gd name="T26" fmla="*/ 51 w 161"/>
                  <a:gd name="T27" fmla="*/ 14 h 102"/>
                  <a:gd name="T28" fmla="*/ 47 w 161"/>
                  <a:gd name="T29" fmla="*/ 20 h 102"/>
                  <a:gd name="T30" fmla="*/ 39 w 161"/>
                  <a:gd name="T31" fmla="*/ 18 h 102"/>
                  <a:gd name="T32" fmla="*/ 31 w 161"/>
                  <a:gd name="T33" fmla="*/ 16 h 102"/>
                  <a:gd name="T34" fmla="*/ 17 w 161"/>
                  <a:gd name="T35" fmla="*/ 5 h 102"/>
                  <a:gd name="T36" fmla="*/ 5 w 161"/>
                  <a:gd name="T37" fmla="*/ 11 h 102"/>
                  <a:gd name="T38" fmla="*/ 11 w 161"/>
                  <a:gd name="T39" fmla="*/ 9 h 102"/>
                  <a:gd name="T40" fmla="*/ 19 w 161"/>
                  <a:gd name="T41" fmla="*/ 20 h 102"/>
                  <a:gd name="T42" fmla="*/ 25 w 161"/>
                  <a:gd name="T43" fmla="*/ 26 h 102"/>
                  <a:gd name="T44" fmla="*/ 13 w 161"/>
                  <a:gd name="T45" fmla="*/ 29 h 102"/>
                  <a:gd name="T46" fmla="*/ 3 w 161"/>
                  <a:gd name="T47" fmla="*/ 29 h 102"/>
                  <a:gd name="T48" fmla="*/ 5 w 161"/>
                  <a:gd name="T49" fmla="*/ 38 h 102"/>
                  <a:gd name="T50" fmla="*/ 6 w 161"/>
                  <a:gd name="T51" fmla="*/ 45 h 102"/>
                  <a:gd name="T52" fmla="*/ 12 w 161"/>
                  <a:gd name="T53" fmla="*/ 48 h 102"/>
                  <a:gd name="T54" fmla="*/ 15 w 161"/>
                  <a:gd name="T55" fmla="*/ 57 h 102"/>
                  <a:gd name="T56" fmla="*/ 15 w 161"/>
                  <a:gd name="T57" fmla="*/ 72 h 102"/>
                  <a:gd name="T58" fmla="*/ 24 w 161"/>
                  <a:gd name="T59" fmla="*/ 70 h 102"/>
                  <a:gd name="T60" fmla="*/ 34 w 161"/>
                  <a:gd name="T61" fmla="*/ 63 h 102"/>
                  <a:gd name="T62" fmla="*/ 42 w 161"/>
                  <a:gd name="T63" fmla="*/ 62 h 102"/>
                  <a:gd name="T64" fmla="*/ 55 w 161"/>
                  <a:gd name="T65" fmla="*/ 62 h 102"/>
                  <a:gd name="T66" fmla="*/ 63 w 161"/>
                  <a:gd name="T67" fmla="*/ 66 h 102"/>
                  <a:gd name="T68" fmla="*/ 69 w 161"/>
                  <a:gd name="T69" fmla="*/ 69 h 102"/>
                  <a:gd name="T70" fmla="*/ 78 w 161"/>
                  <a:gd name="T71" fmla="*/ 72 h 102"/>
                  <a:gd name="T72" fmla="*/ 83 w 161"/>
                  <a:gd name="T73" fmla="*/ 76 h 102"/>
                  <a:gd name="T74" fmla="*/ 91 w 161"/>
                  <a:gd name="T75" fmla="*/ 82 h 102"/>
                  <a:gd name="T76" fmla="*/ 99 w 161"/>
                  <a:gd name="T77" fmla="*/ 83 h 102"/>
                  <a:gd name="T78" fmla="*/ 101 w 161"/>
                  <a:gd name="T79" fmla="*/ 97 h 102"/>
                  <a:gd name="T80" fmla="*/ 103 w 161"/>
                  <a:gd name="T81" fmla="*/ 97 h 102"/>
                  <a:gd name="T82" fmla="*/ 111 w 161"/>
                  <a:gd name="T83" fmla="*/ 99 h 102"/>
                  <a:gd name="T84" fmla="*/ 121 w 161"/>
                  <a:gd name="T85" fmla="*/ 95 h 102"/>
                  <a:gd name="T86" fmla="*/ 137 w 161"/>
                  <a:gd name="T87" fmla="*/ 86 h 102"/>
                  <a:gd name="T88" fmla="*/ 144 w 161"/>
                  <a:gd name="T89" fmla="*/ 75 h 102"/>
                  <a:gd name="T90" fmla="*/ 153 w 161"/>
                  <a:gd name="T91" fmla="*/ 70 h 102"/>
                  <a:gd name="T92" fmla="*/ 161 w 161"/>
                  <a:gd name="T93" fmla="*/ 72 h 102"/>
                  <a:gd name="T94" fmla="*/ 160 w 161"/>
                  <a:gd name="T95" fmla="*/ 6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1" h="102">
                    <a:moveTo>
                      <a:pt x="160" y="64"/>
                    </a:moveTo>
                    <a:cubicBezTo>
                      <a:pt x="160" y="64"/>
                      <a:pt x="153" y="61"/>
                      <a:pt x="150" y="61"/>
                    </a:cubicBezTo>
                    <a:cubicBezTo>
                      <a:pt x="148" y="61"/>
                      <a:pt x="143" y="55"/>
                      <a:pt x="139" y="53"/>
                    </a:cubicBezTo>
                    <a:cubicBezTo>
                      <a:pt x="134" y="52"/>
                      <a:pt x="128" y="49"/>
                      <a:pt x="126" y="46"/>
                    </a:cubicBezTo>
                    <a:cubicBezTo>
                      <a:pt x="124" y="43"/>
                      <a:pt x="115" y="40"/>
                      <a:pt x="114" y="37"/>
                    </a:cubicBezTo>
                    <a:cubicBezTo>
                      <a:pt x="113" y="35"/>
                      <a:pt x="112" y="31"/>
                      <a:pt x="109" y="28"/>
                    </a:cubicBezTo>
                    <a:cubicBezTo>
                      <a:pt x="107" y="25"/>
                      <a:pt x="107" y="21"/>
                      <a:pt x="105" y="21"/>
                    </a:cubicBezTo>
                    <a:cubicBezTo>
                      <a:pt x="102" y="20"/>
                      <a:pt x="88" y="21"/>
                      <a:pt x="88" y="19"/>
                    </a:cubicBezTo>
                    <a:cubicBezTo>
                      <a:pt x="88" y="17"/>
                      <a:pt x="87" y="7"/>
                      <a:pt x="84" y="7"/>
                    </a:cubicBezTo>
                    <a:cubicBezTo>
                      <a:pt x="81" y="6"/>
                      <a:pt x="77" y="5"/>
                      <a:pt x="75" y="4"/>
                    </a:cubicBezTo>
                    <a:cubicBezTo>
                      <a:pt x="74" y="2"/>
                      <a:pt x="68" y="0"/>
                      <a:pt x="67" y="2"/>
                    </a:cubicBezTo>
                    <a:cubicBezTo>
                      <a:pt x="66" y="3"/>
                      <a:pt x="64" y="4"/>
                      <a:pt x="63" y="4"/>
                    </a:cubicBezTo>
                    <a:cubicBezTo>
                      <a:pt x="62" y="4"/>
                      <a:pt x="62" y="9"/>
                      <a:pt x="59" y="8"/>
                    </a:cubicBezTo>
                    <a:cubicBezTo>
                      <a:pt x="55" y="8"/>
                      <a:pt x="51" y="12"/>
                      <a:pt x="51" y="14"/>
                    </a:cubicBezTo>
                    <a:cubicBezTo>
                      <a:pt x="51" y="17"/>
                      <a:pt x="51" y="20"/>
                      <a:pt x="47" y="20"/>
                    </a:cubicBezTo>
                    <a:cubicBezTo>
                      <a:pt x="44" y="19"/>
                      <a:pt x="41" y="19"/>
                      <a:pt x="39" y="18"/>
                    </a:cubicBezTo>
                    <a:cubicBezTo>
                      <a:pt x="38" y="18"/>
                      <a:pt x="34" y="21"/>
                      <a:pt x="31" y="16"/>
                    </a:cubicBezTo>
                    <a:cubicBezTo>
                      <a:pt x="27" y="10"/>
                      <a:pt x="20" y="5"/>
                      <a:pt x="17" y="5"/>
                    </a:cubicBezTo>
                    <a:cubicBezTo>
                      <a:pt x="14" y="5"/>
                      <a:pt x="3" y="5"/>
                      <a:pt x="5" y="11"/>
                    </a:cubicBezTo>
                    <a:cubicBezTo>
                      <a:pt x="6" y="10"/>
                      <a:pt x="8" y="9"/>
                      <a:pt x="11" y="9"/>
                    </a:cubicBezTo>
                    <a:cubicBezTo>
                      <a:pt x="19" y="10"/>
                      <a:pt x="15" y="19"/>
                      <a:pt x="19" y="20"/>
                    </a:cubicBezTo>
                    <a:cubicBezTo>
                      <a:pt x="24" y="20"/>
                      <a:pt x="29" y="27"/>
                      <a:pt x="25" y="26"/>
                    </a:cubicBezTo>
                    <a:cubicBezTo>
                      <a:pt x="21" y="26"/>
                      <a:pt x="17" y="30"/>
                      <a:pt x="13" y="29"/>
                    </a:cubicBezTo>
                    <a:cubicBezTo>
                      <a:pt x="9" y="27"/>
                      <a:pt x="4" y="24"/>
                      <a:pt x="3" y="29"/>
                    </a:cubicBezTo>
                    <a:cubicBezTo>
                      <a:pt x="2" y="33"/>
                      <a:pt x="0" y="38"/>
                      <a:pt x="5" y="38"/>
                    </a:cubicBezTo>
                    <a:cubicBezTo>
                      <a:pt x="11" y="38"/>
                      <a:pt x="10" y="41"/>
                      <a:pt x="6" y="45"/>
                    </a:cubicBezTo>
                    <a:cubicBezTo>
                      <a:pt x="2" y="49"/>
                      <a:pt x="12" y="44"/>
                      <a:pt x="12" y="48"/>
                    </a:cubicBezTo>
                    <a:cubicBezTo>
                      <a:pt x="13" y="51"/>
                      <a:pt x="16" y="51"/>
                      <a:pt x="15" y="57"/>
                    </a:cubicBezTo>
                    <a:cubicBezTo>
                      <a:pt x="14" y="60"/>
                      <a:pt x="14" y="67"/>
                      <a:pt x="15" y="72"/>
                    </a:cubicBezTo>
                    <a:cubicBezTo>
                      <a:pt x="18" y="72"/>
                      <a:pt x="23" y="71"/>
                      <a:pt x="24" y="70"/>
                    </a:cubicBezTo>
                    <a:cubicBezTo>
                      <a:pt x="26" y="68"/>
                      <a:pt x="31" y="63"/>
                      <a:pt x="34" y="63"/>
                    </a:cubicBezTo>
                    <a:cubicBezTo>
                      <a:pt x="37" y="63"/>
                      <a:pt x="40" y="64"/>
                      <a:pt x="42" y="62"/>
                    </a:cubicBezTo>
                    <a:cubicBezTo>
                      <a:pt x="44" y="60"/>
                      <a:pt x="53" y="60"/>
                      <a:pt x="55" y="62"/>
                    </a:cubicBezTo>
                    <a:cubicBezTo>
                      <a:pt x="57" y="64"/>
                      <a:pt x="62" y="66"/>
                      <a:pt x="63" y="66"/>
                    </a:cubicBezTo>
                    <a:cubicBezTo>
                      <a:pt x="65" y="66"/>
                      <a:pt x="65" y="69"/>
                      <a:pt x="69" y="69"/>
                    </a:cubicBezTo>
                    <a:cubicBezTo>
                      <a:pt x="72" y="68"/>
                      <a:pt x="78" y="70"/>
                      <a:pt x="78" y="72"/>
                    </a:cubicBezTo>
                    <a:cubicBezTo>
                      <a:pt x="78" y="74"/>
                      <a:pt x="81" y="76"/>
                      <a:pt x="83" y="76"/>
                    </a:cubicBezTo>
                    <a:cubicBezTo>
                      <a:pt x="86" y="76"/>
                      <a:pt x="88" y="82"/>
                      <a:pt x="91" y="82"/>
                    </a:cubicBezTo>
                    <a:cubicBezTo>
                      <a:pt x="94" y="82"/>
                      <a:pt x="99" y="82"/>
                      <a:pt x="99" y="83"/>
                    </a:cubicBezTo>
                    <a:cubicBezTo>
                      <a:pt x="99" y="85"/>
                      <a:pt x="99" y="93"/>
                      <a:pt x="101" y="97"/>
                    </a:cubicBezTo>
                    <a:cubicBezTo>
                      <a:pt x="102" y="97"/>
                      <a:pt x="103" y="96"/>
                      <a:pt x="103" y="97"/>
                    </a:cubicBezTo>
                    <a:cubicBezTo>
                      <a:pt x="105" y="98"/>
                      <a:pt x="110" y="96"/>
                      <a:pt x="111" y="99"/>
                    </a:cubicBezTo>
                    <a:cubicBezTo>
                      <a:pt x="112" y="102"/>
                      <a:pt x="122" y="100"/>
                      <a:pt x="121" y="95"/>
                    </a:cubicBezTo>
                    <a:cubicBezTo>
                      <a:pt x="121" y="91"/>
                      <a:pt x="136" y="91"/>
                      <a:pt x="137" y="86"/>
                    </a:cubicBezTo>
                    <a:cubicBezTo>
                      <a:pt x="138" y="82"/>
                      <a:pt x="140" y="74"/>
                      <a:pt x="144" y="75"/>
                    </a:cubicBezTo>
                    <a:cubicBezTo>
                      <a:pt x="147" y="76"/>
                      <a:pt x="150" y="69"/>
                      <a:pt x="153" y="70"/>
                    </a:cubicBezTo>
                    <a:cubicBezTo>
                      <a:pt x="156" y="70"/>
                      <a:pt x="158" y="72"/>
                      <a:pt x="161" y="72"/>
                    </a:cubicBezTo>
                    <a:lnTo>
                      <a:pt x="160" y="6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Freeform 160"/>
              <p:cNvSpPr>
                <a:spLocks/>
              </p:cNvSpPr>
              <p:nvPr/>
            </p:nvSpPr>
            <p:spPr bwMode="auto">
              <a:xfrm>
                <a:off x="5397500" y="3005138"/>
                <a:ext cx="503238" cy="425450"/>
              </a:xfrm>
              <a:custGeom>
                <a:avLst/>
                <a:gdLst>
                  <a:gd name="T0" fmla="*/ 216 w 223"/>
                  <a:gd name="T1" fmla="*/ 163 h 189"/>
                  <a:gd name="T2" fmla="*/ 211 w 223"/>
                  <a:gd name="T3" fmla="*/ 150 h 189"/>
                  <a:gd name="T4" fmla="*/ 199 w 223"/>
                  <a:gd name="T5" fmla="*/ 140 h 189"/>
                  <a:gd name="T6" fmla="*/ 192 w 223"/>
                  <a:gd name="T7" fmla="*/ 131 h 189"/>
                  <a:gd name="T8" fmla="*/ 203 w 223"/>
                  <a:gd name="T9" fmla="*/ 115 h 189"/>
                  <a:gd name="T10" fmla="*/ 192 w 223"/>
                  <a:gd name="T11" fmla="*/ 109 h 189"/>
                  <a:gd name="T12" fmla="*/ 191 w 223"/>
                  <a:gd name="T13" fmla="*/ 96 h 189"/>
                  <a:gd name="T14" fmla="*/ 191 w 223"/>
                  <a:gd name="T15" fmla="*/ 84 h 189"/>
                  <a:gd name="T16" fmla="*/ 192 w 223"/>
                  <a:gd name="T17" fmla="*/ 74 h 189"/>
                  <a:gd name="T18" fmla="*/ 196 w 223"/>
                  <a:gd name="T19" fmla="*/ 65 h 189"/>
                  <a:gd name="T20" fmla="*/ 199 w 223"/>
                  <a:gd name="T21" fmla="*/ 60 h 189"/>
                  <a:gd name="T22" fmla="*/ 197 w 223"/>
                  <a:gd name="T23" fmla="*/ 46 h 189"/>
                  <a:gd name="T24" fmla="*/ 189 w 223"/>
                  <a:gd name="T25" fmla="*/ 45 h 189"/>
                  <a:gd name="T26" fmla="*/ 181 w 223"/>
                  <a:gd name="T27" fmla="*/ 39 h 189"/>
                  <a:gd name="T28" fmla="*/ 176 w 223"/>
                  <a:gd name="T29" fmla="*/ 35 h 189"/>
                  <a:gd name="T30" fmla="*/ 167 w 223"/>
                  <a:gd name="T31" fmla="*/ 32 h 189"/>
                  <a:gd name="T32" fmla="*/ 161 w 223"/>
                  <a:gd name="T33" fmla="*/ 29 h 189"/>
                  <a:gd name="T34" fmla="*/ 153 w 223"/>
                  <a:gd name="T35" fmla="*/ 25 h 189"/>
                  <a:gd name="T36" fmla="*/ 140 w 223"/>
                  <a:gd name="T37" fmla="*/ 25 h 189"/>
                  <a:gd name="T38" fmla="*/ 132 w 223"/>
                  <a:gd name="T39" fmla="*/ 26 h 189"/>
                  <a:gd name="T40" fmla="*/ 122 w 223"/>
                  <a:gd name="T41" fmla="*/ 33 h 189"/>
                  <a:gd name="T42" fmla="*/ 113 w 223"/>
                  <a:gd name="T43" fmla="*/ 35 h 189"/>
                  <a:gd name="T44" fmla="*/ 112 w 223"/>
                  <a:gd name="T45" fmla="*/ 41 h 189"/>
                  <a:gd name="T46" fmla="*/ 88 w 223"/>
                  <a:gd name="T47" fmla="*/ 46 h 189"/>
                  <a:gd name="T48" fmla="*/ 67 w 223"/>
                  <a:gd name="T49" fmla="*/ 34 h 189"/>
                  <a:gd name="T50" fmla="*/ 54 w 223"/>
                  <a:gd name="T51" fmla="*/ 20 h 189"/>
                  <a:gd name="T52" fmla="*/ 45 w 223"/>
                  <a:gd name="T53" fmla="*/ 14 h 189"/>
                  <a:gd name="T54" fmla="*/ 43 w 223"/>
                  <a:gd name="T55" fmla="*/ 4 h 189"/>
                  <a:gd name="T56" fmla="*/ 21 w 223"/>
                  <a:gd name="T57" fmla="*/ 14 h 189"/>
                  <a:gd name="T58" fmla="*/ 13 w 223"/>
                  <a:gd name="T59" fmla="*/ 10 h 189"/>
                  <a:gd name="T60" fmla="*/ 6 w 223"/>
                  <a:gd name="T61" fmla="*/ 1 h 189"/>
                  <a:gd name="T62" fmla="*/ 2 w 223"/>
                  <a:gd name="T63" fmla="*/ 7 h 189"/>
                  <a:gd name="T64" fmla="*/ 3 w 223"/>
                  <a:gd name="T65" fmla="*/ 16 h 189"/>
                  <a:gd name="T66" fmla="*/ 3 w 223"/>
                  <a:gd name="T67" fmla="*/ 28 h 189"/>
                  <a:gd name="T68" fmla="*/ 8 w 223"/>
                  <a:gd name="T69" fmla="*/ 37 h 189"/>
                  <a:gd name="T70" fmla="*/ 12 w 223"/>
                  <a:gd name="T71" fmla="*/ 46 h 189"/>
                  <a:gd name="T72" fmla="*/ 18 w 223"/>
                  <a:gd name="T73" fmla="*/ 53 h 189"/>
                  <a:gd name="T74" fmla="*/ 23 w 223"/>
                  <a:gd name="T75" fmla="*/ 57 h 189"/>
                  <a:gd name="T76" fmla="*/ 21 w 223"/>
                  <a:gd name="T77" fmla="*/ 63 h 189"/>
                  <a:gd name="T78" fmla="*/ 17 w 223"/>
                  <a:gd name="T79" fmla="*/ 72 h 189"/>
                  <a:gd name="T80" fmla="*/ 18 w 223"/>
                  <a:gd name="T81" fmla="*/ 83 h 189"/>
                  <a:gd name="T82" fmla="*/ 24 w 223"/>
                  <a:gd name="T83" fmla="*/ 89 h 189"/>
                  <a:gd name="T84" fmla="*/ 36 w 223"/>
                  <a:gd name="T85" fmla="*/ 97 h 189"/>
                  <a:gd name="T86" fmla="*/ 41 w 223"/>
                  <a:gd name="T87" fmla="*/ 104 h 189"/>
                  <a:gd name="T88" fmla="*/ 41 w 223"/>
                  <a:gd name="T89" fmla="*/ 111 h 189"/>
                  <a:gd name="T90" fmla="*/ 45 w 223"/>
                  <a:gd name="T91" fmla="*/ 119 h 189"/>
                  <a:gd name="T92" fmla="*/ 51 w 223"/>
                  <a:gd name="T93" fmla="*/ 128 h 189"/>
                  <a:gd name="T94" fmla="*/ 54 w 223"/>
                  <a:gd name="T95" fmla="*/ 127 h 189"/>
                  <a:gd name="T96" fmla="*/ 59 w 223"/>
                  <a:gd name="T97" fmla="*/ 126 h 189"/>
                  <a:gd name="T98" fmla="*/ 67 w 223"/>
                  <a:gd name="T99" fmla="*/ 126 h 189"/>
                  <a:gd name="T100" fmla="*/ 78 w 223"/>
                  <a:gd name="T101" fmla="*/ 143 h 189"/>
                  <a:gd name="T102" fmla="*/ 85 w 223"/>
                  <a:gd name="T103" fmla="*/ 154 h 189"/>
                  <a:gd name="T104" fmla="*/ 98 w 223"/>
                  <a:gd name="T105" fmla="*/ 161 h 189"/>
                  <a:gd name="T106" fmla="*/ 124 w 223"/>
                  <a:gd name="T107" fmla="*/ 170 h 189"/>
                  <a:gd name="T108" fmla="*/ 142 w 223"/>
                  <a:gd name="T109" fmla="*/ 165 h 189"/>
                  <a:gd name="T110" fmla="*/ 151 w 223"/>
                  <a:gd name="T111" fmla="*/ 180 h 189"/>
                  <a:gd name="T112" fmla="*/ 190 w 223"/>
                  <a:gd name="T113" fmla="*/ 188 h 189"/>
                  <a:gd name="T114" fmla="*/ 202 w 223"/>
                  <a:gd name="T115" fmla="*/ 189 h 189"/>
                  <a:gd name="T116" fmla="*/ 202 w 223"/>
                  <a:gd name="T117" fmla="*/ 186 h 189"/>
                  <a:gd name="T118" fmla="*/ 209 w 223"/>
                  <a:gd name="T119" fmla="*/ 174 h 189"/>
                  <a:gd name="T120" fmla="*/ 219 w 223"/>
                  <a:gd name="T121" fmla="*/ 171 h 189"/>
                  <a:gd name="T122" fmla="*/ 216 w 223"/>
                  <a:gd name="T123" fmla="*/ 16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3" h="189">
                    <a:moveTo>
                      <a:pt x="216" y="163"/>
                    </a:moveTo>
                    <a:cubicBezTo>
                      <a:pt x="214" y="162"/>
                      <a:pt x="216" y="152"/>
                      <a:pt x="211" y="150"/>
                    </a:cubicBezTo>
                    <a:cubicBezTo>
                      <a:pt x="206" y="148"/>
                      <a:pt x="201" y="144"/>
                      <a:pt x="199" y="140"/>
                    </a:cubicBezTo>
                    <a:cubicBezTo>
                      <a:pt x="198" y="137"/>
                      <a:pt x="191" y="133"/>
                      <a:pt x="192" y="131"/>
                    </a:cubicBezTo>
                    <a:cubicBezTo>
                      <a:pt x="192" y="128"/>
                      <a:pt x="205" y="119"/>
                      <a:pt x="203" y="115"/>
                    </a:cubicBezTo>
                    <a:cubicBezTo>
                      <a:pt x="202" y="110"/>
                      <a:pt x="193" y="111"/>
                      <a:pt x="192" y="109"/>
                    </a:cubicBezTo>
                    <a:cubicBezTo>
                      <a:pt x="191" y="107"/>
                      <a:pt x="193" y="101"/>
                      <a:pt x="191" y="96"/>
                    </a:cubicBezTo>
                    <a:cubicBezTo>
                      <a:pt x="188" y="91"/>
                      <a:pt x="192" y="87"/>
                      <a:pt x="191" y="84"/>
                    </a:cubicBezTo>
                    <a:cubicBezTo>
                      <a:pt x="189" y="81"/>
                      <a:pt x="191" y="76"/>
                      <a:pt x="192" y="74"/>
                    </a:cubicBezTo>
                    <a:cubicBezTo>
                      <a:pt x="192" y="72"/>
                      <a:pt x="197" y="70"/>
                      <a:pt x="196" y="65"/>
                    </a:cubicBezTo>
                    <a:cubicBezTo>
                      <a:pt x="196" y="62"/>
                      <a:pt x="197" y="61"/>
                      <a:pt x="199" y="60"/>
                    </a:cubicBezTo>
                    <a:cubicBezTo>
                      <a:pt x="197" y="56"/>
                      <a:pt x="197" y="48"/>
                      <a:pt x="197" y="46"/>
                    </a:cubicBezTo>
                    <a:cubicBezTo>
                      <a:pt x="197" y="45"/>
                      <a:pt x="192" y="45"/>
                      <a:pt x="189" y="45"/>
                    </a:cubicBezTo>
                    <a:cubicBezTo>
                      <a:pt x="186" y="45"/>
                      <a:pt x="184" y="39"/>
                      <a:pt x="181" y="39"/>
                    </a:cubicBezTo>
                    <a:cubicBezTo>
                      <a:pt x="179" y="39"/>
                      <a:pt x="176" y="37"/>
                      <a:pt x="176" y="35"/>
                    </a:cubicBezTo>
                    <a:cubicBezTo>
                      <a:pt x="176" y="33"/>
                      <a:pt x="170" y="31"/>
                      <a:pt x="167" y="32"/>
                    </a:cubicBezTo>
                    <a:cubicBezTo>
                      <a:pt x="163" y="32"/>
                      <a:pt x="163" y="29"/>
                      <a:pt x="161" y="29"/>
                    </a:cubicBezTo>
                    <a:cubicBezTo>
                      <a:pt x="160" y="29"/>
                      <a:pt x="155" y="27"/>
                      <a:pt x="153" y="25"/>
                    </a:cubicBezTo>
                    <a:cubicBezTo>
                      <a:pt x="151" y="23"/>
                      <a:pt x="142" y="23"/>
                      <a:pt x="140" y="25"/>
                    </a:cubicBezTo>
                    <a:cubicBezTo>
                      <a:pt x="138" y="27"/>
                      <a:pt x="135" y="26"/>
                      <a:pt x="132" y="26"/>
                    </a:cubicBezTo>
                    <a:cubicBezTo>
                      <a:pt x="129" y="26"/>
                      <a:pt x="124" y="31"/>
                      <a:pt x="122" y="33"/>
                    </a:cubicBezTo>
                    <a:cubicBezTo>
                      <a:pt x="121" y="34"/>
                      <a:pt x="116" y="35"/>
                      <a:pt x="113" y="35"/>
                    </a:cubicBezTo>
                    <a:cubicBezTo>
                      <a:pt x="113" y="38"/>
                      <a:pt x="113" y="40"/>
                      <a:pt x="112" y="41"/>
                    </a:cubicBezTo>
                    <a:cubicBezTo>
                      <a:pt x="110" y="43"/>
                      <a:pt x="98" y="46"/>
                      <a:pt x="88" y="46"/>
                    </a:cubicBezTo>
                    <a:cubicBezTo>
                      <a:pt x="78" y="46"/>
                      <a:pt x="78" y="34"/>
                      <a:pt x="67" y="34"/>
                    </a:cubicBezTo>
                    <a:cubicBezTo>
                      <a:pt x="60" y="34"/>
                      <a:pt x="54" y="27"/>
                      <a:pt x="54" y="20"/>
                    </a:cubicBezTo>
                    <a:cubicBezTo>
                      <a:pt x="49" y="19"/>
                      <a:pt x="45" y="16"/>
                      <a:pt x="45" y="14"/>
                    </a:cubicBezTo>
                    <a:cubicBezTo>
                      <a:pt x="46" y="13"/>
                      <a:pt x="49" y="2"/>
                      <a:pt x="43" y="4"/>
                    </a:cubicBezTo>
                    <a:cubicBezTo>
                      <a:pt x="38" y="7"/>
                      <a:pt x="30" y="15"/>
                      <a:pt x="21" y="14"/>
                    </a:cubicBezTo>
                    <a:cubicBezTo>
                      <a:pt x="11" y="13"/>
                      <a:pt x="18" y="12"/>
                      <a:pt x="13" y="10"/>
                    </a:cubicBezTo>
                    <a:cubicBezTo>
                      <a:pt x="8" y="7"/>
                      <a:pt x="11" y="2"/>
                      <a:pt x="6" y="1"/>
                    </a:cubicBezTo>
                    <a:cubicBezTo>
                      <a:pt x="1" y="0"/>
                      <a:pt x="5" y="7"/>
                      <a:pt x="2" y="7"/>
                    </a:cubicBezTo>
                    <a:cubicBezTo>
                      <a:pt x="0" y="7"/>
                      <a:pt x="2" y="14"/>
                      <a:pt x="3" y="16"/>
                    </a:cubicBezTo>
                    <a:cubicBezTo>
                      <a:pt x="4" y="18"/>
                      <a:pt x="1" y="28"/>
                      <a:pt x="3" y="28"/>
                    </a:cubicBezTo>
                    <a:cubicBezTo>
                      <a:pt x="5" y="29"/>
                      <a:pt x="9" y="36"/>
                      <a:pt x="8" y="37"/>
                    </a:cubicBezTo>
                    <a:cubicBezTo>
                      <a:pt x="8" y="38"/>
                      <a:pt x="12" y="43"/>
                      <a:pt x="12" y="46"/>
                    </a:cubicBezTo>
                    <a:cubicBezTo>
                      <a:pt x="12" y="49"/>
                      <a:pt x="16" y="53"/>
                      <a:pt x="18" y="53"/>
                    </a:cubicBezTo>
                    <a:cubicBezTo>
                      <a:pt x="21" y="53"/>
                      <a:pt x="24" y="54"/>
                      <a:pt x="23" y="57"/>
                    </a:cubicBezTo>
                    <a:cubicBezTo>
                      <a:pt x="22" y="59"/>
                      <a:pt x="24" y="63"/>
                      <a:pt x="21" y="63"/>
                    </a:cubicBezTo>
                    <a:cubicBezTo>
                      <a:pt x="19" y="63"/>
                      <a:pt x="19" y="71"/>
                      <a:pt x="17" y="72"/>
                    </a:cubicBezTo>
                    <a:cubicBezTo>
                      <a:pt x="15" y="74"/>
                      <a:pt x="17" y="82"/>
                      <a:pt x="18" y="83"/>
                    </a:cubicBezTo>
                    <a:cubicBezTo>
                      <a:pt x="20" y="83"/>
                      <a:pt x="24" y="86"/>
                      <a:pt x="24" y="89"/>
                    </a:cubicBezTo>
                    <a:cubicBezTo>
                      <a:pt x="23" y="92"/>
                      <a:pt x="33" y="97"/>
                      <a:pt x="36" y="97"/>
                    </a:cubicBezTo>
                    <a:cubicBezTo>
                      <a:pt x="39" y="98"/>
                      <a:pt x="40" y="102"/>
                      <a:pt x="41" y="104"/>
                    </a:cubicBezTo>
                    <a:cubicBezTo>
                      <a:pt x="43" y="106"/>
                      <a:pt x="40" y="109"/>
                      <a:pt x="41" y="111"/>
                    </a:cubicBezTo>
                    <a:cubicBezTo>
                      <a:pt x="41" y="114"/>
                      <a:pt x="45" y="115"/>
                      <a:pt x="45" y="119"/>
                    </a:cubicBezTo>
                    <a:cubicBezTo>
                      <a:pt x="44" y="121"/>
                      <a:pt x="48" y="125"/>
                      <a:pt x="51" y="128"/>
                    </a:cubicBezTo>
                    <a:cubicBezTo>
                      <a:pt x="52" y="128"/>
                      <a:pt x="53" y="127"/>
                      <a:pt x="54" y="127"/>
                    </a:cubicBezTo>
                    <a:cubicBezTo>
                      <a:pt x="57" y="127"/>
                      <a:pt x="57" y="124"/>
                      <a:pt x="59" y="126"/>
                    </a:cubicBezTo>
                    <a:cubicBezTo>
                      <a:pt x="61" y="128"/>
                      <a:pt x="64" y="126"/>
                      <a:pt x="67" y="126"/>
                    </a:cubicBezTo>
                    <a:cubicBezTo>
                      <a:pt x="69" y="126"/>
                      <a:pt x="75" y="138"/>
                      <a:pt x="78" y="143"/>
                    </a:cubicBezTo>
                    <a:cubicBezTo>
                      <a:pt x="81" y="149"/>
                      <a:pt x="81" y="151"/>
                      <a:pt x="85" y="154"/>
                    </a:cubicBezTo>
                    <a:cubicBezTo>
                      <a:pt x="89" y="156"/>
                      <a:pt x="93" y="155"/>
                      <a:pt x="98" y="161"/>
                    </a:cubicBezTo>
                    <a:cubicBezTo>
                      <a:pt x="104" y="166"/>
                      <a:pt x="118" y="170"/>
                      <a:pt x="124" y="170"/>
                    </a:cubicBezTo>
                    <a:cubicBezTo>
                      <a:pt x="130" y="171"/>
                      <a:pt x="135" y="164"/>
                      <a:pt x="142" y="165"/>
                    </a:cubicBezTo>
                    <a:cubicBezTo>
                      <a:pt x="150" y="167"/>
                      <a:pt x="148" y="177"/>
                      <a:pt x="151" y="180"/>
                    </a:cubicBezTo>
                    <a:cubicBezTo>
                      <a:pt x="154" y="184"/>
                      <a:pt x="185" y="186"/>
                      <a:pt x="190" y="188"/>
                    </a:cubicBezTo>
                    <a:cubicBezTo>
                      <a:pt x="192" y="188"/>
                      <a:pt x="197" y="188"/>
                      <a:pt x="202" y="189"/>
                    </a:cubicBezTo>
                    <a:cubicBezTo>
                      <a:pt x="202" y="187"/>
                      <a:pt x="202" y="186"/>
                      <a:pt x="202" y="186"/>
                    </a:cubicBezTo>
                    <a:cubicBezTo>
                      <a:pt x="201" y="180"/>
                      <a:pt x="205" y="176"/>
                      <a:pt x="209" y="174"/>
                    </a:cubicBezTo>
                    <a:cubicBezTo>
                      <a:pt x="212" y="172"/>
                      <a:pt x="215" y="172"/>
                      <a:pt x="219" y="171"/>
                    </a:cubicBezTo>
                    <a:cubicBezTo>
                      <a:pt x="223" y="171"/>
                      <a:pt x="219" y="164"/>
                      <a:pt x="216" y="1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Freeform 161"/>
              <p:cNvSpPr>
                <a:spLocks noEditPoints="1"/>
              </p:cNvSpPr>
              <p:nvPr/>
            </p:nvSpPr>
            <p:spPr bwMode="auto">
              <a:xfrm>
                <a:off x="5461000" y="2503488"/>
                <a:ext cx="1035050" cy="485775"/>
              </a:xfrm>
              <a:custGeom>
                <a:avLst/>
                <a:gdLst>
                  <a:gd name="T0" fmla="*/ 444 w 460"/>
                  <a:gd name="T1" fmla="*/ 90 h 216"/>
                  <a:gd name="T2" fmla="*/ 429 w 460"/>
                  <a:gd name="T3" fmla="*/ 75 h 216"/>
                  <a:gd name="T4" fmla="*/ 400 w 460"/>
                  <a:gd name="T5" fmla="*/ 70 h 216"/>
                  <a:gd name="T6" fmla="*/ 373 w 460"/>
                  <a:gd name="T7" fmla="*/ 51 h 216"/>
                  <a:gd name="T8" fmla="*/ 341 w 460"/>
                  <a:gd name="T9" fmla="*/ 17 h 216"/>
                  <a:gd name="T10" fmla="*/ 310 w 460"/>
                  <a:gd name="T11" fmla="*/ 30 h 216"/>
                  <a:gd name="T12" fmla="*/ 303 w 460"/>
                  <a:gd name="T13" fmla="*/ 21 h 216"/>
                  <a:gd name="T14" fmla="*/ 285 w 460"/>
                  <a:gd name="T15" fmla="*/ 20 h 216"/>
                  <a:gd name="T16" fmla="*/ 277 w 460"/>
                  <a:gd name="T17" fmla="*/ 2 h 216"/>
                  <a:gd name="T18" fmla="*/ 238 w 460"/>
                  <a:gd name="T19" fmla="*/ 10 h 216"/>
                  <a:gd name="T20" fmla="*/ 193 w 460"/>
                  <a:gd name="T21" fmla="*/ 20 h 216"/>
                  <a:gd name="T22" fmla="*/ 171 w 460"/>
                  <a:gd name="T23" fmla="*/ 31 h 216"/>
                  <a:gd name="T24" fmla="*/ 167 w 460"/>
                  <a:gd name="T25" fmla="*/ 46 h 216"/>
                  <a:gd name="T26" fmla="*/ 171 w 460"/>
                  <a:gd name="T27" fmla="*/ 61 h 216"/>
                  <a:gd name="T28" fmla="*/ 158 w 460"/>
                  <a:gd name="T29" fmla="*/ 69 h 216"/>
                  <a:gd name="T30" fmla="*/ 141 w 460"/>
                  <a:gd name="T31" fmla="*/ 68 h 216"/>
                  <a:gd name="T32" fmla="*/ 113 w 460"/>
                  <a:gd name="T33" fmla="*/ 70 h 216"/>
                  <a:gd name="T34" fmla="*/ 93 w 460"/>
                  <a:gd name="T35" fmla="*/ 70 h 216"/>
                  <a:gd name="T36" fmla="*/ 62 w 460"/>
                  <a:gd name="T37" fmla="*/ 58 h 216"/>
                  <a:gd name="T38" fmla="*/ 36 w 460"/>
                  <a:gd name="T39" fmla="*/ 66 h 216"/>
                  <a:gd name="T40" fmla="*/ 26 w 460"/>
                  <a:gd name="T41" fmla="*/ 84 h 216"/>
                  <a:gd name="T42" fmla="*/ 4 w 460"/>
                  <a:gd name="T43" fmla="*/ 88 h 216"/>
                  <a:gd name="T44" fmla="*/ 1 w 460"/>
                  <a:gd name="T45" fmla="*/ 104 h 216"/>
                  <a:gd name="T46" fmla="*/ 18 w 460"/>
                  <a:gd name="T47" fmla="*/ 114 h 216"/>
                  <a:gd name="T48" fmla="*/ 29 w 460"/>
                  <a:gd name="T49" fmla="*/ 134 h 216"/>
                  <a:gd name="T50" fmla="*/ 58 w 460"/>
                  <a:gd name="T51" fmla="*/ 127 h 216"/>
                  <a:gd name="T52" fmla="*/ 66 w 460"/>
                  <a:gd name="T53" fmla="*/ 150 h 216"/>
                  <a:gd name="T54" fmla="*/ 45 w 460"/>
                  <a:gd name="T55" fmla="*/ 165 h 216"/>
                  <a:gd name="T56" fmla="*/ 65 w 460"/>
                  <a:gd name="T57" fmla="*/ 186 h 216"/>
                  <a:gd name="T58" fmla="*/ 75 w 460"/>
                  <a:gd name="T59" fmla="*/ 197 h 216"/>
                  <a:gd name="T60" fmla="*/ 109 w 460"/>
                  <a:gd name="T61" fmla="*/ 204 h 216"/>
                  <a:gd name="T62" fmla="*/ 140 w 460"/>
                  <a:gd name="T63" fmla="*/ 144 h 216"/>
                  <a:gd name="T64" fmla="*/ 157 w 460"/>
                  <a:gd name="T65" fmla="*/ 146 h 216"/>
                  <a:gd name="T66" fmla="*/ 191 w 460"/>
                  <a:gd name="T67" fmla="*/ 174 h 216"/>
                  <a:gd name="T68" fmla="*/ 225 w 460"/>
                  <a:gd name="T69" fmla="*/ 192 h 216"/>
                  <a:gd name="T70" fmla="*/ 251 w 460"/>
                  <a:gd name="T71" fmla="*/ 212 h 216"/>
                  <a:gd name="T72" fmla="*/ 274 w 460"/>
                  <a:gd name="T73" fmla="*/ 201 h 216"/>
                  <a:gd name="T74" fmla="*/ 300 w 460"/>
                  <a:gd name="T75" fmla="*/ 187 h 216"/>
                  <a:gd name="T76" fmla="*/ 337 w 460"/>
                  <a:gd name="T77" fmla="*/ 185 h 216"/>
                  <a:gd name="T78" fmla="*/ 386 w 460"/>
                  <a:gd name="T79" fmla="*/ 193 h 216"/>
                  <a:gd name="T80" fmla="*/ 387 w 460"/>
                  <a:gd name="T81" fmla="*/ 168 h 216"/>
                  <a:gd name="T82" fmla="*/ 401 w 460"/>
                  <a:gd name="T83" fmla="*/ 151 h 216"/>
                  <a:gd name="T84" fmla="*/ 416 w 460"/>
                  <a:gd name="T85" fmla="*/ 127 h 216"/>
                  <a:gd name="T86" fmla="*/ 445 w 460"/>
                  <a:gd name="T87" fmla="*/ 124 h 216"/>
                  <a:gd name="T88" fmla="*/ 456 w 460"/>
                  <a:gd name="T89" fmla="*/ 100 h 216"/>
                  <a:gd name="T90" fmla="*/ 172 w 460"/>
                  <a:gd name="T91" fmla="*/ 137 h 216"/>
                  <a:gd name="T92" fmla="*/ 361 w 460"/>
                  <a:gd name="T93" fmla="*/ 136 h 216"/>
                  <a:gd name="T94" fmla="*/ 316 w 460"/>
                  <a:gd name="T95" fmla="*/ 136 h 216"/>
                  <a:gd name="T96" fmla="*/ 361 w 460"/>
                  <a:gd name="T97" fmla="*/ 13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0" h="216">
                    <a:moveTo>
                      <a:pt x="457" y="88"/>
                    </a:moveTo>
                    <a:cubicBezTo>
                      <a:pt x="457" y="86"/>
                      <a:pt x="455" y="87"/>
                      <a:pt x="453" y="88"/>
                    </a:cubicBezTo>
                    <a:cubicBezTo>
                      <a:pt x="452" y="89"/>
                      <a:pt x="446" y="90"/>
                      <a:pt x="444" y="90"/>
                    </a:cubicBezTo>
                    <a:cubicBezTo>
                      <a:pt x="442" y="90"/>
                      <a:pt x="439" y="87"/>
                      <a:pt x="439" y="85"/>
                    </a:cubicBezTo>
                    <a:cubicBezTo>
                      <a:pt x="439" y="83"/>
                      <a:pt x="438" y="81"/>
                      <a:pt x="436" y="81"/>
                    </a:cubicBezTo>
                    <a:cubicBezTo>
                      <a:pt x="434" y="81"/>
                      <a:pt x="431" y="80"/>
                      <a:pt x="429" y="75"/>
                    </a:cubicBezTo>
                    <a:cubicBezTo>
                      <a:pt x="427" y="70"/>
                      <a:pt x="424" y="70"/>
                      <a:pt x="422" y="69"/>
                    </a:cubicBezTo>
                    <a:cubicBezTo>
                      <a:pt x="420" y="68"/>
                      <a:pt x="413" y="71"/>
                      <a:pt x="411" y="72"/>
                    </a:cubicBezTo>
                    <a:cubicBezTo>
                      <a:pt x="408" y="73"/>
                      <a:pt x="403" y="71"/>
                      <a:pt x="400" y="70"/>
                    </a:cubicBezTo>
                    <a:cubicBezTo>
                      <a:pt x="396" y="70"/>
                      <a:pt x="394" y="63"/>
                      <a:pt x="391" y="64"/>
                    </a:cubicBezTo>
                    <a:cubicBezTo>
                      <a:pt x="388" y="65"/>
                      <a:pt x="387" y="71"/>
                      <a:pt x="384" y="71"/>
                    </a:cubicBezTo>
                    <a:cubicBezTo>
                      <a:pt x="382" y="71"/>
                      <a:pt x="377" y="58"/>
                      <a:pt x="373" y="51"/>
                    </a:cubicBezTo>
                    <a:cubicBezTo>
                      <a:pt x="368" y="44"/>
                      <a:pt x="359" y="29"/>
                      <a:pt x="352" y="27"/>
                    </a:cubicBezTo>
                    <a:cubicBezTo>
                      <a:pt x="344" y="24"/>
                      <a:pt x="347" y="20"/>
                      <a:pt x="349" y="18"/>
                    </a:cubicBezTo>
                    <a:cubicBezTo>
                      <a:pt x="351" y="16"/>
                      <a:pt x="344" y="16"/>
                      <a:pt x="341" y="17"/>
                    </a:cubicBezTo>
                    <a:cubicBezTo>
                      <a:pt x="338" y="19"/>
                      <a:pt x="334" y="22"/>
                      <a:pt x="331" y="23"/>
                    </a:cubicBezTo>
                    <a:cubicBezTo>
                      <a:pt x="327" y="24"/>
                      <a:pt x="322" y="29"/>
                      <a:pt x="319" y="28"/>
                    </a:cubicBezTo>
                    <a:cubicBezTo>
                      <a:pt x="315" y="27"/>
                      <a:pt x="313" y="33"/>
                      <a:pt x="310" y="30"/>
                    </a:cubicBezTo>
                    <a:cubicBezTo>
                      <a:pt x="307" y="27"/>
                      <a:pt x="314" y="25"/>
                      <a:pt x="314" y="23"/>
                    </a:cubicBezTo>
                    <a:cubicBezTo>
                      <a:pt x="314" y="20"/>
                      <a:pt x="309" y="24"/>
                      <a:pt x="308" y="22"/>
                    </a:cubicBezTo>
                    <a:cubicBezTo>
                      <a:pt x="307" y="21"/>
                      <a:pt x="303" y="19"/>
                      <a:pt x="303" y="21"/>
                    </a:cubicBezTo>
                    <a:cubicBezTo>
                      <a:pt x="303" y="24"/>
                      <a:pt x="300" y="22"/>
                      <a:pt x="300" y="21"/>
                    </a:cubicBezTo>
                    <a:cubicBezTo>
                      <a:pt x="300" y="19"/>
                      <a:pt x="297" y="16"/>
                      <a:pt x="295" y="18"/>
                    </a:cubicBezTo>
                    <a:cubicBezTo>
                      <a:pt x="293" y="20"/>
                      <a:pt x="287" y="21"/>
                      <a:pt x="285" y="20"/>
                    </a:cubicBezTo>
                    <a:cubicBezTo>
                      <a:pt x="284" y="18"/>
                      <a:pt x="286" y="17"/>
                      <a:pt x="286" y="15"/>
                    </a:cubicBezTo>
                    <a:cubicBezTo>
                      <a:pt x="287" y="13"/>
                      <a:pt x="284" y="10"/>
                      <a:pt x="284" y="7"/>
                    </a:cubicBezTo>
                    <a:cubicBezTo>
                      <a:pt x="285" y="4"/>
                      <a:pt x="280" y="1"/>
                      <a:pt x="277" y="2"/>
                    </a:cubicBezTo>
                    <a:cubicBezTo>
                      <a:pt x="275" y="3"/>
                      <a:pt x="271" y="2"/>
                      <a:pt x="268" y="1"/>
                    </a:cubicBezTo>
                    <a:cubicBezTo>
                      <a:pt x="266" y="0"/>
                      <a:pt x="255" y="2"/>
                      <a:pt x="254" y="4"/>
                    </a:cubicBezTo>
                    <a:cubicBezTo>
                      <a:pt x="254" y="7"/>
                      <a:pt x="240" y="9"/>
                      <a:pt x="238" y="10"/>
                    </a:cubicBezTo>
                    <a:cubicBezTo>
                      <a:pt x="235" y="11"/>
                      <a:pt x="225" y="12"/>
                      <a:pt x="222" y="13"/>
                    </a:cubicBezTo>
                    <a:cubicBezTo>
                      <a:pt x="218" y="13"/>
                      <a:pt x="215" y="16"/>
                      <a:pt x="210" y="16"/>
                    </a:cubicBezTo>
                    <a:cubicBezTo>
                      <a:pt x="206" y="16"/>
                      <a:pt x="197" y="17"/>
                      <a:pt x="193" y="20"/>
                    </a:cubicBezTo>
                    <a:cubicBezTo>
                      <a:pt x="189" y="23"/>
                      <a:pt x="183" y="20"/>
                      <a:pt x="180" y="21"/>
                    </a:cubicBezTo>
                    <a:cubicBezTo>
                      <a:pt x="177" y="22"/>
                      <a:pt x="172" y="21"/>
                      <a:pt x="170" y="22"/>
                    </a:cubicBezTo>
                    <a:cubicBezTo>
                      <a:pt x="169" y="23"/>
                      <a:pt x="169" y="29"/>
                      <a:pt x="171" y="31"/>
                    </a:cubicBezTo>
                    <a:cubicBezTo>
                      <a:pt x="172" y="34"/>
                      <a:pt x="180" y="35"/>
                      <a:pt x="181" y="36"/>
                    </a:cubicBezTo>
                    <a:cubicBezTo>
                      <a:pt x="181" y="38"/>
                      <a:pt x="173" y="38"/>
                      <a:pt x="169" y="38"/>
                    </a:cubicBezTo>
                    <a:cubicBezTo>
                      <a:pt x="165" y="39"/>
                      <a:pt x="166" y="44"/>
                      <a:pt x="167" y="46"/>
                    </a:cubicBezTo>
                    <a:cubicBezTo>
                      <a:pt x="168" y="49"/>
                      <a:pt x="163" y="51"/>
                      <a:pt x="160" y="52"/>
                    </a:cubicBezTo>
                    <a:cubicBezTo>
                      <a:pt x="157" y="53"/>
                      <a:pt x="160" y="58"/>
                      <a:pt x="163" y="58"/>
                    </a:cubicBezTo>
                    <a:cubicBezTo>
                      <a:pt x="166" y="58"/>
                      <a:pt x="168" y="61"/>
                      <a:pt x="171" y="61"/>
                    </a:cubicBezTo>
                    <a:cubicBezTo>
                      <a:pt x="173" y="61"/>
                      <a:pt x="174" y="66"/>
                      <a:pt x="174" y="69"/>
                    </a:cubicBezTo>
                    <a:cubicBezTo>
                      <a:pt x="174" y="72"/>
                      <a:pt x="171" y="73"/>
                      <a:pt x="167" y="73"/>
                    </a:cubicBezTo>
                    <a:cubicBezTo>
                      <a:pt x="163" y="73"/>
                      <a:pt x="161" y="70"/>
                      <a:pt x="158" y="69"/>
                    </a:cubicBezTo>
                    <a:cubicBezTo>
                      <a:pt x="156" y="69"/>
                      <a:pt x="156" y="74"/>
                      <a:pt x="154" y="75"/>
                    </a:cubicBezTo>
                    <a:cubicBezTo>
                      <a:pt x="152" y="76"/>
                      <a:pt x="152" y="71"/>
                      <a:pt x="149" y="71"/>
                    </a:cubicBezTo>
                    <a:cubicBezTo>
                      <a:pt x="146" y="71"/>
                      <a:pt x="142" y="71"/>
                      <a:pt x="141" y="68"/>
                    </a:cubicBezTo>
                    <a:cubicBezTo>
                      <a:pt x="140" y="65"/>
                      <a:pt x="133" y="64"/>
                      <a:pt x="130" y="67"/>
                    </a:cubicBezTo>
                    <a:cubicBezTo>
                      <a:pt x="127" y="70"/>
                      <a:pt x="126" y="69"/>
                      <a:pt x="124" y="67"/>
                    </a:cubicBezTo>
                    <a:cubicBezTo>
                      <a:pt x="121" y="65"/>
                      <a:pt x="114" y="68"/>
                      <a:pt x="113" y="70"/>
                    </a:cubicBezTo>
                    <a:cubicBezTo>
                      <a:pt x="112" y="73"/>
                      <a:pt x="106" y="74"/>
                      <a:pt x="102" y="71"/>
                    </a:cubicBezTo>
                    <a:cubicBezTo>
                      <a:pt x="98" y="69"/>
                      <a:pt x="96" y="68"/>
                      <a:pt x="96" y="71"/>
                    </a:cubicBezTo>
                    <a:cubicBezTo>
                      <a:pt x="96" y="75"/>
                      <a:pt x="93" y="72"/>
                      <a:pt x="93" y="70"/>
                    </a:cubicBezTo>
                    <a:cubicBezTo>
                      <a:pt x="93" y="68"/>
                      <a:pt x="86" y="64"/>
                      <a:pt x="83" y="62"/>
                    </a:cubicBezTo>
                    <a:cubicBezTo>
                      <a:pt x="80" y="60"/>
                      <a:pt x="71" y="60"/>
                      <a:pt x="70" y="58"/>
                    </a:cubicBezTo>
                    <a:cubicBezTo>
                      <a:pt x="70" y="56"/>
                      <a:pt x="64" y="54"/>
                      <a:pt x="62" y="58"/>
                    </a:cubicBezTo>
                    <a:cubicBezTo>
                      <a:pt x="61" y="61"/>
                      <a:pt x="58" y="59"/>
                      <a:pt x="56" y="58"/>
                    </a:cubicBezTo>
                    <a:cubicBezTo>
                      <a:pt x="54" y="57"/>
                      <a:pt x="50" y="59"/>
                      <a:pt x="48" y="60"/>
                    </a:cubicBezTo>
                    <a:cubicBezTo>
                      <a:pt x="46" y="61"/>
                      <a:pt x="39" y="66"/>
                      <a:pt x="36" y="66"/>
                    </a:cubicBezTo>
                    <a:cubicBezTo>
                      <a:pt x="32" y="66"/>
                      <a:pt x="34" y="70"/>
                      <a:pt x="30" y="71"/>
                    </a:cubicBezTo>
                    <a:cubicBezTo>
                      <a:pt x="25" y="72"/>
                      <a:pt x="26" y="75"/>
                      <a:pt x="27" y="77"/>
                    </a:cubicBezTo>
                    <a:cubicBezTo>
                      <a:pt x="27" y="79"/>
                      <a:pt x="30" y="83"/>
                      <a:pt x="26" y="84"/>
                    </a:cubicBezTo>
                    <a:cubicBezTo>
                      <a:pt x="22" y="86"/>
                      <a:pt x="20" y="79"/>
                      <a:pt x="17" y="77"/>
                    </a:cubicBezTo>
                    <a:cubicBezTo>
                      <a:pt x="13" y="74"/>
                      <a:pt x="10" y="77"/>
                      <a:pt x="10" y="81"/>
                    </a:cubicBezTo>
                    <a:cubicBezTo>
                      <a:pt x="10" y="84"/>
                      <a:pt x="6" y="84"/>
                      <a:pt x="4" y="88"/>
                    </a:cubicBezTo>
                    <a:cubicBezTo>
                      <a:pt x="2" y="91"/>
                      <a:pt x="8" y="92"/>
                      <a:pt x="8" y="93"/>
                    </a:cubicBezTo>
                    <a:cubicBezTo>
                      <a:pt x="8" y="95"/>
                      <a:pt x="5" y="96"/>
                      <a:pt x="4" y="97"/>
                    </a:cubicBezTo>
                    <a:cubicBezTo>
                      <a:pt x="3" y="97"/>
                      <a:pt x="0" y="102"/>
                      <a:pt x="1" y="104"/>
                    </a:cubicBezTo>
                    <a:cubicBezTo>
                      <a:pt x="2" y="105"/>
                      <a:pt x="8" y="105"/>
                      <a:pt x="8" y="108"/>
                    </a:cubicBezTo>
                    <a:cubicBezTo>
                      <a:pt x="7" y="112"/>
                      <a:pt x="7" y="115"/>
                      <a:pt x="10" y="114"/>
                    </a:cubicBezTo>
                    <a:cubicBezTo>
                      <a:pt x="13" y="113"/>
                      <a:pt x="16" y="114"/>
                      <a:pt x="18" y="114"/>
                    </a:cubicBezTo>
                    <a:cubicBezTo>
                      <a:pt x="20" y="114"/>
                      <a:pt x="21" y="118"/>
                      <a:pt x="25" y="122"/>
                    </a:cubicBezTo>
                    <a:cubicBezTo>
                      <a:pt x="28" y="126"/>
                      <a:pt x="30" y="128"/>
                      <a:pt x="26" y="129"/>
                    </a:cubicBezTo>
                    <a:cubicBezTo>
                      <a:pt x="23" y="130"/>
                      <a:pt x="24" y="132"/>
                      <a:pt x="29" y="134"/>
                    </a:cubicBezTo>
                    <a:cubicBezTo>
                      <a:pt x="30" y="134"/>
                      <a:pt x="31" y="135"/>
                      <a:pt x="32" y="136"/>
                    </a:cubicBezTo>
                    <a:cubicBezTo>
                      <a:pt x="33" y="136"/>
                      <a:pt x="34" y="135"/>
                      <a:pt x="35" y="135"/>
                    </a:cubicBezTo>
                    <a:cubicBezTo>
                      <a:pt x="40" y="130"/>
                      <a:pt x="51" y="125"/>
                      <a:pt x="58" y="127"/>
                    </a:cubicBezTo>
                    <a:cubicBezTo>
                      <a:pt x="66" y="129"/>
                      <a:pt x="72" y="126"/>
                      <a:pt x="76" y="130"/>
                    </a:cubicBezTo>
                    <a:cubicBezTo>
                      <a:pt x="79" y="135"/>
                      <a:pt x="76" y="144"/>
                      <a:pt x="77" y="147"/>
                    </a:cubicBezTo>
                    <a:cubicBezTo>
                      <a:pt x="78" y="150"/>
                      <a:pt x="71" y="151"/>
                      <a:pt x="66" y="150"/>
                    </a:cubicBezTo>
                    <a:cubicBezTo>
                      <a:pt x="61" y="149"/>
                      <a:pt x="51" y="152"/>
                      <a:pt x="52" y="155"/>
                    </a:cubicBezTo>
                    <a:cubicBezTo>
                      <a:pt x="53" y="158"/>
                      <a:pt x="57" y="165"/>
                      <a:pt x="50" y="161"/>
                    </a:cubicBezTo>
                    <a:cubicBezTo>
                      <a:pt x="44" y="158"/>
                      <a:pt x="41" y="165"/>
                      <a:pt x="45" y="165"/>
                    </a:cubicBezTo>
                    <a:cubicBezTo>
                      <a:pt x="48" y="165"/>
                      <a:pt x="53" y="169"/>
                      <a:pt x="53" y="172"/>
                    </a:cubicBezTo>
                    <a:cubicBezTo>
                      <a:pt x="53" y="175"/>
                      <a:pt x="54" y="182"/>
                      <a:pt x="57" y="181"/>
                    </a:cubicBezTo>
                    <a:cubicBezTo>
                      <a:pt x="60" y="180"/>
                      <a:pt x="60" y="186"/>
                      <a:pt x="65" y="186"/>
                    </a:cubicBezTo>
                    <a:cubicBezTo>
                      <a:pt x="70" y="185"/>
                      <a:pt x="74" y="187"/>
                      <a:pt x="70" y="191"/>
                    </a:cubicBezTo>
                    <a:cubicBezTo>
                      <a:pt x="67" y="196"/>
                      <a:pt x="73" y="208"/>
                      <a:pt x="74" y="205"/>
                    </a:cubicBezTo>
                    <a:cubicBezTo>
                      <a:pt x="75" y="203"/>
                      <a:pt x="74" y="200"/>
                      <a:pt x="75" y="197"/>
                    </a:cubicBezTo>
                    <a:cubicBezTo>
                      <a:pt x="73" y="191"/>
                      <a:pt x="84" y="191"/>
                      <a:pt x="87" y="191"/>
                    </a:cubicBezTo>
                    <a:cubicBezTo>
                      <a:pt x="90" y="191"/>
                      <a:pt x="97" y="196"/>
                      <a:pt x="101" y="202"/>
                    </a:cubicBezTo>
                    <a:cubicBezTo>
                      <a:pt x="105" y="207"/>
                      <a:pt x="109" y="204"/>
                      <a:pt x="109" y="204"/>
                    </a:cubicBezTo>
                    <a:cubicBezTo>
                      <a:pt x="110" y="154"/>
                      <a:pt x="110" y="154"/>
                      <a:pt x="110" y="154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9" y="145"/>
                      <a:pt x="139" y="145"/>
                      <a:pt x="140" y="144"/>
                    </a:cubicBezTo>
                    <a:cubicBezTo>
                      <a:pt x="143" y="139"/>
                      <a:pt x="148" y="143"/>
                      <a:pt x="150" y="145"/>
                    </a:cubicBezTo>
                    <a:cubicBezTo>
                      <a:pt x="151" y="146"/>
                      <a:pt x="151" y="139"/>
                      <a:pt x="155" y="139"/>
                    </a:cubicBezTo>
                    <a:cubicBezTo>
                      <a:pt x="159" y="140"/>
                      <a:pt x="154" y="146"/>
                      <a:pt x="157" y="146"/>
                    </a:cubicBezTo>
                    <a:cubicBezTo>
                      <a:pt x="160" y="146"/>
                      <a:pt x="165" y="154"/>
                      <a:pt x="163" y="161"/>
                    </a:cubicBezTo>
                    <a:cubicBezTo>
                      <a:pt x="168" y="164"/>
                      <a:pt x="176" y="173"/>
                      <a:pt x="176" y="175"/>
                    </a:cubicBezTo>
                    <a:cubicBezTo>
                      <a:pt x="177" y="178"/>
                      <a:pt x="189" y="173"/>
                      <a:pt x="191" y="174"/>
                    </a:cubicBezTo>
                    <a:cubicBezTo>
                      <a:pt x="193" y="175"/>
                      <a:pt x="211" y="175"/>
                      <a:pt x="214" y="175"/>
                    </a:cubicBezTo>
                    <a:cubicBezTo>
                      <a:pt x="217" y="175"/>
                      <a:pt x="219" y="181"/>
                      <a:pt x="223" y="182"/>
                    </a:cubicBezTo>
                    <a:cubicBezTo>
                      <a:pt x="226" y="183"/>
                      <a:pt x="225" y="188"/>
                      <a:pt x="225" y="192"/>
                    </a:cubicBezTo>
                    <a:cubicBezTo>
                      <a:pt x="226" y="196"/>
                      <a:pt x="231" y="200"/>
                      <a:pt x="232" y="204"/>
                    </a:cubicBezTo>
                    <a:cubicBezTo>
                      <a:pt x="232" y="208"/>
                      <a:pt x="238" y="206"/>
                      <a:pt x="241" y="207"/>
                    </a:cubicBezTo>
                    <a:cubicBezTo>
                      <a:pt x="245" y="208"/>
                      <a:pt x="250" y="209"/>
                      <a:pt x="251" y="212"/>
                    </a:cubicBezTo>
                    <a:cubicBezTo>
                      <a:pt x="251" y="216"/>
                      <a:pt x="256" y="213"/>
                      <a:pt x="256" y="211"/>
                    </a:cubicBezTo>
                    <a:cubicBezTo>
                      <a:pt x="256" y="208"/>
                      <a:pt x="261" y="204"/>
                      <a:pt x="268" y="202"/>
                    </a:cubicBezTo>
                    <a:cubicBezTo>
                      <a:pt x="271" y="201"/>
                      <a:pt x="273" y="201"/>
                      <a:pt x="274" y="201"/>
                    </a:cubicBezTo>
                    <a:cubicBezTo>
                      <a:pt x="275" y="198"/>
                      <a:pt x="277" y="195"/>
                      <a:pt x="278" y="195"/>
                    </a:cubicBezTo>
                    <a:cubicBezTo>
                      <a:pt x="280" y="194"/>
                      <a:pt x="284" y="191"/>
                      <a:pt x="285" y="187"/>
                    </a:cubicBezTo>
                    <a:cubicBezTo>
                      <a:pt x="285" y="184"/>
                      <a:pt x="294" y="184"/>
                      <a:pt x="300" y="187"/>
                    </a:cubicBezTo>
                    <a:cubicBezTo>
                      <a:pt x="306" y="190"/>
                      <a:pt x="310" y="190"/>
                      <a:pt x="310" y="185"/>
                    </a:cubicBezTo>
                    <a:cubicBezTo>
                      <a:pt x="310" y="181"/>
                      <a:pt x="319" y="179"/>
                      <a:pt x="322" y="181"/>
                    </a:cubicBezTo>
                    <a:cubicBezTo>
                      <a:pt x="324" y="182"/>
                      <a:pt x="333" y="187"/>
                      <a:pt x="337" y="185"/>
                    </a:cubicBezTo>
                    <a:cubicBezTo>
                      <a:pt x="341" y="183"/>
                      <a:pt x="361" y="185"/>
                      <a:pt x="366" y="187"/>
                    </a:cubicBezTo>
                    <a:cubicBezTo>
                      <a:pt x="371" y="188"/>
                      <a:pt x="372" y="185"/>
                      <a:pt x="376" y="190"/>
                    </a:cubicBezTo>
                    <a:cubicBezTo>
                      <a:pt x="380" y="194"/>
                      <a:pt x="382" y="190"/>
                      <a:pt x="386" y="193"/>
                    </a:cubicBezTo>
                    <a:cubicBezTo>
                      <a:pt x="386" y="192"/>
                      <a:pt x="385" y="190"/>
                      <a:pt x="385" y="189"/>
                    </a:cubicBezTo>
                    <a:cubicBezTo>
                      <a:pt x="385" y="185"/>
                      <a:pt x="390" y="183"/>
                      <a:pt x="391" y="180"/>
                    </a:cubicBezTo>
                    <a:cubicBezTo>
                      <a:pt x="392" y="178"/>
                      <a:pt x="387" y="170"/>
                      <a:pt x="387" y="168"/>
                    </a:cubicBezTo>
                    <a:cubicBezTo>
                      <a:pt x="387" y="165"/>
                      <a:pt x="387" y="159"/>
                      <a:pt x="384" y="158"/>
                    </a:cubicBezTo>
                    <a:cubicBezTo>
                      <a:pt x="382" y="157"/>
                      <a:pt x="389" y="153"/>
                      <a:pt x="391" y="153"/>
                    </a:cubicBezTo>
                    <a:cubicBezTo>
                      <a:pt x="395" y="154"/>
                      <a:pt x="400" y="150"/>
                      <a:pt x="401" y="151"/>
                    </a:cubicBezTo>
                    <a:cubicBezTo>
                      <a:pt x="403" y="153"/>
                      <a:pt x="406" y="153"/>
                      <a:pt x="410" y="153"/>
                    </a:cubicBezTo>
                    <a:cubicBezTo>
                      <a:pt x="413" y="153"/>
                      <a:pt x="411" y="150"/>
                      <a:pt x="410" y="148"/>
                    </a:cubicBezTo>
                    <a:cubicBezTo>
                      <a:pt x="408" y="147"/>
                      <a:pt x="415" y="132"/>
                      <a:pt x="416" y="127"/>
                    </a:cubicBezTo>
                    <a:cubicBezTo>
                      <a:pt x="418" y="121"/>
                      <a:pt x="420" y="126"/>
                      <a:pt x="424" y="127"/>
                    </a:cubicBezTo>
                    <a:cubicBezTo>
                      <a:pt x="428" y="127"/>
                      <a:pt x="432" y="126"/>
                      <a:pt x="434" y="127"/>
                    </a:cubicBezTo>
                    <a:cubicBezTo>
                      <a:pt x="437" y="129"/>
                      <a:pt x="443" y="126"/>
                      <a:pt x="445" y="124"/>
                    </a:cubicBezTo>
                    <a:cubicBezTo>
                      <a:pt x="447" y="121"/>
                      <a:pt x="443" y="120"/>
                      <a:pt x="443" y="115"/>
                    </a:cubicBezTo>
                    <a:cubicBezTo>
                      <a:pt x="444" y="109"/>
                      <a:pt x="447" y="106"/>
                      <a:pt x="451" y="106"/>
                    </a:cubicBezTo>
                    <a:cubicBezTo>
                      <a:pt x="455" y="106"/>
                      <a:pt x="456" y="103"/>
                      <a:pt x="456" y="100"/>
                    </a:cubicBezTo>
                    <a:cubicBezTo>
                      <a:pt x="456" y="97"/>
                      <a:pt x="459" y="96"/>
                      <a:pt x="460" y="92"/>
                    </a:cubicBezTo>
                    <a:cubicBezTo>
                      <a:pt x="458" y="91"/>
                      <a:pt x="457" y="90"/>
                      <a:pt x="457" y="88"/>
                    </a:cubicBezTo>
                    <a:close/>
                    <a:moveTo>
                      <a:pt x="172" y="137"/>
                    </a:moveTo>
                    <a:cubicBezTo>
                      <a:pt x="171" y="139"/>
                      <a:pt x="157" y="136"/>
                      <a:pt x="156" y="133"/>
                    </a:cubicBezTo>
                    <a:cubicBezTo>
                      <a:pt x="155" y="130"/>
                      <a:pt x="175" y="133"/>
                      <a:pt x="172" y="137"/>
                    </a:cubicBezTo>
                    <a:close/>
                    <a:moveTo>
                      <a:pt x="361" y="136"/>
                    </a:moveTo>
                    <a:cubicBezTo>
                      <a:pt x="352" y="136"/>
                      <a:pt x="331" y="131"/>
                      <a:pt x="323" y="140"/>
                    </a:cubicBezTo>
                    <a:cubicBezTo>
                      <a:pt x="315" y="149"/>
                      <a:pt x="321" y="154"/>
                      <a:pt x="317" y="155"/>
                    </a:cubicBezTo>
                    <a:cubicBezTo>
                      <a:pt x="313" y="155"/>
                      <a:pt x="311" y="141"/>
                      <a:pt x="316" y="136"/>
                    </a:cubicBezTo>
                    <a:cubicBezTo>
                      <a:pt x="320" y="132"/>
                      <a:pt x="335" y="130"/>
                      <a:pt x="345" y="132"/>
                    </a:cubicBezTo>
                    <a:cubicBezTo>
                      <a:pt x="354" y="134"/>
                      <a:pt x="371" y="130"/>
                      <a:pt x="373" y="131"/>
                    </a:cubicBezTo>
                    <a:cubicBezTo>
                      <a:pt x="375" y="131"/>
                      <a:pt x="371" y="136"/>
                      <a:pt x="361" y="13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Freeform 162"/>
              <p:cNvSpPr>
                <a:spLocks noEditPoints="1"/>
              </p:cNvSpPr>
              <p:nvPr/>
            </p:nvSpPr>
            <p:spPr bwMode="auto">
              <a:xfrm>
                <a:off x="4783137" y="1306513"/>
                <a:ext cx="4335463" cy="1663700"/>
              </a:xfrm>
              <a:custGeom>
                <a:avLst/>
                <a:gdLst>
                  <a:gd name="T0" fmla="*/ 811 w 1926"/>
                  <a:gd name="T1" fmla="*/ 44 h 738"/>
                  <a:gd name="T2" fmla="*/ 883 w 1926"/>
                  <a:gd name="T3" fmla="*/ 71 h 738"/>
                  <a:gd name="T4" fmla="*/ 891 w 1926"/>
                  <a:gd name="T5" fmla="*/ 92 h 738"/>
                  <a:gd name="T6" fmla="*/ 1450 w 1926"/>
                  <a:gd name="T7" fmla="*/ 169 h 738"/>
                  <a:gd name="T8" fmla="*/ 1330 w 1926"/>
                  <a:gd name="T9" fmla="*/ 168 h 738"/>
                  <a:gd name="T10" fmla="*/ 1358 w 1926"/>
                  <a:gd name="T11" fmla="*/ 198 h 738"/>
                  <a:gd name="T12" fmla="*/ 1387 w 1926"/>
                  <a:gd name="T13" fmla="*/ 564 h 738"/>
                  <a:gd name="T14" fmla="*/ 1922 w 1926"/>
                  <a:gd name="T15" fmla="*/ 348 h 738"/>
                  <a:gd name="T16" fmla="*/ 1737 w 1926"/>
                  <a:gd name="T17" fmla="*/ 273 h 738"/>
                  <a:gd name="T18" fmla="*/ 1592 w 1926"/>
                  <a:gd name="T19" fmla="*/ 280 h 738"/>
                  <a:gd name="T20" fmla="*/ 1409 w 1926"/>
                  <a:gd name="T21" fmla="*/ 233 h 738"/>
                  <a:gd name="T22" fmla="*/ 1331 w 1926"/>
                  <a:gd name="T23" fmla="*/ 239 h 738"/>
                  <a:gd name="T24" fmla="*/ 1228 w 1926"/>
                  <a:gd name="T25" fmla="*/ 219 h 738"/>
                  <a:gd name="T26" fmla="*/ 1122 w 1926"/>
                  <a:gd name="T27" fmla="*/ 205 h 738"/>
                  <a:gd name="T28" fmla="*/ 962 w 1926"/>
                  <a:gd name="T29" fmla="*/ 209 h 738"/>
                  <a:gd name="T30" fmla="*/ 1039 w 1926"/>
                  <a:gd name="T31" fmla="*/ 126 h 738"/>
                  <a:gd name="T32" fmla="*/ 926 w 1926"/>
                  <a:gd name="T33" fmla="*/ 102 h 738"/>
                  <a:gd name="T34" fmla="*/ 826 w 1926"/>
                  <a:gd name="T35" fmla="*/ 138 h 738"/>
                  <a:gd name="T36" fmla="*/ 760 w 1926"/>
                  <a:gd name="T37" fmla="*/ 180 h 738"/>
                  <a:gd name="T38" fmla="*/ 663 w 1926"/>
                  <a:gd name="T39" fmla="*/ 216 h 738"/>
                  <a:gd name="T40" fmla="*/ 628 w 1926"/>
                  <a:gd name="T41" fmla="*/ 227 h 738"/>
                  <a:gd name="T42" fmla="*/ 651 w 1926"/>
                  <a:gd name="T43" fmla="*/ 295 h 738"/>
                  <a:gd name="T44" fmla="*/ 591 w 1926"/>
                  <a:gd name="T45" fmla="*/ 333 h 738"/>
                  <a:gd name="T46" fmla="*/ 592 w 1926"/>
                  <a:gd name="T47" fmla="*/ 209 h 738"/>
                  <a:gd name="T48" fmla="*/ 524 w 1926"/>
                  <a:gd name="T49" fmla="*/ 286 h 738"/>
                  <a:gd name="T50" fmla="*/ 428 w 1926"/>
                  <a:gd name="T51" fmla="*/ 298 h 738"/>
                  <a:gd name="T52" fmla="*/ 289 w 1926"/>
                  <a:gd name="T53" fmla="*/ 322 h 738"/>
                  <a:gd name="T54" fmla="*/ 257 w 1926"/>
                  <a:gd name="T55" fmla="*/ 337 h 738"/>
                  <a:gd name="T56" fmla="*/ 178 w 1926"/>
                  <a:gd name="T57" fmla="*/ 376 h 738"/>
                  <a:gd name="T58" fmla="*/ 236 w 1926"/>
                  <a:gd name="T59" fmla="*/ 311 h 738"/>
                  <a:gd name="T60" fmla="*/ 114 w 1926"/>
                  <a:gd name="T61" fmla="*/ 280 h 738"/>
                  <a:gd name="T62" fmla="*/ 122 w 1926"/>
                  <a:gd name="T63" fmla="*/ 380 h 738"/>
                  <a:gd name="T64" fmla="*/ 88 w 1926"/>
                  <a:gd name="T65" fmla="*/ 480 h 738"/>
                  <a:gd name="T66" fmla="*/ 145 w 1926"/>
                  <a:gd name="T67" fmla="*/ 559 h 738"/>
                  <a:gd name="T68" fmla="*/ 199 w 1926"/>
                  <a:gd name="T69" fmla="*/ 607 h 738"/>
                  <a:gd name="T70" fmla="*/ 209 w 1926"/>
                  <a:gd name="T71" fmla="*/ 668 h 738"/>
                  <a:gd name="T72" fmla="*/ 304 w 1926"/>
                  <a:gd name="T73" fmla="*/ 730 h 738"/>
                  <a:gd name="T74" fmla="*/ 305 w 1926"/>
                  <a:gd name="T75" fmla="*/ 628 h 738"/>
                  <a:gd name="T76" fmla="*/ 397 w 1926"/>
                  <a:gd name="T77" fmla="*/ 602 h 738"/>
                  <a:gd name="T78" fmla="*/ 470 w 1926"/>
                  <a:gd name="T79" fmla="*/ 569 h 738"/>
                  <a:gd name="T80" fmla="*/ 596 w 1926"/>
                  <a:gd name="T81" fmla="*/ 549 h 738"/>
                  <a:gd name="T82" fmla="*/ 712 w 1926"/>
                  <a:gd name="T83" fmla="*/ 603 h 738"/>
                  <a:gd name="T84" fmla="*/ 820 w 1926"/>
                  <a:gd name="T85" fmla="*/ 603 h 738"/>
                  <a:gd name="T86" fmla="*/ 920 w 1926"/>
                  <a:gd name="T87" fmla="*/ 595 h 738"/>
                  <a:gd name="T88" fmla="*/ 1067 w 1926"/>
                  <a:gd name="T89" fmla="*/ 613 h 738"/>
                  <a:gd name="T90" fmla="*/ 1192 w 1926"/>
                  <a:gd name="T91" fmla="*/ 577 h 738"/>
                  <a:gd name="T92" fmla="*/ 1275 w 1926"/>
                  <a:gd name="T93" fmla="*/ 677 h 738"/>
                  <a:gd name="T94" fmla="*/ 1360 w 1926"/>
                  <a:gd name="T95" fmla="*/ 596 h 738"/>
                  <a:gd name="T96" fmla="*/ 1314 w 1926"/>
                  <a:gd name="T97" fmla="*/ 545 h 738"/>
                  <a:gd name="T98" fmla="*/ 1469 w 1926"/>
                  <a:gd name="T99" fmla="*/ 463 h 738"/>
                  <a:gd name="T100" fmla="*/ 1574 w 1926"/>
                  <a:gd name="T101" fmla="*/ 428 h 738"/>
                  <a:gd name="T102" fmla="*/ 1593 w 1926"/>
                  <a:gd name="T103" fmla="*/ 459 h 738"/>
                  <a:gd name="T104" fmla="*/ 1587 w 1926"/>
                  <a:gd name="T105" fmla="*/ 547 h 738"/>
                  <a:gd name="T106" fmla="*/ 1650 w 1926"/>
                  <a:gd name="T107" fmla="*/ 458 h 738"/>
                  <a:gd name="T108" fmla="*/ 1786 w 1926"/>
                  <a:gd name="T109" fmla="*/ 383 h 738"/>
                  <a:gd name="T110" fmla="*/ 1837 w 1926"/>
                  <a:gd name="T111" fmla="*/ 359 h 738"/>
                  <a:gd name="T112" fmla="*/ 1915 w 1926"/>
                  <a:gd name="T113" fmla="*/ 357 h 738"/>
                  <a:gd name="T114" fmla="*/ 325 w 1926"/>
                  <a:gd name="T115" fmla="*/ 27 h 738"/>
                  <a:gd name="T116" fmla="*/ 428 w 1926"/>
                  <a:gd name="T117" fmla="*/ 10 h 738"/>
                  <a:gd name="T118" fmla="*/ 373 w 1926"/>
                  <a:gd name="T119" fmla="*/ 222 h 738"/>
                  <a:gd name="T120" fmla="*/ 468 w 1926"/>
                  <a:gd name="T121" fmla="*/ 163 h 738"/>
                  <a:gd name="T122" fmla="*/ 397 w 1926"/>
                  <a:gd name="T123" fmla="*/ 19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26" h="738">
                    <a:moveTo>
                      <a:pt x="29" y="534"/>
                    </a:moveTo>
                    <a:cubicBezTo>
                      <a:pt x="27" y="534"/>
                      <a:pt x="23" y="533"/>
                      <a:pt x="22" y="531"/>
                    </a:cubicBezTo>
                    <a:cubicBezTo>
                      <a:pt x="21" y="530"/>
                      <a:pt x="18" y="530"/>
                      <a:pt x="15" y="531"/>
                    </a:cubicBezTo>
                    <a:cubicBezTo>
                      <a:pt x="16" y="531"/>
                      <a:pt x="17" y="531"/>
                      <a:pt x="17" y="532"/>
                    </a:cubicBezTo>
                    <a:cubicBezTo>
                      <a:pt x="19" y="535"/>
                      <a:pt x="11" y="535"/>
                      <a:pt x="13" y="538"/>
                    </a:cubicBezTo>
                    <a:cubicBezTo>
                      <a:pt x="16" y="542"/>
                      <a:pt x="8" y="542"/>
                      <a:pt x="8" y="538"/>
                    </a:cubicBezTo>
                    <a:cubicBezTo>
                      <a:pt x="8" y="535"/>
                      <a:pt x="0" y="537"/>
                      <a:pt x="0" y="539"/>
                    </a:cubicBezTo>
                    <a:cubicBezTo>
                      <a:pt x="0" y="540"/>
                      <a:pt x="0" y="541"/>
                      <a:pt x="0" y="542"/>
                    </a:cubicBezTo>
                    <a:cubicBezTo>
                      <a:pt x="2" y="542"/>
                      <a:pt x="4" y="543"/>
                      <a:pt x="5" y="544"/>
                    </a:cubicBezTo>
                    <a:cubicBezTo>
                      <a:pt x="7" y="544"/>
                      <a:pt x="27" y="546"/>
                      <a:pt x="35" y="545"/>
                    </a:cubicBezTo>
                    <a:cubicBezTo>
                      <a:pt x="34" y="543"/>
                      <a:pt x="35" y="539"/>
                      <a:pt x="35" y="537"/>
                    </a:cubicBezTo>
                    <a:cubicBezTo>
                      <a:pt x="35" y="535"/>
                      <a:pt x="30" y="533"/>
                      <a:pt x="29" y="534"/>
                    </a:cubicBezTo>
                    <a:close/>
                    <a:moveTo>
                      <a:pt x="822" y="35"/>
                    </a:moveTo>
                    <a:cubicBezTo>
                      <a:pt x="828" y="38"/>
                      <a:pt x="826" y="40"/>
                      <a:pt x="819" y="40"/>
                    </a:cubicBezTo>
                    <a:cubicBezTo>
                      <a:pt x="813" y="40"/>
                      <a:pt x="807" y="42"/>
                      <a:pt x="811" y="44"/>
                    </a:cubicBezTo>
                    <a:cubicBezTo>
                      <a:pt x="815" y="45"/>
                      <a:pt x="814" y="49"/>
                      <a:pt x="821" y="50"/>
                    </a:cubicBezTo>
                    <a:cubicBezTo>
                      <a:pt x="828" y="52"/>
                      <a:pt x="835" y="46"/>
                      <a:pt x="835" y="42"/>
                    </a:cubicBezTo>
                    <a:cubicBezTo>
                      <a:pt x="834" y="38"/>
                      <a:pt x="859" y="35"/>
                      <a:pt x="866" y="33"/>
                    </a:cubicBezTo>
                    <a:cubicBezTo>
                      <a:pt x="872" y="31"/>
                      <a:pt x="861" y="24"/>
                      <a:pt x="869" y="24"/>
                    </a:cubicBezTo>
                    <a:cubicBezTo>
                      <a:pt x="876" y="23"/>
                      <a:pt x="873" y="20"/>
                      <a:pt x="864" y="18"/>
                    </a:cubicBezTo>
                    <a:cubicBezTo>
                      <a:pt x="855" y="17"/>
                      <a:pt x="859" y="9"/>
                      <a:pt x="856" y="7"/>
                    </a:cubicBezTo>
                    <a:cubicBezTo>
                      <a:pt x="853" y="4"/>
                      <a:pt x="851" y="10"/>
                      <a:pt x="839" y="12"/>
                    </a:cubicBezTo>
                    <a:cubicBezTo>
                      <a:pt x="828" y="15"/>
                      <a:pt x="822" y="18"/>
                      <a:pt x="827" y="20"/>
                    </a:cubicBezTo>
                    <a:cubicBezTo>
                      <a:pt x="831" y="22"/>
                      <a:pt x="827" y="28"/>
                      <a:pt x="822" y="28"/>
                    </a:cubicBezTo>
                    <a:cubicBezTo>
                      <a:pt x="817" y="27"/>
                      <a:pt x="816" y="33"/>
                      <a:pt x="822" y="35"/>
                    </a:cubicBezTo>
                    <a:close/>
                    <a:moveTo>
                      <a:pt x="840" y="45"/>
                    </a:moveTo>
                    <a:cubicBezTo>
                      <a:pt x="840" y="48"/>
                      <a:pt x="829" y="52"/>
                      <a:pt x="832" y="55"/>
                    </a:cubicBezTo>
                    <a:cubicBezTo>
                      <a:pt x="835" y="57"/>
                      <a:pt x="837" y="56"/>
                      <a:pt x="840" y="57"/>
                    </a:cubicBezTo>
                    <a:cubicBezTo>
                      <a:pt x="844" y="58"/>
                      <a:pt x="845" y="66"/>
                      <a:pt x="851" y="65"/>
                    </a:cubicBezTo>
                    <a:cubicBezTo>
                      <a:pt x="857" y="63"/>
                      <a:pt x="874" y="71"/>
                      <a:pt x="883" y="71"/>
                    </a:cubicBezTo>
                    <a:cubicBezTo>
                      <a:pt x="893" y="71"/>
                      <a:pt x="894" y="63"/>
                      <a:pt x="891" y="63"/>
                    </a:cubicBezTo>
                    <a:cubicBezTo>
                      <a:pt x="888" y="63"/>
                      <a:pt x="891" y="58"/>
                      <a:pt x="896" y="50"/>
                    </a:cubicBezTo>
                    <a:cubicBezTo>
                      <a:pt x="901" y="43"/>
                      <a:pt x="879" y="37"/>
                      <a:pt x="879" y="43"/>
                    </a:cubicBezTo>
                    <a:cubicBezTo>
                      <a:pt x="879" y="49"/>
                      <a:pt x="873" y="42"/>
                      <a:pt x="871" y="38"/>
                    </a:cubicBezTo>
                    <a:cubicBezTo>
                      <a:pt x="869" y="34"/>
                      <a:pt x="840" y="41"/>
                      <a:pt x="840" y="45"/>
                    </a:cubicBezTo>
                    <a:close/>
                    <a:moveTo>
                      <a:pt x="576" y="206"/>
                    </a:moveTo>
                    <a:cubicBezTo>
                      <a:pt x="580" y="206"/>
                      <a:pt x="592" y="204"/>
                      <a:pt x="593" y="202"/>
                    </a:cubicBezTo>
                    <a:cubicBezTo>
                      <a:pt x="594" y="199"/>
                      <a:pt x="588" y="197"/>
                      <a:pt x="581" y="197"/>
                    </a:cubicBezTo>
                    <a:cubicBezTo>
                      <a:pt x="573" y="197"/>
                      <a:pt x="572" y="205"/>
                      <a:pt x="576" y="206"/>
                    </a:cubicBezTo>
                    <a:close/>
                    <a:moveTo>
                      <a:pt x="511" y="20"/>
                    </a:moveTo>
                    <a:cubicBezTo>
                      <a:pt x="524" y="19"/>
                      <a:pt x="524" y="12"/>
                      <a:pt x="517" y="11"/>
                    </a:cubicBezTo>
                    <a:cubicBezTo>
                      <a:pt x="510" y="9"/>
                      <a:pt x="509" y="15"/>
                      <a:pt x="506" y="14"/>
                    </a:cubicBezTo>
                    <a:cubicBezTo>
                      <a:pt x="503" y="14"/>
                      <a:pt x="490" y="16"/>
                      <a:pt x="493" y="19"/>
                    </a:cubicBezTo>
                    <a:cubicBezTo>
                      <a:pt x="496" y="23"/>
                      <a:pt x="505" y="21"/>
                      <a:pt x="511" y="20"/>
                    </a:cubicBezTo>
                    <a:close/>
                    <a:moveTo>
                      <a:pt x="891" y="92"/>
                    </a:moveTo>
                    <a:cubicBezTo>
                      <a:pt x="896" y="94"/>
                      <a:pt x="911" y="88"/>
                      <a:pt x="921" y="89"/>
                    </a:cubicBezTo>
                    <a:cubicBezTo>
                      <a:pt x="931" y="89"/>
                      <a:pt x="959" y="81"/>
                      <a:pt x="960" y="76"/>
                    </a:cubicBezTo>
                    <a:cubicBezTo>
                      <a:pt x="961" y="70"/>
                      <a:pt x="950" y="71"/>
                      <a:pt x="945" y="66"/>
                    </a:cubicBezTo>
                    <a:cubicBezTo>
                      <a:pt x="941" y="61"/>
                      <a:pt x="931" y="65"/>
                      <a:pt x="929" y="69"/>
                    </a:cubicBezTo>
                    <a:cubicBezTo>
                      <a:pt x="927" y="73"/>
                      <a:pt x="924" y="70"/>
                      <a:pt x="930" y="63"/>
                    </a:cubicBezTo>
                    <a:cubicBezTo>
                      <a:pt x="937" y="57"/>
                      <a:pt x="924" y="52"/>
                      <a:pt x="924" y="56"/>
                    </a:cubicBezTo>
                    <a:cubicBezTo>
                      <a:pt x="923" y="60"/>
                      <a:pt x="912" y="57"/>
                      <a:pt x="912" y="60"/>
                    </a:cubicBezTo>
                    <a:cubicBezTo>
                      <a:pt x="912" y="64"/>
                      <a:pt x="907" y="66"/>
                      <a:pt x="908" y="69"/>
                    </a:cubicBezTo>
                    <a:cubicBezTo>
                      <a:pt x="908" y="73"/>
                      <a:pt x="900" y="67"/>
                      <a:pt x="899" y="76"/>
                    </a:cubicBezTo>
                    <a:cubicBezTo>
                      <a:pt x="899" y="84"/>
                      <a:pt x="886" y="89"/>
                      <a:pt x="891" y="92"/>
                    </a:cubicBezTo>
                    <a:close/>
                    <a:moveTo>
                      <a:pt x="813" y="12"/>
                    </a:moveTo>
                    <a:cubicBezTo>
                      <a:pt x="815" y="7"/>
                      <a:pt x="792" y="9"/>
                      <a:pt x="798" y="14"/>
                    </a:cubicBezTo>
                    <a:cubicBezTo>
                      <a:pt x="800" y="15"/>
                      <a:pt x="812" y="17"/>
                      <a:pt x="813" y="12"/>
                    </a:cubicBezTo>
                    <a:close/>
                    <a:moveTo>
                      <a:pt x="1422" y="160"/>
                    </a:moveTo>
                    <a:cubicBezTo>
                      <a:pt x="1430" y="161"/>
                      <a:pt x="1434" y="168"/>
                      <a:pt x="1450" y="169"/>
                    </a:cubicBezTo>
                    <a:cubicBezTo>
                      <a:pt x="1465" y="170"/>
                      <a:pt x="1476" y="167"/>
                      <a:pt x="1477" y="164"/>
                    </a:cubicBezTo>
                    <a:cubicBezTo>
                      <a:pt x="1477" y="161"/>
                      <a:pt x="1463" y="156"/>
                      <a:pt x="1458" y="158"/>
                    </a:cubicBezTo>
                    <a:cubicBezTo>
                      <a:pt x="1454" y="161"/>
                      <a:pt x="1451" y="154"/>
                      <a:pt x="1445" y="156"/>
                    </a:cubicBezTo>
                    <a:cubicBezTo>
                      <a:pt x="1440" y="157"/>
                      <a:pt x="1433" y="157"/>
                      <a:pt x="1430" y="152"/>
                    </a:cubicBezTo>
                    <a:cubicBezTo>
                      <a:pt x="1427" y="148"/>
                      <a:pt x="1418" y="160"/>
                      <a:pt x="1422" y="160"/>
                    </a:cubicBezTo>
                    <a:close/>
                    <a:moveTo>
                      <a:pt x="1364" y="181"/>
                    </a:moveTo>
                    <a:cubicBezTo>
                      <a:pt x="1364" y="176"/>
                      <a:pt x="1346" y="183"/>
                      <a:pt x="1354" y="185"/>
                    </a:cubicBezTo>
                    <a:cubicBezTo>
                      <a:pt x="1358" y="187"/>
                      <a:pt x="1364" y="186"/>
                      <a:pt x="1364" y="181"/>
                    </a:cubicBezTo>
                    <a:close/>
                    <a:moveTo>
                      <a:pt x="1794" y="253"/>
                    </a:moveTo>
                    <a:cubicBezTo>
                      <a:pt x="1801" y="257"/>
                      <a:pt x="1805" y="249"/>
                      <a:pt x="1810" y="253"/>
                    </a:cubicBezTo>
                    <a:cubicBezTo>
                      <a:pt x="1816" y="257"/>
                      <a:pt x="1829" y="251"/>
                      <a:pt x="1834" y="250"/>
                    </a:cubicBezTo>
                    <a:cubicBezTo>
                      <a:pt x="1839" y="249"/>
                      <a:pt x="1837" y="243"/>
                      <a:pt x="1822" y="241"/>
                    </a:cubicBezTo>
                    <a:cubicBezTo>
                      <a:pt x="1807" y="239"/>
                      <a:pt x="1787" y="250"/>
                      <a:pt x="1794" y="253"/>
                    </a:cubicBezTo>
                    <a:close/>
                    <a:moveTo>
                      <a:pt x="1321" y="160"/>
                    </a:moveTo>
                    <a:cubicBezTo>
                      <a:pt x="1326" y="163"/>
                      <a:pt x="1328" y="165"/>
                      <a:pt x="1330" y="168"/>
                    </a:cubicBezTo>
                    <a:cubicBezTo>
                      <a:pt x="1333" y="170"/>
                      <a:pt x="1343" y="166"/>
                      <a:pt x="1347" y="165"/>
                    </a:cubicBezTo>
                    <a:cubicBezTo>
                      <a:pt x="1351" y="164"/>
                      <a:pt x="1351" y="171"/>
                      <a:pt x="1358" y="167"/>
                    </a:cubicBezTo>
                    <a:cubicBezTo>
                      <a:pt x="1364" y="163"/>
                      <a:pt x="1370" y="165"/>
                      <a:pt x="1378" y="165"/>
                    </a:cubicBezTo>
                    <a:cubicBezTo>
                      <a:pt x="1385" y="165"/>
                      <a:pt x="1376" y="156"/>
                      <a:pt x="1377" y="152"/>
                    </a:cubicBezTo>
                    <a:cubicBezTo>
                      <a:pt x="1377" y="148"/>
                      <a:pt x="1385" y="151"/>
                      <a:pt x="1383" y="154"/>
                    </a:cubicBezTo>
                    <a:cubicBezTo>
                      <a:pt x="1380" y="157"/>
                      <a:pt x="1387" y="165"/>
                      <a:pt x="1397" y="164"/>
                    </a:cubicBezTo>
                    <a:cubicBezTo>
                      <a:pt x="1408" y="164"/>
                      <a:pt x="1400" y="157"/>
                      <a:pt x="1405" y="155"/>
                    </a:cubicBezTo>
                    <a:cubicBezTo>
                      <a:pt x="1411" y="152"/>
                      <a:pt x="1410" y="150"/>
                      <a:pt x="1402" y="145"/>
                    </a:cubicBezTo>
                    <a:cubicBezTo>
                      <a:pt x="1395" y="140"/>
                      <a:pt x="1385" y="143"/>
                      <a:pt x="1378" y="140"/>
                    </a:cubicBezTo>
                    <a:cubicBezTo>
                      <a:pt x="1371" y="137"/>
                      <a:pt x="1362" y="137"/>
                      <a:pt x="1362" y="144"/>
                    </a:cubicBezTo>
                    <a:cubicBezTo>
                      <a:pt x="1362" y="152"/>
                      <a:pt x="1348" y="136"/>
                      <a:pt x="1340" y="134"/>
                    </a:cubicBezTo>
                    <a:cubicBezTo>
                      <a:pt x="1333" y="132"/>
                      <a:pt x="1310" y="155"/>
                      <a:pt x="1321" y="160"/>
                    </a:cubicBezTo>
                    <a:close/>
                    <a:moveTo>
                      <a:pt x="1391" y="203"/>
                    </a:moveTo>
                    <a:cubicBezTo>
                      <a:pt x="1397" y="202"/>
                      <a:pt x="1387" y="191"/>
                      <a:pt x="1376" y="189"/>
                    </a:cubicBezTo>
                    <a:cubicBezTo>
                      <a:pt x="1366" y="187"/>
                      <a:pt x="1356" y="196"/>
                      <a:pt x="1358" y="198"/>
                    </a:cubicBezTo>
                    <a:cubicBezTo>
                      <a:pt x="1361" y="202"/>
                      <a:pt x="1385" y="204"/>
                      <a:pt x="1391" y="203"/>
                    </a:cubicBezTo>
                    <a:close/>
                    <a:moveTo>
                      <a:pt x="673" y="211"/>
                    </a:moveTo>
                    <a:cubicBezTo>
                      <a:pt x="678" y="213"/>
                      <a:pt x="682" y="212"/>
                      <a:pt x="682" y="207"/>
                    </a:cubicBezTo>
                    <a:cubicBezTo>
                      <a:pt x="681" y="202"/>
                      <a:pt x="669" y="208"/>
                      <a:pt x="673" y="211"/>
                    </a:cubicBezTo>
                    <a:close/>
                    <a:moveTo>
                      <a:pt x="309" y="25"/>
                    </a:moveTo>
                    <a:cubicBezTo>
                      <a:pt x="316" y="18"/>
                      <a:pt x="326" y="24"/>
                      <a:pt x="328" y="21"/>
                    </a:cubicBezTo>
                    <a:cubicBezTo>
                      <a:pt x="329" y="18"/>
                      <a:pt x="313" y="17"/>
                      <a:pt x="308" y="20"/>
                    </a:cubicBezTo>
                    <a:cubicBezTo>
                      <a:pt x="302" y="23"/>
                      <a:pt x="289" y="20"/>
                      <a:pt x="290" y="24"/>
                    </a:cubicBezTo>
                    <a:cubicBezTo>
                      <a:pt x="291" y="26"/>
                      <a:pt x="301" y="32"/>
                      <a:pt x="309" y="25"/>
                    </a:cubicBezTo>
                    <a:close/>
                    <a:moveTo>
                      <a:pt x="326" y="291"/>
                    </a:moveTo>
                    <a:cubicBezTo>
                      <a:pt x="335" y="299"/>
                      <a:pt x="342" y="287"/>
                      <a:pt x="347" y="287"/>
                    </a:cubicBezTo>
                    <a:cubicBezTo>
                      <a:pt x="351" y="286"/>
                      <a:pt x="344" y="281"/>
                      <a:pt x="337" y="279"/>
                    </a:cubicBezTo>
                    <a:cubicBezTo>
                      <a:pt x="329" y="277"/>
                      <a:pt x="319" y="285"/>
                      <a:pt x="326" y="291"/>
                    </a:cubicBezTo>
                    <a:close/>
                    <a:moveTo>
                      <a:pt x="1388" y="588"/>
                    </a:moveTo>
                    <a:cubicBezTo>
                      <a:pt x="1385" y="578"/>
                      <a:pt x="1394" y="569"/>
                      <a:pt x="1387" y="564"/>
                    </a:cubicBezTo>
                    <a:cubicBezTo>
                      <a:pt x="1380" y="559"/>
                      <a:pt x="1383" y="549"/>
                      <a:pt x="1380" y="551"/>
                    </a:cubicBezTo>
                    <a:cubicBezTo>
                      <a:pt x="1376" y="553"/>
                      <a:pt x="1380" y="562"/>
                      <a:pt x="1374" y="562"/>
                    </a:cubicBezTo>
                    <a:cubicBezTo>
                      <a:pt x="1369" y="563"/>
                      <a:pt x="1374" y="568"/>
                      <a:pt x="1372" y="575"/>
                    </a:cubicBezTo>
                    <a:cubicBezTo>
                      <a:pt x="1370" y="581"/>
                      <a:pt x="1373" y="591"/>
                      <a:pt x="1376" y="597"/>
                    </a:cubicBezTo>
                    <a:cubicBezTo>
                      <a:pt x="1378" y="603"/>
                      <a:pt x="1372" y="635"/>
                      <a:pt x="1375" y="640"/>
                    </a:cubicBezTo>
                    <a:cubicBezTo>
                      <a:pt x="1377" y="646"/>
                      <a:pt x="1370" y="669"/>
                      <a:pt x="1373" y="672"/>
                    </a:cubicBezTo>
                    <a:cubicBezTo>
                      <a:pt x="1377" y="677"/>
                      <a:pt x="1374" y="666"/>
                      <a:pt x="1380" y="665"/>
                    </a:cubicBezTo>
                    <a:cubicBezTo>
                      <a:pt x="1386" y="664"/>
                      <a:pt x="1386" y="671"/>
                      <a:pt x="1390" y="673"/>
                    </a:cubicBezTo>
                    <a:cubicBezTo>
                      <a:pt x="1393" y="675"/>
                      <a:pt x="1391" y="662"/>
                      <a:pt x="1388" y="663"/>
                    </a:cubicBezTo>
                    <a:cubicBezTo>
                      <a:pt x="1384" y="664"/>
                      <a:pt x="1382" y="655"/>
                      <a:pt x="1380" y="650"/>
                    </a:cubicBezTo>
                    <a:cubicBezTo>
                      <a:pt x="1378" y="644"/>
                      <a:pt x="1383" y="638"/>
                      <a:pt x="1383" y="631"/>
                    </a:cubicBezTo>
                    <a:cubicBezTo>
                      <a:pt x="1383" y="625"/>
                      <a:pt x="1392" y="625"/>
                      <a:pt x="1397" y="630"/>
                    </a:cubicBezTo>
                    <a:cubicBezTo>
                      <a:pt x="1402" y="635"/>
                      <a:pt x="1402" y="632"/>
                      <a:pt x="1400" y="628"/>
                    </a:cubicBezTo>
                    <a:cubicBezTo>
                      <a:pt x="1398" y="624"/>
                      <a:pt x="1392" y="598"/>
                      <a:pt x="1388" y="588"/>
                    </a:cubicBezTo>
                    <a:close/>
                    <a:moveTo>
                      <a:pt x="1922" y="348"/>
                    </a:moveTo>
                    <a:cubicBezTo>
                      <a:pt x="1919" y="347"/>
                      <a:pt x="1908" y="340"/>
                      <a:pt x="1906" y="336"/>
                    </a:cubicBezTo>
                    <a:cubicBezTo>
                      <a:pt x="1903" y="332"/>
                      <a:pt x="1890" y="330"/>
                      <a:pt x="1890" y="332"/>
                    </a:cubicBezTo>
                    <a:cubicBezTo>
                      <a:pt x="1890" y="334"/>
                      <a:pt x="1886" y="332"/>
                      <a:pt x="1885" y="330"/>
                    </a:cubicBezTo>
                    <a:cubicBezTo>
                      <a:pt x="1884" y="327"/>
                      <a:pt x="1871" y="327"/>
                      <a:pt x="1870" y="329"/>
                    </a:cubicBezTo>
                    <a:cubicBezTo>
                      <a:pt x="1870" y="332"/>
                      <a:pt x="1874" y="332"/>
                      <a:pt x="1876" y="335"/>
                    </a:cubicBezTo>
                    <a:cubicBezTo>
                      <a:pt x="1878" y="337"/>
                      <a:pt x="1873" y="339"/>
                      <a:pt x="1874" y="342"/>
                    </a:cubicBezTo>
                    <a:cubicBezTo>
                      <a:pt x="1875" y="345"/>
                      <a:pt x="1869" y="340"/>
                      <a:pt x="1867" y="339"/>
                    </a:cubicBezTo>
                    <a:cubicBezTo>
                      <a:pt x="1865" y="337"/>
                      <a:pt x="1866" y="330"/>
                      <a:pt x="1866" y="327"/>
                    </a:cubicBezTo>
                    <a:cubicBezTo>
                      <a:pt x="1867" y="324"/>
                      <a:pt x="1862" y="324"/>
                      <a:pt x="1862" y="321"/>
                    </a:cubicBezTo>
                    <a:cubicBezTo>
                      <a:pt x="1861" y="318"/>
                      <a:pt x="1846" y="311"/>
                      <a:pt x="1840" y="308"/>
                    </a:cubicBezTo>
                    <a:cubicBezTo>
                      <a:pt x="1834" y="306"/>
                      <a:pt x="1826" y="303"/>
                      <a:pt x="1823" y="300"/>
                    </a:cubicBezTo>
                    <a:cubicBezTo>
                      <a:pt x="1821" y="297"/>
                      <a:pt x="1810" y="296"/>
                      <a:pt x="1806" y="292"/>
                    </a:cubicBezTo>
                    <a:cubicBezTo>
                      <a:pt x="1801" y="287"/>
                      <a:pt x="1782" y="279"/>
                      <a:pt x="1774" y="279"/>
                    </a:cubicBezTo>
                    <a:cubicBezTo>
                      <a:pt x="1766" y="278"/>
                      <a:pt x="1768" y="274"/>
                      <a:pt x="1764" y="274"/>
                    </a:cubicBezTo>
                    <a:cubicBezTo>
                      <a:pt x="1760" y="275"/>
                      <a:pt x="1743" y="274"/>
                      <a:pt x="1737" y="273"/>
                    </a:cubicBezTo>
                    <a:cubicBezTo>
                      <a:pt x="1732" y="273"/>
                      <a:pt x="1731" y="277"/>
                      <a:pt x="1727" y="275"/>
                    </a:cubicBezTo>
                    <a:cubicBezTo>
                      <a:pt x="1723" y="274"/>
                      <a:pt x="1703" y="266"/>
                      <a:pt x="1701" y="269"/>
                    </a:cubicBezTo>
                    <a:cubicBezTo>
                      <a:pt x="1699" y="272"/>
                      <a:pt x="1700" y="276"/>
                      <a:pt x="1697" y="276"/>
                    </a:cubicBezTo>
                    <a:cubicBezTo>
                      <a:pt x="1695" y="277"/>
                      <a:pt x="1697" y="280"/>
                      <a:pt x="1703" y="285"/>
                    </a:cubicBezTo>
                    <a:cubicBezTo>
                      <a:pt x="1708" y="290"/>
                      <a:pt x="1705" y="294"/>
                      <a:pt x="1700" y="296"/>
                    </a:cubicBezTo>
                    <a:cubicBezTo>
                      <a:pt x="1695" y="298"/>
                      <a:pt x="1687" y="294"/>
                      <a:pt x="1684" y="290"/>
                    </a:cubicBezTo>
                    <a:cubicBezTo>
                      <a:pt x="1682" y="287"/>
                      <a:pt x="1675" y="288"/>
                      <a:pt x="1673" y="283"/>
                    </a:cubicBezTo>
                    <a:cubicBezTo>
                      <a:pt x="1672" y="278"/>
                      <a:pt x="1675" y="277"/>
                      <a:pt x="1679" y="280"/>
                    </a:cubicBezTo>
                    <a:cubicBezTo>
                      <a:pt x="1682" y="283"/>
                      <a:pt x="1687" y="281"/>
                      <a:pt x="1687" y="277"/>
                    </a:cubicBezTo>
                    <a:cubicBezTo>
                      <a:pt x="1688" y="273"/>
                      <a:pt x="1678" y="271"/>
                      <a:pt x="1673" y="271"/>
                    </a:cubicBezTo>
                    <a:cubicBezTo>
                      <a:pt x="1668" y="272"/>
                      <a:pt x="1665" y="279"/>
                      <a:pt x="1660" y="282"/>
                    </a:cubicBezTo>
                    <a:cubicBezTo>
                      <a:pt x="1654" y="285"/>
                      <a:pt x="1634" y="281"/>
                      <a:pt x="1631" y="279"/>
                    </a:cubicBezTo>
                    <a:cubicBezTo>
                      <a:pt x="1629" y="277"/>
                      <a:pt x="1600" y="279"/>
                      <a:pt x="1597" y="281"/>
                    </a:cubicBezTo>
                    <a:cubicBezTo>
                      <a:pt x="1594" y="283"/>
                      <a:pt x="1597" y="290"/>
                      <a:pt x="1595" y="291"/>
                    </a:cubicBezTo>
                    <a:cubicBezTo>
                      <a:pt x="1594" y="292"/>
                      <a:pt x="1592" y="282"/>
                      <a:pt x="1592" y="280"/>
                    </a:cubicBezTo>
                    <a:cubicBezTo>
                      <a:pt x="1592" y="278"/>
                      <a:pt x="1589" y="277"/>
                      <a:pt x="1583" y="277"/>
                    </a:cubicBezTo>
                    <a:cubicBezTo>
                      <a:pt x="1578" y="277"/>
                      <a:pt x="1575" y="277"/>
                      <a:pt x="1577" y="275"/>
                    </a:cubicBezTo>
                    <a:cubicBezTo>
                      <a:pt x="1580" y="273"/>
                      <a:pt x="1575" y="270"/>
                      <a:pt x="1579" y="268"/>
                    </a:cubicBezTo>
                    <a:cubicBezTo>
                      <a:pt x="1583" y="265"/>
                      <a:pt x="1572" y="256"/>
                      <a:pt x="1561" y="252"/>
                    </a:cubicBezTo>
                    <a:cubicBezTo>
                      <a:pt x="1550" y="247"/>
                      <a:pt x="1525" y="250"/>
                      <a:pt x="1518" y="252"/>
                    </a:cubicBezTo>
                    <a:cubicBezTo>
                      <a:pt x="1512" y="254"/>
                      <a:pt x="1498" y="253"/>
                      <a:pt x="1492" y="253"/>
                    </a:cubicBezTo>
                    <a:cubicBezTo>
                      <a:pt x="1486" y="253"/>
                      <a:pt x="1491" y="251"/>
                      <a:pt x="1489" y="248"/>
                    </a:cubicBezTo>
                    <a:cubicBezTo>
                      <a:pt x="1487" y="245"/>
                      <a:pt x="1476" y="241"/>
                      <a:pt x="1475" y="244"/>
                    </a:cubicBezTo>
                    <a:cubicBezTo>
                      <a:pt x="1473" y="246"/>
                      <a:pt x="1471" y="244"/>
                      <a:pt x="1471" y="242"/>
                    </a:cubicBezTo>
                    <a:cubicBezTo>
                      <a:pt x="1471" y="240"/>
                      <a:pt x="1460" y="236"/>
                      <a:pt x="1456" y="237"/>
                    </a:cubicBezTo>
                    <a:cubicBezTo>
                      <a:pt x="1452" y="238"/>
                      <a:pt x="1451" y="233"/>
                      <a:pt x="1455" y="233"/>
                    </a:cubicBezTo>
                    <a:cubicBezTo>
                      <a:pt x="1460" y="233"/>
                      <a:pt x="1468" y="234"/>
                      <a:pt x="1464" y="229"/>
                    </a:cubicBezTo>
                    <a:cubicBezTo>
                      <a:pt x="1461" y="224"/>
                      <a:pt x="1431" y="222"/>
                      <a:pt x="1428" y="223"/>
                    </a:cubicBezTo>
                    <a:cubicBezTo>
                      <a:pt x="1425" y="224"/>
                      <a:pt x="1428" y="228"/>
                      <a:pt x="1421" y="234"/>
                    </a:cubicBezTo>
                    <a:cubicBezTo>
                      <a:pt x="1415" y="240"/>
                      <a:pt x="1409" y="236"/>
                      <a:pt x="1409" y="233"/>
                    </a:cubicBezTo>
                    <a:cubicBezTo>
                      <a:pt x="1410" y="230"/>
                      <a:pt x="1418" y="231"/>
                      <a:pt x="1418" y="228"/>
                    </a:cubicBezTo>
                    <a:cubicBezTo>
                      <a:pt x="1418" y="225"/>
                      <a:pt x="1407" y="226"/>
                      <a:pt x="1406" y="224"/>
                    </a:cubicBezTo>
                    <a:cubicBezTo>
                      <a:pt x="1404" y="221"/>
                      <a:pt x="1408" y="220"/>
                      <a:pt x="1412" y="221"/>
                    </a:cubicBezTo>
                    <a:cubicBezTo>
                      <a:pt x="1416" y="222"/>
                      <a:pt x="1423" y="223"/>
                      <a:pt x="1423" y="221"/>
                    </a:cubicBezTo>
                    <a:cubicBezTo>
                      <a:pt x="1424" y="219"/>
                      <a:pt x="1419" y="219"/>
                      <a:pt x="1412" y="217"/>
                    </a:cubicBezTo>
                    <a:cubicBezTo>
                      <a:pt x="1406" y="216"/>
                      <a:pt x="1390" y="212"/>
                      <a:pt x="1381" y="213"/>
                    </a:cubicBezTo>
                    <a:cubicBezTo>
                      <a:pt x="1373" y="214"/>
                      <a:pt x="1369" y="210"/>
                      <a:pt x="1364" y="210"/>
                    </a:cubicBezTo>
                    <a:cubicBezTo>
                      <a:pt x="1359" y="209"/>
                      <a:pt x="1359" y="212"/>
                      <a:pt x="1362" y="215"/>
                    </a:cubicBezTo>
                    <a:cubicBezTo>
                      <a:pt x="1364" y="218"/>
                      <a:pt x="1357" y="219"/>
                      <a:pt x="1352" y="218"/>
                    </a:cubicBezTo>
                    <a:cubicBezTo>
                      <a:pt x="1346" y="218"/>
                      <a:pt x="1338" y="221"/>
                      <a:pt x="1341" y="225"/>
                    </a:cubicBezTo>
                    <a:cubicBezTo>
                      <a:pt x="1344" y="229"/>
                      <a:pt x="1348" y="224"/>
                      <a:pt x="1350" y="226"/>
                    </a:cubicBezTo>
                    <a:cubicBezTo>
                      <a:pt x="1353" y="227"/>
                      <a:pt x="1343" y="230"/>
                      <a:pt x="1347" y="232"/>
                    </a:cubicBezTo>
                    <a:cubicBezTo>
                      <a:pt x="1351" y="233"/>
                      <a:pt x="1351" y="237"/>
                      <a:pt x="1351" y="239"/>
                    </a:cubicBezTo>
                    <a:cubicBezTo>
                      <a:pt x="1351" y="241"/>
                      <a:pt x="1344" y="242"/>
                      <a:pt x="1342" y="239"/>
                    </a:cubicBezTo>
                    <a:cubicBezTo>
                      <a:pt x="1339" y="236"/>
                      <a:pt x="1336" y="239"/>
                      <a:pt x="1331" y="239"/>
                    </a:cubicBezTo>
                    <a:cubicBezTo>
                      <a:pt x="1326" y="238"/>
                      <a:pt x="1323" y="240"/>
                      <a:pt x="1328" y="241"/>
                    </a:cubicBezTo>
                    <a:cubicBezTo>
                      <a:pt x="1333" y="242"/>
                      <a:pt x="1334" y="245"/>
                      <a:pt x="1328" y="246"/>
                    </a:cubicBezTo>
                    <a:cubicBezTo>
                      <a:pt x="1321" y="246"/>
                      <a:pt x="1323" y="239"/>
                      <a:pt x="1319" y="240"/>
                    </a:cubicBezTo>
                    <a:cubicBezTo>
                      <a:pt x="1315" y="241"/>
                      <a:pt x="1306" y="237"/>
                      <a:pt x="1301" y="237"/>
                    </a:cubicBezTo>
                    <a:cubicBezTo>
                      <a:pt x="1297" y="237"/>
                      <a:pt x="1295" y="241"/>
                      <a:pt x="1288" y="242"/>
                    </a:cubicBezTo>
                    <a:cubicBezTo>
                      <a:pt x="1282" y="242"/>
                      <a:pt x="1274" y="238"/>
                      <a:pt x="1271" y="235"/>
                    </a:cubicBezTo>
                    <a:cubicBezTo>
                      <a:pt x="1269" y="232"/>
                      <a:pt x="1268" y="231"/>
                      <a:pt x="1265" y="235"/>
                    </a:cubicBezTo>
                    <a:cubicBezTo>
                      <a:pt x="1262" y="238"/>
                      <a:pt x="1262" y="246"/>
                      <a:pt x="1259" y="246"/>
                    </a:cubicBezTo>
                    <a:cubicBezTo>
                      <a:pt x="1256" y="247"/>
                      <a:pt x="1255" y="253"/>
                      <a:pt x="1252" y="255"/>
                    </a:cubicBezTo>
                    <a:cubicBezTo>
                      <a:pt x="1249" y="257"/>
                      <a:pt x="1249" y="252"/>
                      <a:pt x="1245" y="253"/>
                    </a:cubicBezTo>
                    <a:cubicBezTo>
                      <a:pt x="1241" y="253"/>
                      <a:pt x="1229" y="241"/>
                      <a:pt x="1228" y="238"/>
                    </a:cubicBezTo>
                    <a:cubicBezTo>
                      <a:pt x="1227" y="234"/>
                      <a:pt x="1220" y="227"/>
                      <a:pt x="1218" y="226"/>
                    </a:cubicBezTo>
                    <a:cubicBezTo>
                      <a:pt x="1216" y="225"/>
                      <a:pt x="1220" y="224"/>
                      <a:pt x="1222" y="226"/>
                    </a:cubicBezTo>
                    <a:cubicBezTo>
                      <a:pt x="1225" y="228"/>
                      <a:pt x="1228" y="228"/>
                      <a:pt x="1230" y="227"/>
                    </a:cubicBezTo>
                    <a:cubicBezTo>
                      <a:pt x="1233" y="226"/>
                      <a:pt x="1232" y="220"/>
                      <a:pt x="1228" y="219"/>
                    </a:cubicBezTo>
                    <a:cubicBezTo>
                      <a:pt x="1224" y="219"/>
                      <a:pt x="1225" y="216"/>
                      <a:pt x="1228" y="215"/>
                    </a:cubicBezTo>
                    <a:cubicBezTo>
                      <a:pt x="1230" y="214"/>
                      <a:pt x="1223" y="208"/>
                      <a:pt x="1225" y="207"/>
                    </a:cubicBezTo>
                    <a:cubicBezTo>
                      <a:pt x="1228" y="206"/>
                      <a:pt x="1227" y="204"/>
                      <a:pt x="1223" y="203"/>
                    </a:cubicBezTo>
                    <a:cubicBezTo>
                      <a:pt x="1219" y="203"/>
                      <a:pt x="1216" y="200"/>
                      <a:pt x="1215" y="198"/>
                    </a:cubicBezTo>
                    <a:cubicBezTo>
                      <a:pt x="1215" y="196"/>
                      <a:pt x="1200" y="195"/>
                      <a:pt x="1200" y="198"/>
                    </a:cubicBezTo>
                    <a:cubicBezTo>
                      <a:pt x="1201" y="201"/>
                      <a:pt x="1195" y="200"/>
                      <a:pt x="1196" y="198"/>
                    </a:cubicBezTo>
                    <a:cubicBezTo>
                      <a:pt x="1197" y="195"/>
                      <a:pt x="1191" y="196"/>
                      <a:pt x="1183" y="194"/>
                    </a:cubicBezTo>
                    <a:cubicBezTo>
                      <a:pt x="1176" y="192"/>
                      <a:pt x="1176" y="187"/>
                      <a:pt x="1173" y="187"/>
                    </a:cubicBezTo>
                    <a:cubicBezTo>
                      <a:pt x="1171" y="186"/>
                      <a:pt x="1172" y="194"/>
                      <a:pt x="1168" y="192"/>
                    </a:cubicBezTo>
                    <a:cubicBezTo>
                      <a:pt x="1164" y="190"/>
                      <a:pt x="1160" y="194"/>
                      <a:pt x="1162" y="198"/>
                    </a:cubicBezTo>
                    <a:cubicBezTo>
                      <a:pt x="1164" y="202"/>
                      <a:pt x="1163" y="203"/>
                      <a:pt x="1162" y="206"/>
                    </a:cubicBezTo>
                    <a:cubicBezTo>
                      <a:pt x="1162" y="210"/>
                      <a:pt x="1160" y="208"/>
                      <a:pt x="1156" y="207"/>
                    </a:cubicBezTo>
                    <a:cubicBezTo>
                      <a:pt x="1151" y="205"/>
                      <a:pt x="1151" y="211"/>
                      <a:pt x="1142" y="208"/>
                    </a:cubicBezTo>
                    <a:cubicBezTo>
                      <a:pt x="1133" y="206"/>
                      <a:pt x="1128" y="208"/>
                      <a:pt x="1127" y="205"/>
                    </a:cubicBezTo>
                    <a:cubicBezTo>
                      <a:pt x="1125" y="202"/>
                      <a:pt x="1122" y="202"/>
                      <a:pt x="1122" y="205"/>
                    </a:cubicBezTo>
                    <a:cubicBezTo>
                      <a:pt x="1122" y="207"/>
                      <a:pt x="1107" y="206"/>
                      <a:pt x="1106" y="202"/>
                    </a:cubicBezTo>
                    <a:cubicBezTo>
                      <a:pt x="1105" y="199"/>
                      <a:pt x="1109" y="198"/>
                      <a:pt x="1111" y="197"/>
                    </a:cubicBezTo>
                    <a:cubicBezTo>
                      <a:pt x="1113" y="196"/>
                      <a:pt x="1108" y="195"/>
                      <a:pt x="1101" y="195"/>
                    </a:cubicBezTo>
                    <a:cubicBezTo>
                      <a:pt x="1093" y="196"/>
                      <a:pt x="1088" y="191"/>
                      <a:pt x="1080" y="192"/>
                    </a:cubicBezTo>
                    <a:cubicBezTo>
                      <a:pt x="1072" y="193"/>
                      <a:pt x="1054" y="194"/>
                      <a:pt x="1051" y="196"/>
                    </a:cubicBezTo>
                    <a:cubicBezTo>
                      <a:pt x="1049" y="197"/>
                      <a:pt x="1054" y="201"/>
                      <a:pt x="1050" y="202"/>
                    </a:cubicBezTo>
                    <a:cubicBezTo>
                      <a:pt x="1046" y="202"/>
                      <a:pt x="1049" y="194"/>
                      <a:pt x="1048" y="191"/>
                    </a:cubicBezTo>
                    <a:cubicBezTo>
                      <a:pt x="1047" y="187"/>
                      <a:pt x="1042" y="186"/>
                      <a:pt x="1042" y="189"/>
                    </a:cubicBezTo>
                    <a:cubicBezTo>
                      <a:pt x="1043" y="192"/>
                      <a:pt x="1033" y="193"/>
                      <a:pt x="1031" y="191"/>
                    </a:cubicBezTo>
                    <a:cubicBezTo>
                      <a:pt x="1028" y="189"/>
                      <a:pt x="1024" y="186"/>
                      <a:pt x="1018" y="184"/>
                    </a:cubicBezTo>
                    <a:cubicBezTo>
                      <a:pt x="1011" y="183"/>
                      <a:pt x="1003" y="190"/>
                      <a:pt x="1005" y="192"/>
                    </a:cubicBezTo>
                    <a:cubicBezTo>
                      <a:pt x="1007" y="194"/>
                      <a:pt x="1012" y="192"/>
                      <a:pt x="1012" y="193"/>
                    </a:cubicBezTo>
                    <a:cubicBezTo>
                      <a:pt x="1012" y="196"/>
                      <a:pt x="998" y="195"/>
                      <a:pt x="998" y="197"/>
                    </a:cubicBezTo>
                    <a:cubicBezTo>
                      <a:pt x="998" y="200"/>
                      <a:pt x="985" y="203"/>
                      <a:pt x="981" y="203"/>
                    </a:cubicBezTo>
                    <a:cubicBezTo>
                      <a:pt x="970" y="205"/>
                      <a:pt x="968" y="205"/>
                      <a:pt x="962" y="209"/>
                    </a:cubicBezTo>
                    <a:cubicBezTo>
                      <a:pt x="957" y="213"/>
                      <a:pt x="961" y="205"/>
                      <a:pt x="965" y="201"/>
                    </a:cubicBezTo>
                    <a:cubicBezTo>
                      <a:pt x="969" y="197"/>
                      <a:pt x="973" y="199"/>
                      <a:pt x="976" y="196"/>
                    </a:cubicBezTo>
                    <a:cubicBezTo>
                      <a:pt x="978" y="193"/>
                      <a:pt x="982" y="193"/>
                      <a:pt x="988" y="192"/>
                    </a:cubicBezTo>
                    <a:cubicBezTo>
                      <a:pt x="994" y="191"/>
                      <a:pt x="994" y="187"/>
                      <a:pt x="997" y="186"/>
                    </a:cubicBezTo>
                    <a:cubicBezTo>
                      <a:pt x="1000" y="185"/>
                      <a:pt x="1007" y="182"/>
                      <a:pt x="1009" y="179"/>
                    </a:cubicBezTo>
                    <a:cubicBezTo>
                      <a:pt x="1010" y="176"/>
                      <a:pt x="1025" y="171"/>
                      <a:pt x="1028" y="171"/>
                    </a:cubicBezTo>
                    <a:cubicBezTo>
                      <a:pt x="1031" y="171"/>
                      <a:pt x="1032" y="165"/>
                      <a:pt x="1033" y="165"/>
                    </a:cubicBezTo>
                    <a:cubicBezTo>
                      <a:pt x="1035" y="165"/>
                      <a:pt x="1044" y="161"/>
                      <a:pt x="1047" y="160"/>
                    </a:cubicBezTo>
                    <a:cubicBezTo>
                      <a:pt x="1050" y="158"/>
                      <a:pt x="1052" y="155"/>
                      <a:pt x="1052" y="153"/>
                    </a:cubicBezTo>
                    <a:cubicBezTo>
                      <a:pt x="1052" y="151"/>
                      <a:pt x="1048" y="151"/>
                      <a:pt x="1047" y="149"/>
                    </a:cubicBezTo>
                    <a:cubicBezTo>
                      <a:pt x="1047" y="147"/>
                      <a:pt x="1049" y="148"/>
                      <a:pt x="1053" y="147"/>
                    </a:cubicBezTo>
                    <a:cubicBezTo>
                      <a:pt x="1056" y="146"/>
                      <a:pt x="1053" y="141"/>
                      <a:pt x="1050" y="142"/>
                    </a:cubicBezTo>
                    <a:cubicBezTo>
                      <a:pt x="1047" y="143"/>
                      <a:pt x="1052" y="139"/>
                      <a:pt x="1049" y="136"/>
                    </a:cubicBezTo>
                    <a:cubicBezTo>
                      <a:pt x="1047" y="133"/>
                      <a:pt x="1042" y="138"/>
                      <a:pt x="1042" y="135"/>
                    </a:cubicBezTo>
                    <a:cubicBezTo>
                      <a:pt x="1042" y="132"/>
                      <a:pt x="1041" y="128"/>
                      <a:pt x="1039" y="126"/>
                    </a:cubicBezTo>
                    <a:cubicBezTo>
                      <a:pt x="1037" y="124"/>
                      <a:pt x="1034" y="129"/>
                      <a:pt x="1030" y="126"/>
                    </a:cubicBezTo>
                    <a:cubicBezTo>
                      <a:pt x="1025" y="123"/>
                      <a:pt x="1013" y="121"/>
                      <a:pt x="1013" y="122"/>
                    </a:cubicBezTo>
                    <a:cubicBezTo>
                      <a:pt x="1013" y="124"/>
                      <a:pt x="1007" y="120"/>
                      <a:pt x="1006" y="122"/>
                    </a:cubicBezTo>
                    <a:cubicBezTo>
                      <a:pt x="1005" y="123"/>
                      <a:pt x="995" y="123"/>
                      <a:pt x="992" y="122"/>
                    </a:cubicBezTo>
                    <a:cubicBezTo>
                      <a:pt x="989" y="121"/>
                      <a:pt x="985" y="123"/>
                      <a:pt x="985" y="126"/>
                    </a:cubicBezTo>
                    <a:cubicBezTo>
                      <a:pt x="985" y="129"/>
                      <a:pt x="973" y="128"/>
                      <a:pt x="971" y="127"/>
                    </a:cubicBezTo>
                    <a:cubicBezTo>
                      <a:pt x="969" y="127"/>
                      <a:pt x="979" y="118"/>
                      <a:pt x="979" y="117"/>
                    </a:cubicBezTo>
                    <a:cubicBezTo>
                      <a:pt x="979" y="115"/>
                      <a:pt x="962" y="117"/>
                      <a:pt x="961" y="116"/>
                    </a:cubicBezTo>
                    <a:cubicBezTo>
                      <a:pt x="960" y="114"/>
                      <a:pt x="951" y="113"/>
                      <a:pt x="947" y="114"/>
                    </a:cubicBezTo>
                    <a:cubicBezTo>
                      <a:pt x="943" y="114"/>
                      <a:pt x="947" y="113"/>
                      <a:pt x="951" y="112"/>
                    </a:cubicBezTo>
                    <a:cubicBezTo>
                      <a:pt x="954" y="112"/>
                      <a:pt x="957" y="109"/>
                      <a:pt x="961" y="108"/>
                    </a:cubicBezTo>
                    <a:cubicBezTo>
                      <a:pt x="965" y="108"/>
                      <a:pt x="964" y="106"/>
                      <a:pt x="962" y="104"/>
                    </a:cubicBezTo>
                    <a:cubicBezTo>
                      <a:pt x="961" y="102"/>
                      <a:pt x="957" y="103"/>
                      <a:pt x="953" y="102"/>
                    </a:cubicBezTo>
                    <a:cubicBezTo>
                      <a:pt x="949" y="100"/>
                      <a:pt x="944" y="99"/>
                      <a:pt x="941" y="99"/>
                    </a:cubicBezTo>
                    <a:cubicBezTo>
                      <a:pt x="938" y="98"/>
                      <a:pt x="934" y="100"/>
                      <a:pt x="926" y="102"/>
                    </a:cubicBezTo>
                    <a:cubicBezTo>
                      <a:pt x="918" y="103"/>
                      <a:pt x="918" y="109"/>
                      <a:pt x="914" y="111"/>
                    </a:cubicBezTo>
                    <a:cubicBezTo>
                      <a:pt x="910" y="113"/>
                      <a:pt x="903" y="120"/>
                      <a:pt x="906" y="121"/>
                    </a:cubicBezTo>
                    <a:cubicBezTo>
                      <a:pt x="909" y="122"/>
                      <a:pt x="908" y="124"/>
                      <a:pt x="908" y="126"/>
                    </a:cubicBezTo>
                    <a:cubicBezTo>
                      <a:pt x="909" y="128"/>
                      <a:pt x="906" y="128"/>
                      <a:pt x="902" y="128"/>
                    </a:cubicBezTo>
                    <a:cubicBezTo>
                      <a:pt x="898" y="127"/>
                      <a:pt x="885" y="127"/>
                      <a:pt x="885" y="130"/>
                    </a:cubicBezTo>
                    <a:cubicBezTo>
                      <a:pt x="885" y="133"/>
                      <a:pt x="893" y="134"/>
                      <a:pt x="892" y="136"/>
                    </a:cubicBezTo>
                    <a:cubicBezTo>
                      <a:pt x="892" y="137"/>
                      <a:pt x="886" y="136"/>
                      <a:pt x="884" y="134"/>
                    </a:cubicBezTo>
                    <a:cubicBezTo>
                      <a:pt x="881" y="133"/>
                      <a:pt x="875" y="133"/>
                      <a:pt x="874" y="136"/>
                    </a:cubicBezTo>
                    <a:cubicBezTo>
                      <a:pt x="873" y="139"/>
                      <a:pt x="868" y="138"/>
                      <a:pt x="866" y="138"/>
                    </a:cubicBezTo>
                    <a:cubicBezTo>
                      <a:pt x="865" y="137"/>
                      <a:pt x="862" y="139"/>
                      <a:pt x="859" y="138"/>
                    </a:cubicBezTo>
                    <a:cubicBezTo>
                      <a:pt x="857" y="137"/>
                      <a:pt x="864" y="134"/>
                      <a:pt x="862" y="132"/>
                    </a:cubicBezTo>
                    <a:cubicBezTo>
                      <a:pt x="860" y="130"/>
                      <a:pt x="852" y="132"/>
                      <a:pt x="852" y="135"/>
                    </a:cubicBezTo>
                    <a:cubicBezTo>
                      <a:pt x="851" y="138"/>
                      <a:pt x="846" y="133"/>
                      <a:pt x="844" y="134"/>
                    </a:cubicBezTo>
                    <a:cubicBezTo>
                      <a:pt x="842" y="135"/>
                      <a:pt x="840" y="136"/>
                      <a:pt x="837" y="137"/>
                    </a:cubicBezTo>
                    <a:cubicBezTo>
                      <a:pt x="833" y="139"/>
                      <a:pt x="827" y="136"/>
                      <a:pt x="826" y="138"/>
                    </a:cubicBezTo>
                    <a:cubicBezTo>
                      <a:pt x="825" y="141"/>
                      <a:pt x="833" y="142"/>
                      <a:pt x="833" y="143"/>
                    </a:cubicBezTo>
                    <a:cubicBezTo>
                      <a:pt x="833" y="144"/>
                      <a:pt x="815" y="144"/>
                      <a:pt x="814" y="146"/>
                    </a:cubicBezTo>
                    <a:cubicBezTo>
                      <a:pt x="814" y="148"/>
                      <a:pt x="807" y="148"/>
                      <a:pt x="800" y="148"/>
                    </a:cubicBezTo>
                    <a:cubicBezTo>
                      <a:pt x="792" y="148"/>
                      <a:pt x="795" y="152"/>
                      <a:pt x="789" y="153"/>
                    </a:cubicBezTo>
                    <a:cubicBezTo>
                      <a:pt x="783" y="154"/>
                      <a:pt x="781" y="154"/>
                      <a:pt x="779" y="157"/>
                    </a:cubicBezTo>
                    <a:cubicBezTo>
                      <a:pt x="777" y="160"/>
                      <a:pt x="772" y="161"/>
                      <a:pt x="770" y="158"/>
                    </a:cubicBezTo>
                    <a:cubicBezTo>
                      <a:pt x="768" y="156"/>
                      <a:pt x="763" y="159"/>
                      <a:pt x="766" y="160"/>
                    </a:cubicBezTo>
                    <a:cubicBezTo>
                      <a:pt x="769" y="160"/>
                      <a:pt x="766" y="163"/>
                      <a:pt x="764" y="162"/>
                    </a:cubicBezTo>
                    <a:cubicBezTo>
                      <a:pt x="762" y="162"/>
                      <a:pt x="757" y="166"/>
                      <a:pt x="760" y="165"/>
                    </a:cubicBezTo>
                    <a:cubicBezTo>
                      <a:pt x="763" y="165"/>
                      <a:pt x="764" y="167"/>
                      <a:pt x="763" y="169"/>
                    </a:cubicBezTo>
                    <a:cubicBezTo>
                      <a:pt x="761" y="171"/>
                      <a:pt x="755" y="167"/>
                      <a:pt x="753" y="169"/>
                    </a:cubicBezTo>
                    <a:cubicBezTo>
                      <a:pt x="751" y="170"/>
                      <a:pt x="756" y="173"/>
                      <a:pt x="759" y="172"/>
                    </a:cubicBezTo>
                    <a:cubicBezTo>
                      <a:pt x="762" y="172"/>
                      <a:pt x="764" y="174"/>
                      <a:pt x="764" y="176"/>
                    </a:cubicBezTo>
                    <a:cubicBezTo>
                      <a:pt x="765" y="178"/>
                      <a:pt x="757" y="175"/>
                      <a:pt x="756" y="177"/>
                    </a:cubicBezTo>
                    <a:cubicBezTo>
                      <a:pt x="754" y="178"/>
                      <a:pt x="757" y="179"/>
                      <a:pt x="760" y="180"/>
                    </a:cubicBezTo>
                    <a:cubicBezTo>
                      <a:pt x="763" y="180"/>
                      <a:pt x="761" y="181"/>
                      <a:pt x="764" y="184"/>
                    </a:cubicBezTo>
                    <a:cubicBezTo>
                      <a:pt x="764" y="184"/>
                      <a:pt x="764" y="184"/>
                      <a:pt x="764" y="184"/>
                    </a:cubicBezTo>
                    <a:cubicBezTo>
                      <a:pt x="766" y="186"/>
                      <a:pt x="763" y="187"/>
                      <a:pt x="763" y="189"/>
                    </a:cubicBezTo>
                    <a:cubicBezTo>
                      <a:pt x="763" y="191"/>
                      <a:pt x="760" y="192"/>
                      <a:pt x="760" y="190"/>
                    </a:cubicBezTo>
                    <a:cubicBezTo>
                      <a:pt x="760" y="188"/>
                      <a:pt x="751" y="187"/>
                      <a:pt x="749" y="189"/>
                    </a:cubicBezTo>
                    <a:cubicBezTo>
                      <a:pt x="747" y="192"/>
                      <a:pt x="746" y="193"/>
                      <a:pt x="744" y="191"/>
                    </a:cubicBezTo>
                    <a:cubicBezTo>
                      <a:pt x="742" y="189"/>
                      <a:pt x="735" y="192"/>
                      <a:pt x="727" y="192"/>
                    </a:cubicBezTo>
                    <a:cubicBezTo>
                      <a:pt x="719" y="192"/>
                      <a:pt x="702" y="193"/>
                      <a:pt x="698" y="195"/>
                    </a:cubicBezTo>
                    <a:cubicBezTo>
                      <a:pt x="694" y="196"/>
                      <a:pt x="690" y="202"/>
                      <a:pt x="694" y="206"/>
                    </a:cubicBezTo>
                    <a:cubicBezTo>
                      <a:pt x="698" y="210"/>
                      <a:pt x="694" y="211"/>
                      <a:pt x="694" y="214"/>
                    </a:cubicBezTo>
                    <a:cubicBezTo>
                      <a:pt x="694" y="216"/>
                      <a:pt x="704" y="221"/>
                      <a:pt x="710" y="222"/>
                    </a:cubicBezTo>
                    <a:cubicBezTo>
                      <a:pt x="715" y="222"/>
                      <a:pt x="719" y="229"/>
                      <a:pt x="716" y="233"/>
                    </a:cubicBezTo>
                    <a:cubicBezTo>
                      <a:pt x="713" y="237"/>
                      <a:pt x="703" y="232"/>
                      <a:pt x="697" y="227"/>
                    </a:cubicBezTo>
                    <a:cubicBezTo>
                      <a:pt x="691" y="222"/>
                      <a:pt x="676" y="220"/>
                      <a:pt x="671" y="220"/>
                    </a:cubicBezTo>
                    <a:cubicBezTo>
                      <a:pt x="666" y="220"/>
                      <a:pt x="669" y="216"/>
                      <a:pt x="663" y="216"/>
                    </a:cubicBezTo>
                    <a:cubicBezTo>
                      <a:pt x="657" y="216"/>
                      <a:pt x="652" y="222"/>
                      <a:pt x="656" y="222"/>
                    </a:cubicBezTo>
                    <a:cubicBezTo>
                      <a:pt x="660" y="222"/>
                      <a:pt x="663" y="221"/>
                      <a:pt x="661" y="223"/>
                    </a:cubicBezTo>
                    <a:cubicBezTo>
                      <a:pt x="658" y="225"/>
                      <a:pt x="662" y="225"/>
                      <a:pt x="667" y="227"/>
                    </a:cubicBezTo>
                    <a:cubicBezTo>
                      <a:pt x="672" y="229"/>
                      <a:pt x="663" y="232"/>
                      <a:pt x="657" y="229"/>
                    </a:cubicBezTo>
                    <a:cubicBezTo>
                      <a:pt x="652" y="225"/>
                      <a:pt x="647" y="228"/>
                      <a:pt x="645" y="231"/>
                    </a:cubicBezTo>
                    <a:cubicBezTo>
                      <a:pt x="644" y="234"/>
                      <a:pt x="651" y="241"/>
                      <a:pt x="660" y="243"/>
                    </a:cubicBezTo>
                    <a:cubicBezTo>
                      <a:pt x="669" y="244"/>
                      <a:pt x="666" y="247"/>
                      <a:pt x="670" y="248"/>
                    </a:cubicBezTo>
                    <a:cubicBezTo>
                      <a:pt x="675" y="250"/>
                      <a:pt x="672" y="252"/>
                      <a:pt x="669" y="252"/>
                    </a:cubicBezTo>
                    <a:cubicBezTo>
                      <a:pt x="666" y="252"/>
                      <a:pt x="660" y="247"/>
                      <a:pt x="656" y="245"/>
                    </a:cubicBezTo>
                    <a:cubicBezTo>
                      <a:pt x="651" y="243"/>
                      <a:pt x="639" y="246"/>
                      <a:pt x="637" y="243"/>
                    </a:cubicBezTo>
                    <a:cubicBezTo>
                      <a:pt x="634" y="241"/>
                      <a:pt x="638" y="238"/>
                      <a:pt x="636" y="236"/>
                    </a:cubicBezTo>
                    <a:cubicBezTo>
                      <a:pt x="634" y="234"/>
                      <a:pt x="636" y="230"/>
                      <a:pt x="639" y="225"/>
                    </a:cubicBezTo>
                    <a:cubicBezTo>
                      <a:pt x="642" y="220"/>
                      <a:pt x="638" y="212"/>
                      <a:pt x="634" y="211"/>
                    </a:cubicBezTo>
                    <a:cubicBezTo>
                      <a:pt x="629" y="210"/>
                      <a:pt x="630" y="214"/>
                      <a:pt x="631" y="215"/>
                    </a:cubicBezTo>
                    <a:cubicBezTo>
                      <a:pt x="632" y="217"/>
                      <a:pt x="631" y="223"/>
                      <a:pt x="628" y="227"/>
                    </a:cubicBezTo>
                    <a:cubicBezTo>
                      <a:pt x="625" y="231"/>
                      <a:pt x="614" y="231"/>
                      <a:pt x="614" y="234"/>
                    </a:cubicBezTo>
                    <a:cubicBezTo>
                      <a:pt x="614" y="237"/>
                      <a:pt x="608" y="239"/>
                      <a:pt x="610" y="241"/>
                    </a:cubicBezTo>
                    <a:cubicBezTo>
                      <a:pt x="612" y="243"/>
                      <a:pt x="621" y="254"/>
                      <a:pt x="623" y="257"/>
                    </a:cubicBezTo>
                    <a:cubicBezTo>
                      <a:pt x="624" y="260"/>
                      <a:pt x="615" y="270"/>
                      <a:pt x="616" y="276"/>
                    </a:cubicBezTo>
                    <a:cubicBezTo>
                      <a:pt x="618" y="282"/>
                      <a:pt x="615" y="284"/>
                      <a:pt x="617" y="287"/>
                    </a:cubicBezTo>
                    <a:cubicBezTo>
                      <a:pt x="618" y="290"/>
                      <a:pt x="623" y="287"/>
                      <a:pt x="625" y="289"/>
                    </a:cubicBezTo>
                    <a:cubicBezTo>
                      <a:pt x="628" y="290"/>
                      <a:pt x="632" y="287"/>
                      <a:pt x="638" y="286"/>
                    </a:cubicBezTo>
                    <a:cubicBezTo>
                      <a:pt x="645" y="285"/>
                      <a:pt x="656" y="291"/>
                      <a:pt x="660" y="293"/>
                    </a:cubicBezTo>
                    <a:cubicBezTo>
                      <a:pt x="664" y="295"/>
                      <a:pt x="662" y="298"/>
                      <a:pt x="664" y="302"/>
                    </a:cubicBezTo>
                    <a:cubicBezTo>
                      <a:pt x="666" y="305"/>
                      <a:pt x="659" y="305"/>
                      <a:pt x="659" y="310"/>
                    </a:cubicBezTo>
                    <a:cubicBezTo>
                      <a:pt x="659" y="315"/>
                      <a:pt x="672" y="317"/>
                      <a:pt x="672" y="319"/>
                    </a:cubicBezTo>
                    <a:cubicBezTo>
                      <a:pt x="673" y="320"/>
                      <a:pt x="663" y="319"/>
                      <a:pt x="659" y="318"/>
                    </a:cubicBezTo>
                    <a:cubicBezTo>
                      <a:pt x="656" y="316"/>
                      <a:pt x="655" y="312"/>
                      <a:pt x="654" y="311"/>
                    </a:cubicBezTo>
                    <a:cubicBezTo>
                      <a:pt x="653" y="310"/>
                      <a:pt x="657" y="306"/>
                      <a:pt x="657" y="302"/>
                    </a:cubicBezTo>
                    <a:cubicBezTo>
                      <a:pt x="657" y="299"/>
                      <a:pt x="653" y="297"/>
                      <a:pt x="651" y="295"/>
                    </a:cubicBezTo>
                    <a:cubicBezTo>
                      <a:pt x="650" y="293"/>
                      <a:pt x="647" y="290"/>
                      <a:pt x="644" y="291"/>
                    </a:cubicBezTo>
                    <a:cubicBezTo>
                      <a:pt x="641" y="291"/>
                      <a:pt x="630" y="292"/>
                      <a:pt x="627" y="295"/>
                    </a:cubicBezTo>
                    <a:cubicBezTo>
                      <a:pt x="624" y="298"/>
                      <a:pt x="627" y="307"/>
                      <a:pt x="629" y="311"/>
                    </a:cubicBezTo>
                    <a:cubicBezTo>
                      <a:pt x="631" y="315"/>
                      <a:pt x="620" y="321"/>
                      <a:pt x="620" y="324"/>
                    </a:cubicBezTo>
                    <a:cubicBezTo>
                      <a:pt x="620" y="328"/>
                      <a:pt x="616" y="329"/>
                      <a:pt x="611" y="332"/>
                    </a:cubicBezTo>
                    <a:cubicBezTo>
                      <a:pt x="606" y="334"/>
                      <a:pt x="601" y="336"/>
                      <a:pt x="601" y="341"/>
                    </a:cubicBezTo>
                    <a:cubicBezTo>
                      <a:pt x="601" y="345"/>
                      <a:pt x="594" y="343"/>
                      <a:pt x="591" y="341"/>
                    </a:cubicBezTo>
                    <a:cubicBezTo>
                      <a:pt x="587" y="339"/>
                      <a:pt x="583" y="342"/>
                      <a:pt x="578" y="342"/>
                    </a:cubicBezTo>
                    <a:cubicBezTo>
                      <a:pt x="573" y="342"/>
                      <a:pt x="573" y="337"/>
                      <a:pt x="569" y="339"/>
                    </a:cubicBezTo>
                    <a:cubicBezTo>
                      <a:pt x="565" y="340"/>
                      <a:pt x="562" y="337"/>
                      <a:pt x="563" y="334"/>
                    </a:cubicBezTo>
                    <a:cubicBezTo>
                      <a:pt x="565" y="331"/>
                      <a:pt x="569" y="333"/>
                      <a:pt x="569" y="336"/>
                    </a:cubicBezTo>
                    <a:cubicBezTo>
                      <a:pt x="570" y="338"/>
                      <a:pt x="573" y="337"/>
                      <a:pt x="576" y="335"/>
                    </a:cubicBezTo>
                    <a:cubicBezTo>
                      <a:pt x="579" y="333"/>
                      <a:pt x="578" y="337"/>
                      <a:pt x="582" y="338"/>
                    </a:cubicBezTo>
                    <a:cubicBezTo>
                      <a:pt x="587" y="338"/>
                      <a:pt x="585" y="335"/>
                      <a:pt x="588" y="335"/>
                    </a:cubicBezTo>
                    <a:cubicBezTo>
                      <a:pt x="592" y="336"/>
                      <a:pt x="592" y="335"/>
                      <a:pt x="591" y="333"/>
                    </a:cubicBezTo>
                    <a:cubicBezTo>
                      <a:pt x="590" y="331"/>
                      <a:pt x="594" y="330"/>
                      <a:pt x="596" y="329"/>
                    </a:cubicBezTo>
                    <a:cubicBezTo>
                      <a:pt x="598" y="327"/>
                      <a:pt x="597" y="324"/>
                      <a:pt x="599" y="323"/>
                    </a:cubicBezTo>
                    <a:cubicBezTo>
                      <a:pt x="602" y="321"/>
                      <a:pt x="600" y="319"/>
                      <a:pt x="602" y="319"/>
                    </a:cubicBezTo>
                    <a:cubicBezTo>
                      <a:pt x="605" y="319"/>
                      <a:pt x="606" y="315"/>
                      <a:pt x="608" y="315"/>
                    </a:cubicBezTo>
                    <a:cubicBezTo>
                      <a:pt x="610" y="315"/>
                      <a:pt x="611" y="312"/>
                      <a:pt x="610" y="310"/>
                    </a:cubicBezTo>
                    <a:cubicBezTo>
                      <a:pt x="609" y="308"/>
                      <a:pt x="611" y="303"/>
                      <a:pt x="613" y="302"/>
                    </a:cubicBezTo>
                    <a:cubicBezTo>
                      <a:pt x="615" y="302"/>
                      <a:pt x="615" y="300"/>
                      <a:pt x="613" y="298"/>
                    </a:cubicBezTo>
                    <a:cubicBezTo>
                      <a:pt x="611" y="297"/>
                      <a:pt x="604" y="292"/>
                      <a:pt x="604" y="289"/>
                    </a:cubicBezTo>
                    <a:cubicBezTo>
                      <a:pt x="605" y="285"/>
                      <a:pt x="603" y="280"/>
                      <a:pt x="604" y="277"/>
                    </a:cubicBezTo>
                    <a:cubicBezTo>
                      <a:pt x="605" y="275"/>
                      <a:pt x="604" y="269"/>
                      <a:pt x="604" y="266"/>
                    </a:cubicBezTo>
                    <a:cubicBezTo>
                      <a:pt x="604" y="263"/>
                      <a:pt x="606" y="260"/>
                      <a:pt x="607" y="255"/>
                    </a:cubicBezTo>
                    <a:cubicBezTo>
                      <a:pt x="608" y="249"/>
                      <a:pt x="601" y="243"/>
                      <a:pt x="598" y="242"/>
                    </a:cubicBezTo>
                    <a:cubicBezTo>
                      <a:pt x="594" y="240"/>
                      <a:pt x="596" y="237"/>
                      <a:pt x="601" y="233"/>
                    </a:cubicBezTo>
                    <a:cubicBezTo>
                      <a:pt x="606" y="229"/>
                      <a:pt x="606" y="217"/>
                      <a:pt x="606" y="214"/>
                    </a:cubicBezTo>
                    <a:cubicBezTo>
                      <a:pt x="606" y="211"/>
                      <a:pt x="596" y="209"/>
                      <a:pt x="592" y="209"/>
                    </a:cubicBezTo>
                    <a:cubicBezTo>
                      <a:pt x="588" y="210"/>
                      <a:pt x="574" y="209"/>
                      <a:pt x="571" y="208"/>
                    </a:cubicBezTo>
                    <a:cubicBezTo>
                      <a:pt x="567" y="208"/>
                      <a:pt x="566" y="211"/>
                      <a:pt x="564" y="215"/>
                    </a:cubicBezTo>
                    <a:cubicBezTo>
                      <a:pt x="563" y="218"/>
                      <a:pt x="559" y="223"/>
                      <a:pt x="557" y="231"/>
                    </a:cubicBezTo>
                    <a:cubicBezTo>
                      <a:pt x="555" y="238"/>
                      <a:pt x="546" y="241"/>
                      <a:pt x="542" y="242"/>
                    </a:cubicBezTo>
                    <a:cubicBezTo>
                      <a:pt x="538" y="244"/>
                      <a:pt x="535" y="249"/>
                      <a:pt x="537" y="252"/>
                    </a:cubicBezTo>
                    <a:cubicBezTo>
                      <a:pt x="539" y="255"/>
                      <a:pt x="542" y="253"/>
                      <a:pt x="543" y="254"/>
                    </a:cubicBezTo>
                    <a:cubicBezTo>
                      <a:pt x="545" y="255"/>
                      <a:pt x="543" y="262"/>
                      <a:pt x="542" y="263"/>
                    </a:cubicBezTo>
                    <a:cubicBezTo>
                      <a:pt x="541" y="264"/>
                      <a:pt x="544" y="266"/>
                      <a:pt x="541" y="268"/>
                    </a:cubicBezTo>
                    <a:cubicBezTo>
                      <a:pt x="539" y="270"/>
                      <a:pt x="536" y="274"/>
                      <a:pt x="538" y="276"/>
                    </a:cubicBezTo>
                    <a:cubicBezTo>
                      <a:pt x="539" y="278"/>
                      <a:pt x="547" y="279"/>
                      <a:pt x="551" y="281"/>
                    </a:cubicBezTo>
                    <a:cubicBezTo>
                      <a:pt x="554" y="283"/>
                      <a:pt x="553" y="286"/>
                      <a:pt x="556" y="290"/>
                    </a:cubicBezTo>
                    <a:cubicBezTo>
                      <a:pt x="558" y="293"/>
                      <a:pt x="561" y="291"/>
                      <a:pt x="563" y="293"/>
                    </a:cubicBezTo>
                    <a:cubicBezTo>
                      <a:pt x="564" y="295"/>
                      <a:pt x="558" y="304"/>
                      <a:pt x="556" y="304"/>
                    </a:cubicBezTo>
                    <a:cubicBezTo>
                      <a:pt x="553" y="305"/>
                      <a:pt x="545" y="296"/>
                      <a:pt x="542" y="294"/>
                    </a:cubicBezTo>
                    <a:cubicBezTo>
                      <a:pt x="539" y="292"/>
                      <a:pt x="529" y="288"/>
                      <a:pt x="524" y="286"/>
                    </a:cubicBezTo>
                    <a:cubicBezTo>
                      <a:pt x="519" y="283"/>
                      <a:pt x="514" y="283"/>
                      <a:pt x="509" y="280"/>
                    </a:cubicBezTo>
                    <a:cubicBezTo>
                      <a:pt x="503" y="276"/>
                      <a:pt x="498" y="274"/>
                      <a:pt x="488" y="274"/>
                    </a:cubicBezTo>
                    <a:cubicBezTo>
                      <a:pt x="478" y="274"/>
                      <a:pt x="471" y="272"/>
                      <a:pt x="467" y="272"/>
                    </a:cubicBezTo>
                    <a:cubicBezTo>
                      <a:pt x="464" y="273"/>
                      <a:pt x="465" y="269"/>
                      <a:pt x="459" y="266"/>
                    </a:cubicBezTo>
                    <a:cubicBezTo>
                      <a:pt x="453" y="263"/>
                      <a:pt x="449" y="260"/>
                      <a:pt x="445" y="262"/>
                    </a:cubicBezTo>
                    <a:cubicBezTo>
                      <a:pt x="442" y="263"/>
                      <a:pt x="443" y="270"/>
                      <a:pt x="449" y="271"/>
                    </a:cubicBezTo>
                    <a:cubicBezTo>
                      <a:pt x="454" y="272"/>
                      <a:pt x="451" y="275"/>
                      <a:pt x="457" y="274"/>
                    </a:cubicBezTo>
                    <a:cubicBezTo>
                      <a:pt x="463" y="274"/>
                      <a:pt x="464" y="276"/>
                      <a:pt x="464" y="279"/>
                    </a:cubicBezTo>
                    <a:cubicBezTo>
                      <a:pt x="464" y="283"/>
                      <a:pt x="467" y="286"/>
                      <a:pt x="469" y="289"/>
                    </a:cubicBezTo>
                    <a:cubicBezTo>
                      <a:pt x="472" y="291"/>
                      <a:pt x="470" y="295"/>
                      <a:pt x="466" y="295"/>
                    </a:cubicBezTo>
                    <a:cubicBezTo>
                      <a:pt x="461" y="295"/>
                      <a:pt x="456" y="296"/>
                      <a:pt x="458" y="299"/>
                    </a:cubicBezTo>
                    <a:cubicBezTo>
                      <a:pt x="460" y="302"/>
                      <a:pt x="457" y="303"/>
                      <a:pt x="452" y="301"/>
                    </a:cubicBezTo>
                    <a:cubicBezTo>
                      <a:pt x="448" y="299"/>
                      <a:pt x="450" y="296"/>
                      <a:pt x="452" y="294"/>
                    </a:cubicBezTo>
                    <a:cubicBezTo>
                      <a:pt x="454" y="293"/>
                      <a:pt x="448" y="290"/>
                      <a:pt x="445" y="289"/>
                    </a:cubicBezTo>
                    <a:cubicBezTo>
                      <a:pt x="443" y="288"/>
                      <a:pt x="431" y="297"/>
                      <a:pt x="428" y="298"/>
                    </a:cubicBezTo>
                    <a:cubicBezTo>
                      <a:pt x="425" y="299"/>
                      <a:pt x="417" y="296"/>
                      <a:pt x="409" y="298"/>
                    </a:cubicBezTo>
                    <a:cubicBezTo>
                      <a:pt x="401" y="300"/>
                      <a:pt x="402" y="306"/>
                      <a:pt x="399" y="306"/>
                    </a:cubicBezTo>
                    <a:cubicBezTo>
                      <a:pt x="396" y="305"/>
                      <a:pt x="387" y="306"/>
                      <a:pt x="383" y="304"/>
                    </a:cubicBezTo>
                    <a:cubicBezTo>
                      <a:pt x="380" y="302"/>
                      <a:pt x="383" y="301"/>
                      <a:pt x="386" y="301"/>
                    </a:cubicBezTo>
                    <a:cubicBezTo>
                      <a:pt x="390" y="302"/>
                      <a:pt x="391" y="300"/>
                      <a:pt x="389" y="298"/>
                    </a:cubicBezTo>
                    <a:cubicBezTo>
                      <a:pt x="387" y="296"/>
                      <a:pt x="392" y="292"/>
                      <a:pt x="391" y="290"/>
                    </a:cubicBezTo>
                    <a:cubicBezTo>
                      <a:pt x="391" y="289"/>
                      <a:pt x="378" y="293"/>
                      <a:pt x="376" y="295"/>
                    </a:cubicBezTo>
                    <a:cubicBezTo>
                      <a:pt x="374" y="297"/>
                      <a:pt x="376" y="300"/>
                      <a:pt x="374" y="301"/>
                    </a:cubicBezTo>
                    <a:cubicBezTo>
                      <a:pt x="372" y="302"/>
                      <a:pt x="372" y="299"/>
                      <a:pt x="369" y="298"/>
                    </a:cubicBezTo>
                    <a:cubicBezTo>
                      <a:pt x="366" y="297"/>
                      <a:pt x="347" y="302"/>
                      <a:pt x="343" y="306"/>
                    </a:cubicBezTo>
                    <a:cubicBezTo>
                      <a:pt x="339" y="310"/>
                      <a:pt x="332" y="310"/>
                      <a:pt x="332" y="313"/>
                    </a:cubicBezTo>
                    <a:cubicBezTo>
                      <a:pt x="332" y="315"/>
                      <a:pt x="323" y="315"/>
                      <a:pt x="320" y="316"/>
                    </a:cubicBezTo>
                    <a:cubicBezTo>
                      <a:pt x="316" y="318"/>
                      <a:pt x="319" y="325"/>
                      <a:pt x="317" y="328"/>
                    </a:cubicBezTo>
                    <a:cubicBezTo>
                      <a:pt x="316" y="332"/>
                      <a:pt x="302" y="331"/>
                      <a:pt x="298" y="331"/>
                    </a:cubicBezTo>
                    <a:cubicBezTo>
                      <a:pt x="294" y="331"/>
                      <a:pt x="293" y="323"/>
                      <a:pt x="289" y="322"/>
                    </a:cubicBezTo>
                    <a:cubicBezTo>
                      <a:pt x="286" y="322"/>
                      <a:pt x="288" y="317"/>
                      <a:pt x="289" y="315"/>
                    </a:cubicBezTo>
                    <a:cubicBezTo>
                      <a:pt x="290" y="313"/>
                      <a:pt x="293" y="315"/>
                      <a:pt x="297" y="312"/>
                    </a:cubicBezTo>
                    <a:cubicBezTo>
                      <a:pt x="301" y="309"/>
                      <a:pt x="305" y="313"/>
                      <a:pt x="307" y="312"/>
                    </a:cubicBezTo>
                    <a:cubicBezTo>
                      <a:pt x="308" y="310"/>
                      <a:pt x="300" y="305"/>
                      <a:pt x="300" y="301"/>
                    </a:cubicBezTo>
                    <a:cubicBezTo>
                      <a:pt x="299" y="297"/>
                      <a:pt x="291" y="295"/>
                      <a:pt x="286" y="297"/>
                    </a:cubicBezTo>
                    <a:cubicBezTo>
                      <a:pt x="281" y="298"/>
                      <a:pt x="275" y="297"/>
                      <a:pt x="272" y="295"/>
                    </a:cubicBezTo>
                    <a:cubicBezTo>
                      <a:pt x="268" y="294"/>
                      <a:pt x="268" y="298"/>
                      <a:pt x="274" y="300"/>
                    </a:cubicBezTo>
                    <a:cubicBezTo>
                      <a:pt x="279" y="301"/>
                      <a:pt x="276" y="305"/>
                      <a:pt x="277" y="307"/>
                    </a:cubicBezTo>
                    <a:cubicBezTo>
                      <a:pt x="278" y="310"/>
                      <a:pt x="276" y="316"/>
                      <a:pt x="273" y="320"/>
                    </a:cubicBezTo>
                    <a:cubicBezTo>
                      <a:pt x="270" y="324"/>
                      <a:pt x="272" y="324"/>
                      <a:pt x="276" y="324"/>
                    </a:cubicBezTo>
                    <a:cubicBezTo>
                      <a:pt x="281" y="324"/>
                      <a:pt x="280" y="330"/>
                      <a:pt x="280" y="334"/>
                    </a:cubicBezTo>
                    <a:cubicBezTo>
                      <a:pt x="280" y="338"/>
                      <a:pt x="277" y="339"/>
                      <a:pt x="277" y="343"/>
                    </a:cubicBezTo>
                    <a:cubicBezTo>
                      <a:pt x="277" y="346"/>
                      <a:pt x="273" y="341"/>
                      <a:pt x="272" y="342"/>
                    </a:cubicBezTo>
                    <a:cubicBezTo>
                      <a:pt x="271" y="344"/>
                      <a:pt x="269" y="342"/>
                      <a:pt x="269" y="339"/>
                    </a:cubicBezTo>
                    <a:cubicBezTo>
                      <a:pt x="268" y="336"/>
                      <a:pt x="261" y="338"/>
                      <a:pt x="257" y="337"/>
                    </a:cubicBezTo>
                    <a:cubicBezTo>
                      <a:pt x="254" y="336"/>
                      <a:pt x="252" y="338"/>
                      <a:pt x="250" y="340"/>
                    </a:cubicBezTo>
                    <a:cubicBezTo>
                      <a:pt x="248" y="343"/>
                      <a:pt x="243" y="344"/>
                      <a:pt x="240" y="345"/>
                    </a:cubicBezTo>
                    <a:cubicBezTo>
                      <a:pt x="237" y="345"/>
                      <a:pt x="232" y="351"/>
                      <a:pt x="229" y="353"/>
                    </a:cubicBezTo>
                    <a:cubicBezTo>
                      <a:pt x="226" y="355"/>
                      <a:pt x="226" y="358"/>
                      <a:pt x="230" y="362"/>
                    </a:cubicBezTo>
                    <a:cubicBezTo>
                      <a:pt x="234" y="366"/>
                      <a:pt x="235" y="369"/>
                      <a:pt x="235" y="371"/>
                    </a:cubicBezTo>
                    <a:cubicBezTo>
                      <a:pt x="234" y="373"/>
                      <a:pt x="223" y="373"/>
                      <a:pt x="221" y="370"/>
                    </a:cubicBezTo>
                    <a:cubicBezTo>
                      <a:pt x="219" y="368"/>
                      <a:pt x="212" y="367"/>
                      <a:pt x="210" y="368"/>
                    </a:cubicBezTo>
                    <a:cubicBezTo>
                      <a:pt x="207" y="368"/>
                      <a:pt x="200" y="360"/>
                      <a:pt x="197" y="360"/>
                    </a:cubicBezTo>
                    <a:cubicBezTo>
                      <a:pt x="193" y="360"/>
                      <a:pt x="191" y="364"/>
                      <a:pt x="190" y="366"/>
                    </a:cubicBezTo>
                    <a:cubicBezTo>
                      <a:pt x="189" y="369"/>
                      <a:pt x="192" y="369"/>
                      <a:pt x="193" y="373"/>
                    </a:cubicBezTo>
                    <a:cubicBezTo>
                      <a:pt x="195" y="377"/>
                      <a:pt x="201" y="377"/>
                      <a:pt x="204" y="377"/>
                    </a:cubicBezTo>
                    <a:cubicBezTo>
                      <a:pt x="207" y="377"/>
                      <a:pt x="206" y="382"/>
                      <a:pt x="205" y="384"/>
                    </a:cubicBezTo>
                    <a:cubicBezTo>
                      <a:pt x="204" y="386"/>
                      <a:pt x="198" y="387"/>
                      <a:pt x="197" y="385"/>
                    </a:cubicBezTo>
                    <a:cubicBezTo>
                      <a:pt x="195" y="383"/>
                      <a:pt x="188" y="385"/>
                      <a:pt x="188" y="382"/>
                    </a:cubicBezTo>
                    <a:cubicBezTo>
                      <a:pt x="188" y="380"/>
                      <a:pt x="183" y="376"/>
                      <a:pt x="178" y="376"/>
                    </a:cubicBezTo>
                    <a:cubicBezTo>
                      <a:pt x="172" y="377"/>
                      <a:pt x="171" y="374"/>
                      <a:pt x="172" y="370"/>
                    </a:cubicBezTo>
                    <a:cubicBezTo>
                      <a:pt x="172" y="366"/>
                      <a:pt x="169" y="364"/>
                      <a:pt x="169" y="362"/>
                    </a:cubicBezTo>
                    <a:cubicBezTo>
                      <a:pt x="169" y="360"/>
                      <a:pt x="167" y="356"/>
                      <a:pt x="169" y="354"/>
                    </a:cubicBezTo>
                    <a:cubicBezTo>
                      <a:pt x="172" y="353"/>
                      <a:pt x="170" y="350"/>
                      <a:pt x="170" y="347"/>
                    </a:cubicBezTo>
                    <a:cubicBezTo>
                      <a:pt x="170" y="345"/>
                      <a:pt x="166" y="341"/>
                      <a:pt x="162" y="341"/>
                    </a:cubicBezTo>
                    <a:cubicBezTo>
                      <a:pt x="157" y="341"/>
                      <a:pt x="158" y="337"/>
                      <a:pt x="155" y="336"/>
                    </a:cubicBezTo>
                    <a:cubicBezTo>
                      <a:pt x="151" y="335"/>
                      <a:pt x="144" y="329"/>
                      <a:pt x="144" y="327"/>
                    </a:cubicBezTo>
                    <a:cubicBezTo>
                      <a:pt x="143" y="324"/>
                      <a:pt x="138" y="324"/>
                      <a:pt x="140" y="323"/>
                    </a:cubicBezTo>
                    <a:cubicBezTo>
                      <a:pt x="142" y="322"/>
                      <a:pt x="146" y="323"/>
                      <a:pt x="149" y="326"/>
                    </a:cubicBezTo>
                    <a:cubicBezTo>
                      <a:pt x="152" y="329"/>
                      <a:pt x="157" y="332"/>
                      <a:pt x="164" y="333"/>
                    </a:cubicBezTo>
                    <a:cubicBezTo>
                      <a:pt x="172" y="334"/>
                      <a:pt x="175" y="338"/>
                      <a:pt x="184" y="339"/>
                    </a:cubicBezTo>
                    <a:cubicBezTo>
                      <a:pt x="193" y="341"/>
                      <a:pt x="198" y="342"/>
                      <a:pt x="210" y="344"/>
                    </a:cubicBezTo>
                    <a:cubicBezTo>
                      <a:pt x="223" y="345"/>
                      <a:pt x="240" y="333"/>
                      <a:pt x="243" y="329"/>
                    </a:cubicBezTo>
                    <a:cubicBezTo>
                      <a:pt x="247" y="326"/>
                      <a:pt x="242" y="319"/>
                      <a:pt x="242" y="316"/>
                    </a:cubicBezTo>
                    <a:cubicBezTo>
                      <a:pt x="242" y="313"/>
                      <a:pt x="236" y="313"/>
                      <a:pt x="236" y="311"/>
                    </a:cubicBezTo>
                    <a:cubicBezTo>
                      <a:pt x="235" y="309"/>
                      <a:pt x="231" y="305"/>
                      <a:pt x="226" y="305"/>
                    </a:cubicBezTo>
                    <a:cubicBezTo>
                      <a:pt x="221" y="305"/>
                      <a:pt x="221" y="300"/>
                      <a:pt x="217" y="300"/>
                    </a:cubicBezTo>
                    <a:cubicBezTo>
                      <a:pt x="213" y="300"/>
                      <a:pt x="210" y="298"/>
                      <a:pt x="200" y="292"/>
                    </a:cubicBezTo>
                    <a:cubicBezTo>
                      <a:pt x="190" y="285"/>
                      <a:pt x="177" y="280"/>
                      <a:pt x="174" y="281"/>
                    </a:cubicBezTo>
                    <a:cubicBezTo>
                      <a:pt x="172" y="283"/>
                      <a:pt x="170" y="283"/>
                      <a:pt x="168" y="281"/>
                    </a:cubicBezTo>
                    <a:cubicBezTo>
                      <a:pt x="167" y="278"/>
                      <a:pt x="163" y="279"/>
                      <a:pt x="160" y="281"/>
                    </a:cubicBezTo>
                    <a:cubicBezTo>
                      <a:pt x="157" y="283"/>
                      <a:pt x="155" y="279"/>
                      <a:pt x="150" y="280"/>
                    </a:cubicBezTo>
                    <a:cubicBezTo>
                      <a:pt x="145" y="281"/>
                      <a:pt x="142" y="278"/>
                      <a:pt x="143" y="276"/>
                    </a:cubicBezTo>
                    <a:cubicBezTo>
                      <a:pt x="145" y="275"/>
                      <a:pt x="152" y="276"/>
                      <a:pt x="152" y="274"/>
                    </a:cubicBezTo>
                    <a:cubicBezTo>
                      <a:pt x="151" y="271"/>
                      <a:pt x="149" y="274"/>
                      <a:pt x="144" y="271"/>
                    </a:cubicBezTo>
                    <a:cubicBezTo>
                      <a:pt x="140" y="268"/>
                      <a:pt x="137" y="270"/>
                      <a:pt x="136" y="272"/>
                    </a:cubicBezTo>
                    <a:cubicBezTo>
                      <a:pt x="135" y="275"/>
                      <a:pt x="132" y="274"/>
                      <a:pt x="129" y="272"/>
                    </a:cubicBezTo>
                    <a:cubicBezTo>
                      <a:pt x="129" y="272"/>
                      <a:pt x="129" y="271"/>
                      <a:pt x="129" y="271"/>
                    </a:cubicBezTo>
                    <a:cubicBezTo>
                      <a:pt x="128" y="275"/>
                      <a:pt x="125" y="276"/>
                      <a:pt x="123" y="275"/>
                    </a:cubicBezTo>
                    <a:cubicBezTo>
                      <a:pt x="120" y="275"/>
                      <a:pt x="117" y="280"/>
                      <a:pt x="114" y="280"/>
                    </a:cubicBezTo>
                    <a:cubicBezTo>
                      <a:pt x="110" y="280"/>
                      <a:pt x="107" y="283"/>
                      <a:pt x="106" y="286"/>
                    </a:cubicBezTo>
                    <a:cubicBezTo>
                      <a:pt x="105" y="289"/>
                      <a:pt x="102" y="288"/>
                      <a:pt x="102" y="290"/>
                    </a:cubicBezTo>
                    <a:cubicBezTo>
                      <a:pt x="102" y="292"/>
                      <a:pt x="102" y="294"/>
                      <a:pt x="100" y="296"/>
                    </a:cubicBezTo>
                    <a:cubicBezTo>
                      <a:pt x="98" y="298"/>
                      <a:pt x="100" y="299"/>
                      <a:pt x="102" y="302"/>
                    </a:cubicBezTo>
                    <a:cubicBezTo>
                      <a:pt x="103" y="305"/>
                      <a:pt x="107" y="305"/>
                      <a:pt x="109" y="306"/>
                    </a:cubicBezTo>
                    <a:cubicBezTo>
                      <a:pt x="110" y="307"/>
                      <a:pt x="117" y="312"/>
                      <a:pt x="117" y="314"/>
                    </a:cubicBezTo>
                    <a:cubicBezTo>
                      <a:pt x="117" y="316"/>
                      <a:pt x="112" y="321"/>
                      <a:pt x="110" y="323"/>
                    </a:cubicBezTo>
                    <a:cubicBezTo>
                      <a:pt x="108" y="324"/>
                      <a:pt x="105" y="327"/>
                      <a:pt x="106" y="329"/>
                    </a:cubicBezTo>
                    <a:cubicBezTo>
                      <a:pt x="108" y="331"/>
                      <a:pt x="113" y="340"/>
                      <a:pt x="117" y="346"/>
                    </a:cubicBezTo>
                    <a:cubicBezTo>
                      <a:pt x="121" y="353"/>
                      <a:pt x="116" y="350"/>
                      <a:pt x="113" y="353"/>
                    </a:cubicBezTo>
                    <a:cubicBezTo>
                      <a:pt x="111" y="356"/>
                      <a:pt x="114" y="360"/>
                      <a:pt x="115" y="362"/>
                    </a:cubicBezTo>
                    <a:cubicBezTo>
                      <a:pt x="116" y="364"/>
                      <a:pt x="112" y="363"/>
                      <a:pt x="112" y="365"/>
                    </a:cubicBezTo>
                    <a:cubicBezTo>
                      <a:pt x="113" y="367"/>
                      <a:pt x="118" y="367"/>
                      <a:pt x="118" y="369"/>
                    </a:cubicBezTo>
                    <a:cubicBezTo>
                      <a:pt x="118" y="370"/>
                      <a:pt x="115" y="372"/>
                      <a:pt x="116" y="374"/>
                    </a:cubicBezTo>
                    <a:cubicBezTo>
                      <a:pt x="118" y="377"/>
                      <a:pt x="122" y="377"/>
                      <a:pt x="122" y="380"/>
                    </a:cubicBezTo>
                    <a:cubicBezTo>
                      <a:pt x="123" y="384"/>
                      <a:pt x="115" y="384"/>
                      <a:pt x="115" y="387"/>
                    </a:cubicBezTo>
                    <a:cubicBezTo>
                      <a:pt x="116" y="389"/>
                      <a:pt x="125" y="393"/>
                      <a:pt x="130" y="398"/>
                    </a:cubicBezTo>
                    <a:cubicBezTo>
                      <a:pt x="134" y="403"/>
                      <a:pt x="134" y="404"/>
                      <a:pt x="133" y="407"/>
                    </a:cubicBezTo>
                    <a:cubicBezTo>
                      <a:pt x="131" y="412"/>
                      <a:pt x="119" y="417"/>
                      <a:pt x="116" y="423"/>
                    </a:cubicBezTo>
                    <a:cubicBezTo>
                      <a:pt x="113" y="429"/>
                      <a:pt x="103" y="432"/>
                      <a:pt x="99" y="437"/>
                    </a:cubicBezTo>
                    <a:cubicBezTo>
                      <a:pt x="97" y="438"/>
                      <a:pt x="95" y="441"/>
                      <a:pt x="93" y="443"/>
                    </a:cubicBezTo>
                    <a:cubicBezTo>
                      <a:pt x="95" y="443"/>
                      <a:pt x="97" y="442"/>
                      <a:pt x="98" y="442"/>
                    </a:cubicBezTo>
                    <a:cubicBezTo>
                      <a:pt x="101" y="440"/>
                      <a:pt x="102" y="447"/>
                      <a:pt x="105" y="449"/>
                    </a:cubicBezTo>
                    <a:cubicBezTo>
                      <a:pt x="108" y="451"/>
                      <a:pt x="113" y="449"/>
                      <a:pt x="115" y="451"/>
                    </a:cubicBezTo>
                    <a:cubicBezTo>
                      <a:pt x="117" y="453"/>
                      <a:pt x="113" y="453"/>
                      <a:pt x="110" y="453"/>
                    </a:cubicBezTo>
                    <a:cubicBezTo>
                      <a:pt x="106" y="452"/>
                      <a:pt x="105" y="454"/>
                      <a:pt x="99" y="456"/>
                    </a:cubicBezTo>
                    <a:cubicBezTo>
                      <a:pt x="94" y="458"/>
                      <a:pt x="95" y="459"/>
                      <a:pt x="93" y="461"/>
                    </a:cubicBezTo>
                    <a:cubicBezTo>
                      <a:pt x="96" y="465"/>
                      <a:pt x="92" y="465"/>
                      <a:pt x="91" y="468"/>
                    </a:cubicBezTo>
                    <a:cubicBezTo>
                      <a:pt x="89" y="471"/>
                      <a:pt x="87" y="472"/>
                      <a:pt x="87" y="474"/>
                    </a:cubicBezTo>
                    <a:cubicBezTo>
                      <a:pt x="87" y="476"/>
                      <a:pt x="88" y="477"/>
                      <a:pt x="88" y="480"/>
                    </a:cubicBezTo>
                    <a:cubicBezTo>
                      <a:pt x="88" y="483"/>
                      <a:pt x="89" y="484"/>
                      <a:pt x="90" y="486"/>
                    </a:cubicBezTo>
                    <a:cubicBezTo>
                      <a:pt x="92" y="489"/>
                      <a:pt x="89" y="489"/>
                      <a:pt x="87" y="490"/>
                    </a:cubicBezTo>
                    <a:cubicBezTo>
                      <a:pt x="86" y="491"/>
                      <a:pt x="87" y="494"/>
                      <a:pt x="89" y="496"/>
                    </a:cubicBezTo>
                    <a:cubicBezTo>
                      <a:pt x="91" y="498"/>
                      <a:pt x="91" y="501"/>
                      <a:pt x="90" y="502"/>
                    </a:cubicBezTo>
                    <a:cubicBezTo>
                      <a:pt x="89" y="504"/>
                      <a:pt x="92" y="507"/>
                      <a:pt x="94" y="509"/>
                    </a:cubicBezTo>
                    <a:cubicBezTo>
                      <a:pt x="95" y="511"/>
                      <a:pt x="95" y="515"/>
                      <a:pt x="97" y="517"/>
                    </a:cubicBezTo>
                    <a:cubicBezTo>
                      <a:pt x="98" y="518"/>
                      <a:pt x="100" y="519"/>
                      <a:pt x="103" y="518"/>
                    </a:cubicBezTo>
                    <a:cubicBezTo>
                      <a:pt x="105" y="518"/>
                      <a:pt x="107" y="519"/>
                      <a:pt x="108" y="521"/>
                    </a:cubicBezTo>
                    <a:cubicBezTo>
                      <a:pt x="110" y="523"/>
                      <a:pt x="112" y="522"/>
                      <a:pt x="114" y="521"/>
                    </a:cubicBezTo>
                    <a:cubicBezTo>
                      <a:pt x="117" y="520"/>
                      <a:pt x="123" y="523"/>
                      <a:pt x="125" y="524"/>
                    </a:cubicBezTo>
                    <a:cubicBezTo>
                      <a:pt x="126" y="525"/>
                      <a:pt x="126" y="529"/>
                      <a:pt x="126" y="532"/>
                    </a:cubicBezTo>
                    <a:cubicBezTo>
                      <a:pt x="126" y="535"/>
                      <a:pt x="124" y="538"/>
                      <a:pt x="127" y="540"/>
                    </a:cubicBezTo>
                    <a:cubicBezTo>
                      <a:pt x="130" y="542"/>
                      <a:pt x="129" y="546"/>
                      <a:pt x="132" y="547"/>
                    </a:cubicBezTo>
                    <a:cubicBezTo>
                      <a:pt x="136" y="548"/>
                      <a:pt x="137" y="553"/>
                      <a:pt x="139" y="553"/>
                    </a:cubicBezTo>
                    <a:cubicBezTo>
                      <a:pt x="141" y="554"/>
                      <a:pt x="145" y="557"/>
                      <a:pt x="145" y="559"/>
                    </a:cubicBezTo>
                    <a:cubicBezTo>
                      <a:pt x="146" y="561"/>
                      <a:pt x="142" y="563"/>
                      <a:pt x="139" y="564"/>
                    </a:cubicBezTo>
                    <a:cubicBezTo>
                      <a:pt x="137" y="565"/>
                      <a:pt x="133" y="561"/>
                      <a:pt x="131" y="563"/>
                    </a:cubicBezTo>
                    <a:cubicBezTo>
                      <a:pt x="130" y="565"/>
                      <a:pt x="132" y="568"/>
                      <a:pt x="133" y="573"/>
                    </a:cubicBezTo>
                    <a:cubicBezTo>
                      <a:pt x="134" y="579"/>
                      <a:pt x="135" y="579"/>
                      <a:pt x="138" y="579"/>
                    </a:cubicBezTo>
                    <a:cubicBezTo>
                      <a:pt x="140" y="579"/>
                      <a:pt x="141" y="578"/>
                      <a:pt x="143" y="577"/>
                    </a:cubicBezTo>
                    <a:cubicBezTo>
                      <a:pt x="145" y="576"/>
                      <a:pt x="149" y="577"/>
                      <a:pt x="151" y="576"/>
                    </a:cubicBezTo>
                    <a:cubicBezTo>
                      <a:pt x="152" y="576"/>
                      <a:pt x="159" y="575"/>
                      <a:pt x="160" y="577"/>
                    </a:cubicBezTo>
                    <a:cubicBezTo>
                      <a:pt x="161" y="579"/>
                      <a:pt x="162" y="584"/>
                      <a:pt x="161" y="586"/>
                    </a:cubicBezTo>
                    <a:cubicBezTo>
                      <a:pt x="160" y="588"/>
                      <a:pt x="163" y="590"/>
                      <a:pt x="164" y="592"/>
                    </a:cubicBezTo>
                    <a:cubicBezTo>
                      <a:pt x="165" y="595"/>
                      <a:pt x="170" y="593"/>
                      <a:pt x="172" y="594"/>
                    </a:cubicBezTo>
                    <a:cubicBezTo>
                      <a:pt x="174" y="595"/>
                      <a:pt x="178" y="600"/>
                      <a:pt x="177" y="603"/>
                    </a:cubicBezTo>
                    <a:cubicBezTo>
                      <a:pt x="176" y="605"/>
                      <a:pt x="180" y="606"/>
                      <a:pt x="181" y="605"/>
                    </a:cubicBezTo>
                    <a:cubicBezTo>
                      <a:pt x="183" y="604"/>
                      <a:pt x="185" y="606"/>
                      <a:pt x="187" y="608"/>
                    </a:cubicBezTo>
                    <a:cubicBezTo>
                      <a:pt x="189" y="609"/>
                      <a:pt x="191" y="608"/>
                      <a:pt x="193" y="607"/>
                    </a:cubicBezTo>
                    <a:cubicBezTo>
                      <a:pt x="195" y="606"/>
                      <a:pt x="198" y="605"/>
                      <a:pt x="199" y="607"/>
                    </a:cubicBezTo>
                    <a:cubicBezTo>
                      <a:pt x="200" y="608"/>
                      <a:pt x="204" y="612"/>
                      <a:pt x="204" y="613"/>
                    </a:cubicBezTo>
                    <a:cubicBezTo>
                      <a:pt x="204" y="614"/>
                      <a:pt x="210" y="613"/>
                      <a:pt x="213" y="614"/>
                    </a:cubicBezTo>
                    <a:cubicBezTo>
                      <a:pt x="216" y="616"/>
                      <a:pt x="219" y="615"/>
                      <a:pt x="223" y="617"/>
                    </a:cubicBezTo>
                    <a:cubicBezTo>
                      <a:pt x="226" y="618"/>
                      <a:pt x="229" y="619"/>
                      <a:pt x="229" y="621"/>
                    </a:cubicBezTo>
                    <a:cubicBezTo>
                      <a:pt x="229" y="623"/>
                      <a:pt x="226" y="624"/>
                      <a:pt x="226" y="625"/>
                    </a:cubicBezTo>
                    <a:cubicBezTo>
                      <a:pt x="226" y="626"/>
                      <a:pt x="229" y="627"/>
                      <a:pt x="229" y="629"/>
                    </a:cubicBezTo>
                    <a:cubicBezTo>
                      <a:pt x="229" y="630"/>
                      <a:pt x="225" y="630"/>
                      <a:pt x="225" y="631"/>
                    </a:cubicBezTo>
                    <a:cubicBezTo>
                      <a:pt x="224" y="633"/>
                      <a:pt x="227" y="634"/>
                      <a:pt x="227" y="636"/>
                    </a:cubicBezTo>
                    <a:cubicBezTo>
                      <a:pt x="228" y="637"/>
                      <a:pt x="225" y="641"/>
                      <a:pt x="225" y="642"/>
                    </a:cubicBezTo>
                    <a:cubicBezTo>
                      <a:pt x="225" y="644"/>
                      <a:pt x="218" y="642"/>
                      <a:pt x="216" y="642"/>
                    </a:cubicBezTo>
                    <a:cubicBezTo>
                      <a:pt x="214" y="642"/>
                      <a:pt x="209" y="648"/>
                      <a:pt x="207" y="648"/>
                    </a:cubicBezTo>
                    <a:cubicBezTo>
                      <a:pt x="206" y="648"/>
                      <a:pt x="206" y="651"/>
                      <a:pt x="207" y="654"/>
                    </a:cubicBezTo>
                    <a:cubicBezTo>
                      <a:pt x="212" y="652"/>
                      <a:pt x="218" y="652"/>
                      <a:pt x="218" y="653"/>
                    </a:cubicBezTo>
                    <a:cubicBezTo>
                      <a:pt x="219" y="655"/>
                      <a:pt x="207" y="661"/>
                      <a:pt x="204" y="661"/>
                    </a:cubicBezTo>
                    <a:cubicBezTo>
                      <a:pt x="202" y="662"/>
                      <a:pt x="209" y="666"/>
                      <a:pt x="209" y="668"/>
                    </a:cubicBezTo>
                    <a:cubicBezTo>
                      <a:pt x="209" y="670"/>
                      <a:pt x="201" y="670"/>
                      <a:pt x="202" y="674"/>
                    </a:cubicBezTo>
                    <a:cubicBezTo>
                      <a:pt x="203" y="678"/>
                      <a:pt x="200" y="679"/>
                      <a:pt x="196" y="679"/>
                    </a:cubicBezTo>
                    <a:cubicBezTo>
                      <a:pt x="192" y="679"/>
                      <a:pt x="191" y="681"/>
                      <a:pt x="193" y="682"/>
                    </a:cubicBezTo>
                    <a:cubicBezTo>
                      <a:pt x="195" y="682"/>
                      <a:pt x="195" y="687"/>
                      <a:pt x="202" y="689"/>
                    </a:cubicBezTo>
                    <a:cubicBezTo>
                      <a:pt x="209" y="691"/>
                      <a:pt x="217" y="697"/>
                      <a:pt x="223" y="704"/>
                    </a:cubicBezTo>
                    <a:cubicBezTo>
                      <a:pt x="224" y="705"/>
                      <a:pt x="225" y="706"/>
                      <a:pt x="226" y="706"/>
                    </a:cubicBezTo>
                    <a:cubicBezTo>
                      <a:pt x="227" y="705"/>
                      <a:pt x="229" y="705"/>
                      <a:pt x="230" y="704"/>
                    </a:cubicBezTo>
                    <a:cubicBezTo>
                      <a:pt x="233" y="704"/>
                      <a:pt x="240" y="706"/>
                      <a:pt x="243" y="708"/>
                    </a:cubicBezTo>
                    <a:cubicBezTo>
                      <a:pt x="247" y="711"/>
                      <a:pt x="259" y="708"/>
                      <a:pt x="261" y="710"/>
                    </a:cubicBezTo>
                    <a:cubicBezTo>
                      <a:pt x="262" y="712"/>
                      <a:pt x="265" y="714"/>
                      <a:pt x="268" y="714"/>
                    </a:cubicBezTo>
                    <a:cubicBezTo>
                      <a:pt x="270" y="714"/>
                      <a:pt x="273" y="719"/>
                      <a:pt x="275" y="718"/>
                    </a:cubicBezTo>
                    <a:cubicBezTo>
                      <a:pt x="277" y="716"/>
                      <a:pt x="284" y="716"/>
                      <a:pt x="286" y="716"/>
                    </a:cubicBezTo>
                    <a:cubicBezTo>
                      <a:pt x="288" y="716"/>
                      <a:pt x="288" y="718"/>
                      <a:pt x="290" y="718"/>
                    </a:cubicBezTo>
                    <a:cubicBezTo>
                      <a:pt x="292" y="718"/>
                      <a:pt x="292" y="725"/>
                      <a:pt x="294" y="725"/>
                    </a:cubicBezTo>
                    <a:cubicBezTo>
                      <a:pt x="295" y="724"/>
                      <a:pt x="301" y="729"/>
                      <a:pt x="304" y="730"/>
                    </a:cubicBezTo>
                    <a:cubicBezTo>
                      <a:pt x="308" y="730"/>
                      <a:pt x="311" y="736"/>
                      <a:pt x="313" y="736"/>
                    </a:cubicBezTo>
                    <a:cubicBezTo>
                      <a:pt x="314" y="735"/>
                      <a:pt x="317" y="738"/>
                      <a:pt x="318" y="736"/>
                    </a:cubicBezTo>
                    <a:cubicBezTo>
                      <a:pt x="319" y="734"/>
                      <a:pt x="324" y="735"/>
                      <a:pt x="325" y="731"/>
                    </a:cubicBezTo>
                    <a:cubicBezTo>
                      <a:pt x="319" y="723"/>
                      <a:pt x="312" y="714"/>
                      <a:pt x="312" y="711"/>
                    </a:cubicBezTo>
                    <a:cubicBezTo>
                      <a:pt x="313" y="705"/>
                      <a:pt x="315" y="702"/>
                      <a:pt x="308" y="696"/>
                    </a:cubicBezTo>
                    <a:cubicBezTo>
                      <a:pt x="301" y="690"/>
                      <a:pt x="309" y="686"/>
                      <a:pt x="314" y="679"/>
                    </a:cubicBezTo>
                    <a:cubicBezTo>
                      <a:pt x="318" y="674"/>
                      <a:pt x="327" y="671"/>
                      <a:pt x="334" y="667"/>
                    </a:cubicBezTo>
                    <a:cubicBezTo>
                      <a:pt x="332" y="666"/>
                      <a:pt x="331" y="665"/>
                      <a:pt x="330" y="665"/>
                    </a:cubicBezTo>
                    <a:cubicBezTo>
                      <a:pt x="325" y="663"/>
                      <a:pt x="324" y="661"/>
                      <a:pt x="327" y="660"/>
                    </a:cubicBezTo>
                    <a:cubicBezTo>
                      <a:pt x="331" y="659"/>
                      <a:pt x="329" y="657"/>
                      <a:pt x="326" y="653"/>
                    </a:cubicBezTo>
                    <a:cubicBezTo>
                      <a:pt x="322" y="649"/>
                      <a:pt x="321" y="645"/>
                      <a:pt x="319" y="645"/>
                    </a:cubicBezTo>
                    <a:cubicBezTo>
                      <a:pt x="317" y="645"/>
                      <a:pt x="314" y="644"/>
                      <a:pt x="311" y="645"/>
                    </a:cubicBezTo>
                    <a:cubicBezTo>
                      <a:pt x="308" y="646"/>
                      <a:pt x="308" y="643"/>
                      <a:pt x="309" y="639"/>
                    </a:cubicBezTo>
                    <a:cubicBezTo>
                      <a:pt x="309" y="636"/>
                      <a:pt x="303" y="636"/>
                      <a:pt x="302" y="635"/>
                    </a:cubicBezTo>
                    <a:cubicBezTo>
                      <a:pt x="301" y="633"/>
                      <a:pt x="304" y="628"/>
                      <a:pt x="305" y="628"/>
                    </a:cubicBezTo>
                    <a:cubicBezTo>
                      <a:pt x="306" y="627"/>
                      <a:pt x="309" y="626"/>
                      <a:pt x="309" y="624"/>
                    </a:cubicBezTo>
                    <a:cubicBezTo>
                      <a:pt x="309" y="623"/>
                      <a:pt x="303" y="622"/>
                      <a:pt x="305" y="619"/>
                    </a:cubicBezTo>
                    <a:cubicBezTo>
                      <a:pt x="307" y="615"/>
                      <a:pt x="311" y="615"/>
                      <a:pt x="311" y="612"/>
                    </a:cubicBezTo>
                    <a:cubicBezTo>
                      <a:pt x="311" y="608"/>
                      <a:pt x="314" y="605"/>
                      <a:pt x="318" y="608"/>
                    </a:cubicBezTo>
                    <a:cubicBezTo>
                      <a:pt x="321" y="610"/>
                      <a:pt x="323" y="617"/>
                      <a:pt x="327" y="615"/>
                    </a:cubicBezTo>
                    <a:cubicBezTo>
                      <a:pt x="331" y="614"/>
                      <a:pt x="328" y="610"/>
                      <a:pt x="328" y="608"/>
                    </a:cubicBezTo>
                    <a:cubicBezTo>
                      <a:pt x="327" y="606"/>
                      <a:pt x="326" y="603"/>
                      <a:pt x="331" y="602"/>
                    </a:cubicBezTo>
                    <a:cubicBezTo>
                      <a:pt x="335" y="601"/>
                      <a:pt x="333" y="597"/>
                      <a:pt x="337" y="597"/>
                    </a:cubicBezTo>
                    <a:cubicBezTo>
                      <a:pt x="340" y="597"/>
                      <a:pt x="347" y="592"/>
                      <a:pt x="349" y="591"/>
                    </a:cubicBezTo>
                    <a:cubicBezTo>
                      <a:pt x="351" y="590"/>
                      <a:pt x="355" y="588"/>
                      <a:pt x="357" y="589"/>
                    </a:cubicBezTo>
                    <a:cubicBezTo>
                      <a:pt x="359" y="590"/>
                      <a:pt x="362" y="592"/>
                      <a:pt x="363" y="589"/>
                    </a:cubicBezTo>
                    <a:cubicBezTo>
                      <a:pt x="365" y="585"/>
                      <a:pt x="371" y="587"/>
                      <a:pt x="371" y="589"/>
                    </a:cubicBezTo>
                    <a:cubicBezTo>
                      <a:pt x="372" y="591"/>
                      <a:pt x="381" y="591"/>
                      <a:pt x="384" y="593"/>
                    </a:cubicBezTo>
                    <a:cubicBezTo>
                      <a:pt x="387" y="595"/>
                      <a:pt x="394" y="599"/>
                      <a:pt x="394" y="601"/>
                    </a:cubicBezTo>
                    <a:cubicBezTo>
                      <a:pt x="394" y="603"/>
                      <a:pt x="397" y="606"/>
                      <a:pt x="397" y="602"/>
                    </a:cubicBezTo>
                    <a:cubicBezTo>
                      <a:pt x="397" y="599"/>
                      <a:pt x="399" y="600"/>
                      <a:pt x="403" y="602"/>
                    </a:cubicBezTo>
                    <a:cubicBezTo>
                      <a:pt x="407" y="605"/>
                      <a:pt x="413" y="604"/>
                      <a:pt x="414" y="601"/>
                    </a:cubicBezTo>
                    <a:cubicBezTo>
                      <a:pt x="415" y="599"/>
                      <a:pt x="422" y="596"/>
                      <a:pt x="425" y="598"/>
                    </a:cubicBezTo>
                    <a:cubicBezTo>
                      <a:pt x="427" y="600"/>
                      <a:pt x="428" y="601"/>
                      <a:pt x="431" y="598"/>
                    </a:cubicBezTo>
                    <a:cubicBezTo>
                      <a:pt x="434" y="595"/>
                      <a:pt x="441" y="596"/>
                      <a:pt x="442" y="599"/>
                    </a:cubicBezTo>
                    <a:cubicBezTo>
                      <a:pt x="443" y="602"/>
                      <a:pt x="447" y="602"/>
                      <a:pt x="450" y="602"/>
                    </a:cubicBezTo>
                    <a:cubicBezTo>
                      <a:pt x="453" y="602"/>
                      <a:pt x="453" y="607"/>
                      <a:pt x="455" y="606"/>
                    </a:cubicBezTo>
                    <a:cubicBezTo>
                      <a:pt x="457" y="605"/>
                      <a:pt x="457" y="600"/>
                      <a:pt x="459" y="600"/>
                    </a:cubicBezTo>
                    <a:cubicBezTo>
                      <a:pt x="462" y="601"/>
                      <a:pt x="464" y="604"/>
                      <a:pt x="468" y="604"/>
                    </a:cubicBezTo>
                    <a:cubicBezTo>
                      <a:pt x="472" y="604"/>
                      <a:pt x="475" y="603"/>
                      <a:pt x="475" y="600"/>
                    </a:cubicBezTo>
                    <a:cubicBezTo>
                      <a:pt x="475" y="597"/>
                      <a:pt x="474" y="592"/>
                      <a:pt x="472" y="592"/>
                    </a:cubicBezTo>
                    <a:cubicBezTo>
                      <a:pt x="469" y="592"/>
                      <a:pt x="467" y="589"/>
                      <a:pt x="464" y="589"/>
                    </a:cubicBezTo>
                    <a:cubicBezTo>
                      <a:pt x="461" y="589"/>
                      <a:pt x="458" y="584"/>
                      <a:pt x="461" y="583"/>
                    </a:cubicBezTo>
                    <a:cubicBezTo>
                      <a:pt x="464" y="582"/>
                      <a:pt x="469" y="580"/>
                      <a:pt x="468" y="577"/>
                    </a:cubicBezTo>
                    <a:cubicBezTo>
                      <a:pt x="467" y="575"/>
                      <a:pt x="466" y="570"/>
                      <a:pt x="470" y="569"/>
                    </a:cubicBezTo>
                    <a:cubicBezTo>
                      <a:pt x="474" y="569"/>
                      <a:pt x="482" y="569"/>
                      <a:pt x="482" y="567"/>
                    </a:cubicBezTo>
                    <a:cubicBezTo>
                      <a:pt x="481" y="566"/>
                      <a:pt x="473" y="565"/>
                      <a:pt x="472" y="562"/>
                    </a:cubicBezTo>
                    <a:cubicBezTo>
                      <a:pt x="470" y="560"/>
                      <a:pt x="470" y="554"/>
                      <a:pt x="471" y="553"/>
                    </a:cubicBezTo>
                    <a:cubicBezTo>
                      <a:pt x="473" y="552"/>
                      <a:pt x="478" y="553"/>
                      <a:pt x="481" y="552"/>
                    </a:cubicBezTo>
                    <a:cubicBezTo>
                      <a:pt x="484" y="551"/>
                      <a:pt x="490" y="554"/>
                      <a:pt x="494" y="551"/>
                    </a:cubicBezTo>
                    <a:cubicBezTo>
                      <a:pt x="498" y="548"/>
                      <a:pt x="507" y="547"/>
                      <a:pt x="511" y="547"/>
                    </a:cubicBezTo>
                    <a:cubicBezTo>
                      <a:pt x="516" y="547"/>
                      <a:pt x="519" y="544"/>
                      <a:pt x="523" y="544"/>
                    </a:cubicBezTo>
                    <a:cubicBezTo>
                      <a:pt x="526" y="543"/>
                      <a:pt x="536" y="542"/>
                      <a:pt x="539" y="541"/>
                    </a:cubicBezTo>
                    <a:cubicBezTo>
                      <a:pt x="541" y="540"/>
                      <a:pt x="555" y="538"/>
                      <a:pt x="555" y="535"/>
                    </a:cubicBezTo>
                    <a:cubicBezTo>
                      <a:pt x="556" y="533"/>
                      <a:pt x="567" y="531"/>
                      <a:pt x="569" y="532"/>
                    </a:cubicBezTo>
                    <a:cubicBezTo>
                      <a:pt x="572" y="533"/>
                      <a:pt x="576" y="534"/>
                      <a:pt x="578" y="533"/>
                    </a:cubicBezTo>
                    <a:cubicBezTo>
                      <a:pt x="581" y="532"/>
                      <a:pt x="586" y="535"/>
                      <a:pt x="585" y="538"/>
                    </a:cubicBezTo>
                    <a:cubicBezTo>
                      <a:pt x="585" y="541"/>
                      <a:pt x="588" y="544"/>
                      <a:pt x="587" y="546"/>
                    </a:cubicBezTo>
                    <a:cubicBezTo>
                      <a:pt x="587" y="548"/>
                      <a:pt x="585" y="549"/>
                      <a:pt x="586" y="551"/>
                    </a:cubicBezTo>
                    <a:cubicBezTo>
                      <a:pt x="588" y="552"/>
                      <a:pt x="594" y="551"/>
                      <a:pt x="596" y="549"/>
                    </a:cubicBezTo>
                    <a:cubicBezTo>
                      <a:pt x="598" y="547"/>
                      <a:pt x="601" y="550"/>
                      <a:pt x="601" y="552"/>
                    </a:cubicBezTo>
                    <a:cubicBezTo>
                      <a:pt x="601" y="553"/>
                      <a:pt x="604" y="555"/>
                      <a:pt x="604" y="552"/>
                    </a:cubicBezTo>
                    <a:cubicBezTo>
                      <a:pt x="604" y="550"/>
                      <a:pt x="608" y="552"/>
                      <a:pt x="609" y="553"/>
                    </a:cubicBezTo>
                    <a:cubicBezTo>
                      <a:pt x="610" y="555"/>
                      <a:pt x="615" y="551"/>
                      <a:pt x="615" y="554"/>
                    </a:cubicBezTo>
                    <a:cubicBezTo>
                      <a:pt x="615" y="556"/>
                      <a:pt x="608" y="558"/>
                      <a:pt x="611" y="561"/>
                    </a:cubicBezTo>
                    <a:cubicBezTo>
                      <a:pt x="614" y="564"/>
                      <a:pt x="616" y="558"/>
                      <a:pt x="620" y="559"/>
                    </a:cubicBezTo>
                    <a:cubicBezTo>
                      <a:pt x="623" y="560"/>
                      <a:pt x="628" y="555"/>
                      <a:pt x="632" y="554"/>
                    </a:cubicBezTo>
                    <a:cubicBezTo>
                      <a:pt x="635" y="553"/>
                      <a:pt x="639" y="550"/>
                      <a:pt x="642" y="548"/>
                    </a:cubicBezTo>
                    <a:cubicBezTo>
                      <a:pt x="645" y="547"/>
                      <a:pt x="652" y="547"/>
                      <a:pt x="650" y="549"/>
                    </a:cubicBezTo>
                    <a:cubicBezTo>
                      <a:pt x="648" y="551"/>
                      <a:pt x="645" y="555"/>
                      <a:pt x="653" y="558"/>
                    </a:cubicBezTo>
                    <a:cubicBezTo>
                      <a:pt x="660" y="560"/>
                      <a:pt x="669" y="575"/>
                      <a:pt x="674" y="582"/>
                    </a:cubicBezTo>
                    <a:cubicBezTo>
                      <a:pt x="678" y="589"/>
                      <a:pt x="683" y="602"/>
                      <a:pt x="685" y="602"/>
                    </a:cubicBezTo>
                    <a:cubicBezTo>
                      <a:pt x="688" y="602"/>
                      <a:pt x="689" y="596"/>
                      <a:pt x="692" y="595"/>
                    </a:cubicBezTo>
                    <a:cubicBezTo>
                      <a:pt x="695" y="594"/>
                      <a:pt x="697" y="601"/>
                      <a:pt x="701" y="601"/>
                    </a:cubicBezTo>
                    <a:cubicBezTo>
                      <a:pt x="704" y="602"/>
                      <a:pt x="709" y="604"/>
                      <a:pt x="712" y="603"/>
                    </a:cubicBezTo>
                    <a:cubicBezTo>
                      <a:pt x="714" y="602"/>
                      <a:pt x="721" y="599"/>
                      <a:pt x="723" y="600"/>
                    </a:cubicBezTo>
                    <a:cubicBezTo>
                      <a:pt x="725" y="601"/>
                      <a:pt x="728" y="601"/>
                      <a:pt x="730" y="606"/>
                    </a:cubicBezTo>
                    <a:cubicBezTo>
                      <a:pt x="732" y="611"/>
                      <a:pt x="735" y="612"/>
                      <a:pt x="737" y="612"/>
                    </a:cubicBezTo>
                    <a:cubicBezTo>
                      <a:pt x="739" y="612"/>
                      <a:pt x="740" y="614"/>
                      <a:pt x="740" y="616"/>
                    </a:cubicBezTo>
                    <a:cubicBezTo>
                      <a:pt x="740" y="618"/>
                      <a:pt x="743" y="621"/>
                      <a:pt x="745" y="621"/>
                    </a:cubicBezTo>
                    <a:cubicBezTo>
                      <a:pt x="747" y="621"/>
                      <a:pt x="753" y="620"/>
                      <a:pt x="754" y="619"/>
                    </a:cubicBezTo>
                    <a:cubicBezTo>
                      <a:pt x="756" y="618"/>
                      <a:pt x="758" y="617"/>
                      <a:pt x="758" y="619"/>
                    </a:cubicBezTo>
                    <a:cubicBezTo>
                      <a:pt x="759" y="622"/>
                      <a:pt x="762" y="625"/>
                      <a:pt x="764" y="625"/>
                    </a:cubicBezTo>
                    <a:cubicBezTo>
                      <a:pt x="766" y="625"/>
                      <a:pt x="770" y="627"/>
                      <a:pt x="770" y="625"/>
                    </a:cubicBezTo>
                    <a:cubicBezTo>
                      <a:pt x="770" y="624"/>
                      <a:pt x="776" y="623"/>
                      <a:pt x="778" y="622"/>
                    </a:cubicBezTo>
                    <a:cubicBezTo>
                      <a:pt x="780" y="622"/>
                      <a:pt x="787" y="621"/>
                      <a:pt x="788" y="618"/>
                    </a:cubicBezTo>
                    <a:cubicBezTo>
                      <a:pt x="789" y="615"/>
                      <a:pt x="795" y="615"/>
                      <a:pt x="797" y="613"/>
                    </a:cubicBezTo>
                    <a:cubicBezTo>
                      <a:pt x="798" y="611"/>
                      <a:pt x="803" y="610"/>
                      <a:pt x="804" y="608"/>
                    </a:cubicBezTo>
                    <a:cubicBezTo>
                      <a:pt x="805" y="606"/>
                      <a:pt x="811" y="606"/>
                      <a:pt x="812" y="604"/>
                    </a:cubicBezTo>
                    <a:cubicBezTo>
                      <a:pt x="812" y="603"/>
                      <a:pt x="817" y="602"/>
                      <a:pt x="820" y="603"/>
                    </a:cubicBezTo>
                    <a:cubicBezTo>
                      <a:pt x="822" y="604"/>
                      <a:pt x="834" y="606"/>
                      <a:pt x="835" y="606"/>
                    </a:cubicBezTo>
                    <a:cubicBezTo>
                      <a:pt x="837" y="605"/>
                      <a:pt x="837" y="612"/>
                      <a:pt x="839" y="612"/>
                    </a:cubicBezTo>
                    <a:cubicBezTo>
                      <a:pt x="841" y="612"/>
                      <a:pt x="847" y="617"/>
                      <a:pt x="848" y="616"/>
                    </a:cubicBezTo>
                    <a:cubicBezTo>
                      <a:pt x="850" y="614"/>
                      <a:pt x="854" y="613"/>
                      <a:pt x="857" y="615"/>
                    </a:cubicBezTo>
                    <a:cubicBezTo>
                      <a:pt x="861" y="617"/>
                      <a:pt x="864" y="620"/>
                      <a:pt x="865" y="617"/>
                    </a:cubicBezTo>
                    <a:cubicBezTo>
                      <a:pt x="867" y="615"/>
                      <a:pt x="874" y="614"/>
                      <a:pt x="875" y="613"/>
                    </a:cubicBezTo>
                    <a:cubicBezTo>
                      <a:pt x="876" y="611"/>
                      <a:pt x="877" y="607"/>
                      <a:pt x="875" y="606"/>
                    </a:cubicBezTo>
                    <a:cubicBezTo>
                      <a:pt x="873" y="605"/>
                      <a:pt x="872" y="599"/>
                      <a:pt x="871" y="597"/>
                    </a:cubicBezTo>
                    <a:cubicBezTo>
                      <a:pt x="870" y="594"/>
                      <a:pt x="875" y="593"/>
                      <a:pt x="876" y="591"/>
                    </a:cubicBezTo>
                    <a:cubicBezTo>
                      <a:pt x="876" y="589"/>
                      <a:pt x="880" y="588"/>
                      <a:pt x="882" y="587"/>
                    </a:cubicBezTo>
                    <a:cubicBezTo>
                      <a:pt x="883" y="586"/>
                      <a:pt x="883" y="583"/>
                      <a:pt x="886" y="583"/>
                    </a:cubicBezTo>
                    <a:cubicBezTo>
                      <a:pt x="888" y="584"/>
                      <a:pt x="893" y="586"/>
                      <a:pt x="894" y="587"/>
                    </a:cubicBezTo>
                    <a:cubicBezTo>
                      <a:pt x="895" y="588"/>
                      <a:pt x="899" y="588"/>
                      <a:pt x="901" y="588"/>
                    </a:cubicBezTo>
                    <a:cubicBezTo>
                      <a:pt x="903" y="588"/>
                      <a:pt x="907" y="590"/>
                      <a:pt x="909" y="592"/>
                    </a:cubicBezTo>
                    <a:cubicBezTo>
                      <a:pt x="912" y="593"/>
                      <a:pt x="919" y="593"/>
                      <a:pt x="920" y="595"/>
                    </a:cubicBezTo>
                    <a:cubicBezTo>
                      <a:pt x="922" y="597"/>
                      <a:pt x="920" y="603"/>
                      <a:pt x="922" y="605"/>
                    </a:cubicBezTo>
                    <a:cubicBezTo>
                      <a:pt x="923" y="607"/>
                      <a:pt x="927" y="611"/>
                      <a:pt x="929" y="610"/>
                    </a:cubicBezTo>
                    <a:cubicBezTo>
                      <a:pt x="930" y="609"/>
                      <a:pt x="936" y="613"/>
                      <a:pt x="939" y="613"/>
                    </a:cubicBezTo>
                    <a:cubicBezTo>
                      <a:pt x="941" y="613"/>
                      <a:pt x="945" y="609"/>
                      <a:pt x="947" y="609"/>
                    </a:cubicBezTo>
                    <a:cubicBezTo>
                      <a:pt x="949" y="609"/>
                      <a:pt x="955" y="607"/>
                      <a:pt x="957" y="608"/>
                    </a:cubicBezTo>
                    <a:cubicBezTo>
                      <a:pt x="959" y="608"/>
                      <a:pt x="966" y="611"/>
                      <a:pt x="967" y="610"/>
                    </a:cubicBezTo>
                    <a:cubicBezTo>
                      <a:pt x="968" y="609"/>
                      <a:pt x="975" y="610"/>
                      <a:pt x="976" y="612"/>
                    </a:cubicBezTo>
                    <a:cubicBezTo>
                      <a:pt x="977" y="614"/>
                      <a:pt x="985" y="614"/>
                      <a:pt x="985" y="617"/>
                    </a:cubicBezTo>
                    <a:cubicBezTo>
                      <a:pt x="985" y="619"/>
                      <a:pt x="990" y="620"/>
                      <a:pt x="991" y="623"/>
                    </a:cubicBezTo>
                    <a:cubicBezTo>
                      <a:pt x="993" y="626"/>
                      <a:pt x="1004" y="624"/>
                      <a:pt x="1006" y="626"/>
                    </a:cubicBezTo>
                    <a:cubicBezTo>
                      <a:pt x="1008" y="627"/>
                      <a:pt x="1020" y="627"/>
                      <a:pt x="1021" y="626"/>
                    </a:cubicBezTo>
                    <a:cubicBezTo>
                      <a:pt x="1021" y="624"/>
                      <a:pt x="1033" y="624"/>
                      <a:pt x="1035" y="622"/>
                    </a:cubicBezTo>
                    <a:cubicBezTo>
                      <a:pt x="1038" y="620"/>
                      <a:pt x="1044" y="621"/>
                      <a:pt x="1044" y="619"/>
                    </a:cubicBezTo>
                    <a:cubicBezTo>
                      <a:pt x="1045" y="616"/>
                      <a:pt x="1051" y="615"/>
                      <a:pt x="1053" y="613"/>
                    </a:cubicBezTo>
                    <a:cubicBezTo>
                      <a:pt x="1056" y="611"/>
                      <a:pt x="1067" y="611"/>
                      <a:pt x="1067" y="613"/>
                    </a:cubicBezTo>
                    <a:cubicBezTo>
                      <a:pt x="1068" y="616"/>
                      <a:pt x="1074" y="616"/>
                      <a:pt x="1077" y="615"/>
                    </a:cubicBezTo>
                    <a:cubicBezTo>
                      <a:pt x="1080" y="614"/>
                      <a:pt x="1087" y="616"/>
                      <a:pt x="1088" y="618"/>
                    </a:cubicBezTo>
                    <a:cubicBezTo>
                      <a:pt x="1089" y="620"/>
                      <a:pt x="1097" y="622"/>
                      <a:pt x="1099" y="621"/>
                    </a:cubicBezTo>
                    <a:cubicBezTo>
                      <a:pt x="1101" y="620"/>
                      <a:pt x="1107" y="616"/>
                      <a:pt x="1109" y="615"/>
                    </a:cubicBezTo>
                    <a:cubicBezTo>
                      <a:pt x="1112" y="615"/>
                      <a:pt x="1115" y="613"/>
                      <a:pt x="1114" y="610"/>
                    </a:cubicBezTo>
                    <a:cubicBezTo>
                      <a:pt x="1114" y="608"/>
                      <a:pt x="1119" y="601"/>
                      <a:pt x="1120" y="599"/>
                    </a:cubicBezTo>
                    <a:cubicBezTo>
                      <a:pt x="1120" y="596"/>
                      <a:pt x="1125" y="589"/>
                      <a:pt x="1127" y="588"/>
                    </a:cubicBezTo>
                    <a:cubicBezTo>
                      <a:pt x="1128" y="587"/>
                      <a:pt x="1132" y="584"/>
                      <a:pt x="1132" y="582"/>
                    </a:cubicBezTo>
                    <a:cubicBezTo>
                      <a:pt x="1131" y="580"/>
                      <a:pt x="1130" y="574"/>
                      <a:pt x="1128" y="574"/>
                    </a:cubicBezTo>
                    <a:cubicBezTo>
                      <a:pt x="1126" y="574"/>
                      <a:pt x="1123" y="575"/>
                      <a:pt x="1127" y="568"/>
                    </a:cubicBezTo>
                    <a:cubicBezTo>
                      <a:pt x="1132" y="562"/>
                      <a:pt x="1140" y="564"/>
                      <a:pt x="1142" y="564"/>
                    </a:cubicBezTo>
                    <a:cubicBezTo>
                      <a:pt x="1143" y="564"/>
                      <a:pt x="1154" y="561"/>
                      <a:pt x="1158" y="562"/>
                    </a:cubicBezTo>
                    <a:cubicBezTo>
                      <a:pt x="1163" y="564"/>
                      <a:pt x="1166" y="562"/>
                      <a:pt x="1171" y="564"/>
                    </a:cubicBezTo>
                    <a:cubicBezTo>
                      <a:pt x="1176" y="567"/>
                      <a:pt x="1183" y="566"/>
                      <a:pt x="1185" y="568"/>
                    </a:cubicBezTo>
                    <a:cubicBezTo>
                      <a:pt x="1186" y="571"/>
                      <a:pt x="1193" y="573"/>
                      <a:pt x="1192" y="577"/>
                    </a:cubicBezTo>
                    <a:cubicBezTo>
                      <a:pt x="1191" y="581"/>
                      <a:pt x="1196" y="578"/>
                      <a:pt x="1197" y="587"/>
                    </a:cubicBezTo>
                    <a:cubicBezTo>
                      <a:pt x="1199" y="596"/>
                      <a:pt x="1203" y="596"/>
                      <a:pt x="1204" y="600"/>
                    </a:cubicBezTo>
                    <a:cubicBezTo>
                      <a:pt x="1205" y="604"/>
                      <a:pt x="1210" y="612"/>
                      <a:pt x="1210" y="614"/>
                    </a:cubicBezTo>
                    <a:cubicBezTo>
                      <a:pt x="1209" y="616"/>
                      <a:pt x="1208" y="620"/>
                      <a:pt x="1214" y="620"/>
                    </a:cubicBezTo>
                    <a:cubicBezTo>
                      <a:pt x="1220" y="621"/>
                      <a:pt x="1224" y="625"/>
                      <a:pt x="1225" y="624"/>
                    </a:cubicBezTo>
                    <a:cubicBezTo>
                      <a:pt x="1226" y="624"/>
                      <a:pt x="1233" y="626"/>
                      <a:pt x="1236" y="629"/>
                    </a:cubicBezTo>
                    <a:cubicBezTo>
                      <a:pt x="1240" y="633"/>
                      <a:pt x="1245" y="631"/>
                      <a:pt x="1244" y="635"/>
                    </a:cubicBezTo>
                    <a:cubicBezTo>
                      <a:pt x="1244" y="638"/>
                      <a:pt x="1247" y="641"/>
                      <a:pt x="1247" y="644"/>
                    </a:cubicBezTo>
                    <a:cubicBezTo>
                      <a:pt x="1246" y="647"/>
                      <a:pt x="1253" y="649"/>
                      <a:pt x="1258" y="649"/>
                    </a:cubicBezTo>
                    <a:cubicBezTo>
                      <a:pt x="1262" y="648"/>
                      <a:pt x="1266" y="650"/>
                      <a:pt x="1268" y="646"/>
                    </a:cubicBezTo>
                    <a:cubicBezTo>
                      <a:pt x="1270" y="642"/>
                      <a:pt x="1276" y="644"/>
                      <a:pt x="1279" y="642"/>
                    </a:cubicBezTo>
                    <a:cubicBezTo>
                      <a:pt x="1281" y="641"/>
                      <a:pt x="1288" y="639"/>
                      <a:pt x="1288" y="645"/>
                    </a:cubicBezTo>
                    <a:cubicBezTo>
                      <a:pt x="1287" y="651"/>
                      <a:pt x="1291" y="652"/>
                      <a:pt x="1288" y="654"/>
                    </a:cubicBezTo>
                    <a:cubicBezTo>
                      <a:pt x="1285" y="656"/>
                      <a:pt x="1283" y="665"/>
                      <a:pt x="1282" y="668"/>
                    </a:cubicBezTo>
                    <a:cubicBezTo>
                      <a:pt x="1281" y="672"/>
                      <a:pt x="1276" y="673"/>
                      <a:pt x="1275" y="677"/>
                    </a:cubicBezTo>
                    <a:cubicBezTo>
                      <a:pt x="1275" y="681"/>
                      <a:pt x="1270" y="681"/>
                      <a:pt x="1270" y="684"/>
                    </a:cubicBezTo>
                    <a:cubicBezTo>
                      <a:pt x="1270" y="687"/>
                      <a:pt x="1263" y="687"/>
                      <a:pt x="1260" y="684"/>
                    </a:cubicBezTo>
                    <a:cubicBezTo>
                      <a:pt x="1257" y="682"/>
                      <a:pt x="1253" y="689"/>
                      <a:pt x="1251" y="689"/>
                    </a:cubicBezTo>
                    <a:cubicBezTo>
                      <a:pt x="1248" y="689"/>
                      <a:pt x="1248" y="694"/>
                      <a:pt x="1249" y="697"/>
                    </a:cubicBezTo>
                    <a:cubicBezTo>
                      <a:pt x="1250" y="699"/>
                      <a:pt x="1248" y="702"/>
                      <a:pt x="1250" y="706"/>
                    </a:cubicBezTo>
                    <a:cubicBezTo>
                      <a:pt x="1250" y="708"/>
                      <a:pt x="1250" y="712"/>
                      <a:pt x="1250" y="717"/>
                    </a:cubicBezTo>
                    <a:cubicBezTo>
                      <a:pt x="1254" y="714"/>
                      <a:pt x="1258" y="712"/>
                      <a:pt x="1260" y="712"/>
                    </a:cubicBezTo>
                    <a:cubicBezTo>
                      <a:pt x="1264" y="712"/>
                      <a:pt x="1268" y="719"/>
                      <a:pt x="1273" y="719"/>
                    </a:cubicBezTo>
                    <a:cubicBezTo>
                      <a:pt x="1277" y="719"/>
                      <a:pt x="1299" y="705"/>
                      <a:pt x="1299" y="703"/>
                    </a:cubicBezTo>
                    <a:cubicBezTo>
                      <a:pt x="1299" y="700"/>
                      <a:pt x="1311" y="688"/>
                      <a:pt x="1317" y="682"/>
                    </a:cubicBezTo>
                    <a:cubicBezTo>
                      <a:pt x="1323" y="676"/>
                      <a:pt x="1331" y="667"/>
                      <a:pt x="1334" y="660"/>
                    </a:cubicBezTo>
                    <a:cubicBezTo>
                      <a:pt x="1335" y="656"/>
                      <a:pt x="1344" y="647"/>
                      <a:pt x="1346" y="644"/>
                    </a:cubicBezTo>
                    <a:cubicBezTo>
                      <a:pt x="1348" y="641"/>
                      <a:pt x="1349" y="640"/>
                      <a:pt x="1353" y="633"/>
                    </a:cubicBezTo>
                    <a:cubicBezTo>
                      <a:pt x="1356" y="625"/>
                      <a:pt x="1356" y="604"/>
                      <a:pt x="1357" y="603"/>
                    </a:cubicBezTo>
                    <a:cubicBezTo>
                      <a:pt x="1359" y="602"/>
                      <a:pt x="1358" y="598"/>
                      <a:pt x="1360" y="596"/>
                    </a:cubicBezTo>
                    <a:cubicBezTo>
                      <a:pt x="1361" y="594"/>
                      <a:pt x="1360" y="591"/>
                      <a:pt x="1364" y="588"/>
                    </a:cubicBezTo>
                    <a:cubicBezTo>
                      <a:pt x="1367" y="585"/>
                      <a:pt x="1366" y="583"/>
                      <a:pt x="1366" y="580"/>
                    </a:cubicBezTo>
                    <a:cubicBezTo>
                      <a:pt x="1365" y="578"/>
                      <a:pt x="1366" y="573"/>
                      <a:pt x="1365" y="572"/>
                    </a:cubicBezTo>
                    <a:cubicBezTo>
                      <a:pt x="1364" y="570"/>
                      <a:pt x="1364" y="570"/>
                      <a:pt x="1366" y="569"/>
                    </a:cubicBezTo>
                    <a:cubicBezTo>
                      <a:pt x="1368" y="567"/>
                      <a:pt x="1365" y="564"/>
                      <a:pt x="1362" y="563"/>
                    </a:cubicBezTo>
                    <a:cubicBezTo>
                      <a:pt x="1359" y="562"/>
                      <a:pt x="1356" y="561"/>
                      <a:pt x="1355" y="557"/>
                    </a:cubicBezTo>
                    <a:cubicBezTo>
                      <a:pt x="1355" y="554"/>
                      <a:pt x="1350" y="550"/>
                      <a:pt x="1346" y="551"/>
                    </a:cubicBezTo>
                    <a:cubicBezTo>
                      <a:pt x="1343" y="551"/>
                      <a:pt x="1336" y="549"/>
                      <a:pt x="1337" y="551"/>
                    </a:cubicBezTo>
                    <a:cubicBezTo>
                      <a:pt x="1338" y="553"/>
                      <a:pt x="1336" y="555"/>
                      <a:pt x="1335" y="555"/>
                    </a:cubicBezTo>
                    <a:cubicBezTo>
                      <a:pt x="1333" y="554"/>
                      <a:pt x="1332" y="556"/>
                      <a:pt x="1330" y="559"/>
                    </a:cubicBezTo>
                    <a:cubicBezTo>
                      <a:pt x="1328" y="563"/>
                      <a:pt x="1320" y="563"/>
                      <a:pt x="1323" y="560"/>
                    </a:cubicBezTo>
                    <a:cubicBezTo>
                      <a:pt x="1327" y="557"/>
                      <a:pt x="1322" y="556"/>
                      <a:pt x="1323" y="553"/>
                    </a:cubicBezTo>
                    <a:cubicBezTo>
                      <a:pt x="1324" y="550"/>
                      <a:pt x="1326" y="546"/>
                      <a:pt x="1323" y="549"/>
                    </a:cubicBezTo>
                    <a:cubicBezTo>
                      <a:pt x="1319" y="551"/>
                      <a:pt x="1319" y="556"/>
                      <a:pt x="1316" y="557"/>
                    </a:cubicBezTo>
                    <a:cubicBezTo>
                      <a:pt x="1312" y="557"/>
                      <a:pt x="1313" y="548"/>
                      <a:pt x="1314" y="545"/>
                    </a:cubicBezTo>
                    <a:cubicBezTo>
                      <a:pt x="1315" y="543"/>
                      <a:pt x="1308" y="545"/>
                      <a:pt x="1301" y="545"/>
                    </a:cubicBezTo>
                    <a:cubicBezTo>
                      <a:pt x="1294" y="544"/>
                      <a:pt x="1296" y="539"/>
                      <a:pt x="1302" y="536"/>
                    </a:cubicBezTo>
                    <a:cubicBezTo>
                      <a:pt x="1308" y="533"/>
                      <a:pt x="1307" y="531"/>
                      <a:pt x="1309" y="529"/>
                    </a:cubicBezTo>
                    <a:cubicBezTo>
                      <a:pt x="1312" y="528"/>
                      <a:pt x="1320" y="523"/>
                      <a:pt x="1324" y="521"/>
                    </a:cubicBezTo>
                    <a:cubicBezTo>
                      <a:pt x="1328" y="518"/>
                      <a:pt x="1329" y="516"/>
                      <a:pt x="1330" y="513"/>
                    </a:cubicBezTo>
                    <a:cubicBezTo>
                      <a:pt x="1331" y="510"/>
                      <a:pt x="1339" y="506"/>
                      <a:pt x="1346" y="501"/>
                    </a:cubicBezTo>
                    <a:cubicBezTo>
                      <a:pt x="1353" y="495"/>
                      <a:pt x="1357" y="491"/>
                      <a:pt x="1359" y="488"/>
                    </a:cubicBezTo>
                    <a:cubicBezTo>
                      <a:pt x="1360" y="484"/>
                      <a:pt x="1371" y="480"/>
                      <a:pt x="1371" y="477"/>
                    </a:cubicBezTo>
                    <a:cubicBezTo>
                      <a:pt x="1371" y="475"/>
                      <a:pt x="1384" y="468"/>
                      <a:pt x="1392" y="466"/>
                    </a:cubicBezTo>
                    <a:cubicBezTo>
                      <a:pt x="1401" y="465"/>
                      <a:pt x="1414" y="467"/>
                      <a:pt x="1417" y="469"/>
                    </a:cubicBezTo>
                    <a:cubicBezTo>
                      <a:pt x="1419" y="472"/>
                      <a:pt x="1421" y="471"/>
                      <a:pt x="1423" y="469"/>
                    </a:cubicBezTo>
                    <a:cubicBezTo>
                      <a:pt x="1424" y="468"/>
                      <a:pt x="1427" y="468"/>
                      <a:pt x="1433" y="469"/>
                    </a:cubicBezTo>
                    <a:cubicBezTo>
                      <a:pt x="1439" y="470"/>
                      <a:pt x="1440" y="466"/>
                      <a:pt x="1444" y="468"/>
                    </a:cubicBezTo>
                    <a:cubicBezTo>
                      <a:pt x="1448" y="469"/>
                      <a:pt x="1451" y="469"/>
                      <a:pt x="1453" y="465"/>
                    </a:cubicBezTo>
                    <a:cubicBezTo>
                      <a:pt x="1456" y="460"/>
                      <a:pt x="1467" y="461"/>
                      <a:pt x="1469" y="463"/>
                    </a:cubicBezTo>
                    <a:cubicBezTo>
                      <a:pt x="1472" y="465"/>
                      <a:pt x="1474" y="467"/>
                      <a:pt x="1478" y="465"/>
                    </a:cubicBezTo>
                    <a:cubicBezTo>
                      <a:pt x="1482" y="462"/>
                      <a:pt x="1482" y="468"/>
                      <a:pt x="1485" y="469"/>
                    </a:cubicBezTo>
                    <a:cubicBezTo>
                      <a:pt x="1489" y="469"/>
                      <a:pt x="1487" y="473"/>
                      <a:pt x="1483" y="472"/>
                    </a:cubicBezTo>
                    <a:cubicBezTo>
                      <a:pt x="1480" y="472"/>
                      <a:pt x="1476" y="474"/>
                      <a:pt x="1480" y="476"/>
                    </a:cubicBezTo>
                    <a:cubicBezTo>
                      <a:pt x="1484" y="478"/>
                      <a:pt x="1488" y="474"/>
                      <a:pt x="1491" y="474"/>
                    </a:cubicBezTo>
                    <a:cubicBezTo>
                      <a:pt x="1494" y="475"/>
                      <a:pt x="1499" y="475"/>
                      <a:pt x="1503" y="472"/>
                    </a:cubicBezTo>
                    <a:cubicBezTo>
                      <a:pt x="1507" y="470"/>
                      <a:pt x="1508" y="475"/>
                      <a:pt x="1511" y="472"/>
                    </a:cubicBezTo>
                    <a:cubicBezTo>
                      <a:pt x="1514" y="470"/>
                      <a:pt x="1520" y="469"/>
                      <a:pt x="1523" y="469"/>
                    </a:cubicBezTo>
                    <a:cubicBezTo>
                      <a:pt x="1526" y="470"/>
                      <a:pt x="1523" y="466"/>
                      <a:pt x="1518" y="466"/>
                    </a:cubicBezTo>
                    <a:cubicBezTo>
                      <a:pt x="1513" y="466"/>
                      <a:pt x="1513" y="463"/>
                      <a:pt x="1517" y="456"/>
                    </a:cubicBezTo>
                    <a:cubicBezTo>
                      <a:pt x="1521" y="450"/>
                      <a:pt x="1529" y="446"/>
                      <a:pt x="1534" y="442"/>
                    </a:cubicBezTo>
                    <a:cubicBezTo>
                      <a:pt x="1539" y="438"/>
                      <a:pt x="1542" y="440"/>
                      <a:pt x="1542" y="437"/>
                    </a:cubicBezTo>
                    <a:cubicBezTo>
                      <a:pt x="1542" y="434"/>
                      <a:pt x="1544" y="427"/>
                      <a:pt x="1548" y="427"/>
                    </a:cubicBezTo>
                    <a:cubicBezTo>
                      <a:pt x="1552" y="426"/>
                      <a:pt x="1561" y="428"/>
                      <a:pt x="1567" y="425"/>
                    </a:cubicBezTo>
                    <a:cubicBezTo>
                      <a:pt x="1572" y="422"/>
                      <a:pt x="1572" y="427"/>
                      <a:pt x="1574" y="428"/>
                    </a:cubicBezTo>
                    <a:cubicBezTo>
                      <a:pt x="1576" y="429"/>
                      <a:pt x="1580" y="423"/>
                      <a:pt x="1582" y="425"/>
                    </a:cubicBezTo>
                    <a:cubicBezTo>
                      <a:pt x="1585" y="427"/>
                      <a:pt x="1578" y="431"/>
                      <a:pt x="1577" y="435"/>
                    </a:cubicBezTo>
                    <a:cubicBezTo>
                      <a:pt x="1575" y="440"/>
                      <a:pt x="1580" y="438"/>
                      <a:pt x="1583" y="440"/>
                    </a:cubicBezTo>
                    <a:cubicBezTo>
                      <a:pt x="1586" y="441"/>
                      <a:pt x="1579" y="443"/>
                      <a:pt x="1580" y="444"/>
                    </a:cubicBezTo>
                    <a:cubicBezTo>
                      <a:pt x="1581" y="446"/>
                      <a:pt x="1586" y="446"/>
                      <a:pt x="1594" y="438"/>
                    </a:cubicBezTo>
                    <a:cubicBezTo>
                      <a:pt x="1601" y="431"/>
                      <a:pt x="1608" y="429"/>
                      <a:pt x="1612" y="430"/>
                    </a:cubicBezTo>
                    <a:cubicBezTo>
                      <a:pt x="1617" y="430"/>
                      <a:pt x="1614" y="425"/>
                      <a:pt x="1615" y="419"/>
                    </a:cubicBezTo>
                    <a:cubicBezTo>
                      <a:pt x="1615" y="412"/>
                      <a:pt x="1629" y="410"/>
                      <a:pt x="1634" y="412"/>
                    </a:cubicBezTo>
                    <a:cubicBezTo>
                      <a:pt x="1639" y="414"/>
                      <a:pt x="1638" y="416"/>
                      <a:pt x="1634" y="414"/>
                    </a:cubicBezTo>
                    <a:cubicBezTo>
                      <a:pt x="1629" y="413"/>
                      <a:pt x="1625" y="417"/>
                      <a:pt x="1625" y="423"/>
                    </a:cubicBezTo>
                    <a:cubicBezTo>
                      <a:pt x="1626" y="429"/>
                      <a:pt x="1621" y="430"/>
                      <a:pt x="1624" y="433"/>
                    </a:cubicBezTo>
                    <a:cubicBezTo>
                      <a:pt x="1626" y="435"/>
                      <a:pt x="1620" y="435"/>
                      <a:pt x="1620" y="438"/>
                    </a:cubicBezTo>
                    <a:cubicBezTo>
                      <a:pt x="1620" y="440"/>
                      <a:pt x="1620" y="442"/>
                      <a:pt x="1617" y="443"/>
                    </a:cubicBezTo>
                    <a:cubicBezTo>
                      <a:pt x="1614" y="444"/>
                      <a:pt x="1602" y="445"/>
                      <a:pt x="1602" y="449"/>
                    </a:cubicBezTo>
                    <a:cubicBezTo>
                      <a:pt x="1602" y="454"/>
                      <a:pt x="1596" y="454"/>
                      <a:pt x="1593" y="459"/>
                    </a:cubicBezTo>
                    <a:cubicBezTo>
                      <a:pt x="1590" y="465"/>
                      <a:pt x="1579" y="468"/>
                      <a:pt x="1572" y="479"/>
                    </a:cubicBezTo>
                    <a:cubicBezTo>
                      <a:pt x="1565" y="489"/>
                      <a:pt x="1554" y="489"/>
                      <a:pt x="1554" y="491"/>
                    </a:cubicBezTo>
                    <a:cubicBezTo>
                      <a:pt x="1554" y="493"/>
                      <a:pt x="1546" y="493"/>
                      <a:pt x="1543" y="493"/>
                    </a:cubicBezTo>
                    <a:cubicBezTo>
                      <a:pt x="1540" y="494"/>
                      <a:pt x="1546" y="500"/>
                      <a:pt x="1539" y="507"/>
                    </a:cubicBezTo>
                    <a:cubicBezTo>
                      <a:pt x="1533" y="514"/>
                      <a:pt x="1529" y="523"/>
                      <a:pt x="1529" y="533"/>
                    </a:cubicBezTo>
                    <a:cubicBezTo>
                      <a:pt x="1529" y="542"/>
                      <a:pt x="1532" y="570"/>
                      <a:pt x="1535" y="575"/>
                    </a:cubicBezTo>
                    <a:cubicBezTo>
                      <a:pt x="1538" y="579"/>
                      <a:pt x="1536" y="591"/>
                      <a:pt x="1539" y="594"/>
                    </a:cubicBezTo>
                    <a:cubicBezTo>
                      <a:pt x="1541" y="596"/>
                      <a:pt x="1540" y="600"/>
                      <a:pt x="1542" y="602"/>
                    </a:cubicBezTo>
                    <a:cubicBezTo>
                      <a:pt x="1543" y="603"/>
                      <a:pt x="1549" y="595"/>
                      <a:pt x="1553" y="592"/>
                    </a:cubicBezTo>
                    <a:cubicBezTo>
                      <a:pt x="1558" y="588"/>
                      <a:pt x="1556" y="587"/>
                      <a:pt x="1559" y="585"/>
                    </a:cubicBezTo>
                    <a:cubicBezTo>
                      <a:pt x="1562" y="583"/>
                      <a:pt x="1561" y="576"/>
                      <a:pt x="1562" y="574"/>
                    </a:cubicBezTo>
                    <a:cubicBezTo>
                      <a:pt x="1562" y="572"/>
                      <a:pt x="1568" y="571"/>
                      <a:pt x="1569" y="569"/>
                    </a:cubicBezTo>
                    <a:cubicBezTo>
                      <a:pt x="1571" y="566"/>
                      <a:pt x="1575" y="568"/>
                      <a:pt x="1578" y="567"/>
                    </a:cubicBezTo>
                    <a:cubicBezTo>
                      <a:pt x="1580" y="566"/>
                      <a:pt x="1577" y="561"/>
                      <a:pt x="1577" y="557"/>
                    </a:cubicBezTo>
                    <a:cubicBezTo>
                      <a:pt x="1576" y="554"/>
                      <a:pt x="1583" y="550"/>
                      <a:pt x="1587" y="547"/>
                    </a:cubicBezTo>
                    <a:cubicBezTo>
                      <a:pt x="1591" y="544"/>
                      <a:pt x="1596" y="549"/>
                      <a:pt x="1601" y="545"/>
                    </a:cubicBezTo>
                    <a:cubicBezTo>
                      <a:pt x="1605" y="541"/>
                      <a:pt x="1601" y="536"/>
                      <a:pt x="1599" y="534"/>
                    </a:cubicBezTo>
                    <a:cubicBezTo>
                      <a:pt x="1597" y="531"/>
                      <a:pt x="1603" y="521"/>
                      <a:pt x="1607" y="520"/>
                    </a:cubicBezTo>
                    <a:cubicBezTo>
                      <a:pt x="1610" y="519"/>
                      <a:pt x="1612" y="522"/>
                      <a:pt x="1616" y="519"/>
                    </a:cubicBezTo>
                    <a:cubicBezTo>
                      <a:pt x="1619" y="516"/>
                      <a:pt x="1613" y="512"/>
                      <a:pt x="1610" y="512"/>
                    </a:cubicBezTo>
                    <a:cubicBezTo>
                      <a:pt x="1608" y="512"/>
                      <a:pt x="1607" y="503"/>
                      <a:pt x="1613" y="499"/>
                    </a:cubicBezTo>
                    <a:cubicBezTo>
                      <a:pt x="1618" y="495"/>
                      <a:pt x="1616" y="494"/>
                      <a:pt x="1612" y="493"/>
                    </a:cubicBezTo>
                    <a:cubicBezTo>
                      <a:pt x="1609" y="492"/>
                      <a:pt x="1608" y="494"/>
                      <a:pt x="1605" y="494"/>
                    </a:cubicBezTo>
                    <a:cubicBezTo>
                      <a:pt x="1602" y="494"/>
                      <a:pt x="1599" y="488"/>
                      <a:pt x="1604" y="482"/>
                    </a:cubicBezTo>
                    <a:cubicBezTo>
                      <a:pt x="1608" y="476"/>
                      <a:pt x="1612" y="477"/>
                      <a:pt x="1613" y="472"/>
                    </a:cubicBezTo>
                    <a:cubicBezTo>
                      <a:pt x="1614" y="467"/>
                      <a:pt x="1620" y="460"/>
                      <a:pt x="1622" y="458"/>
                    </a:cubicBezTo>
                    <a:cubicBezTo>
                      <a:pt x="1623" y="455"/>
                      <a:pt x="1629" y="458"/>
                      <a:pt x="1632" y="457"/>
                    </a:cubicBezTo>
                    <a:cubicBezTo>
                      <a:pt x="1634" y="457"/>
                      <a:pt x="1633" y="462"/>
                      <a:pt x="1636" y="459"/>
                    </a:cubicBezTo>
                    <a:cubicBezTo>
                      <a:pt x="1639" y="457"/>
                      <a:pt x="1643" y="449"/>
                      <a:pt x="1647" y="449"/>
                    </a:cubicBezTo>
                    <a:cubicBezTo>
                      <a:pt x="1651" y="449"/>
                      <a:pt x="1649" y="455"/>
                      <a:pt x="1650" y="458"/>
                    </a:cubicBezTo>
                    <a:cubicBezTo>
                      <a:pt x="1651" y="462"/>
                      <a:pt x="1653" y="457"/>
                      <a:pt x="1660" y="452"/>
                    </a:cubicBezTo>
                    <a:cubicBezTo>
                      <a:pt x="1667" y="447"/>
                      <a:pt x="1683" y="448"/>
                      <a:pt x="1688" y="450"/>
                    </a:cubicBezTo>
                    <a:cubicBezTo>
                      <a:pt x="1693" y="453"/>
                      <a:pt x="1694" y="458"/>
                      <a:pt x="1697" y="457"/>
                    </a:cubicBezTo>
                    <a:cubicBezTo>
                      <a:pt x="1701" y="456"/>
                      <a:pt x="1697" y="452"/>
                      <a:pt x="1701" y="451"/>
                    </a:cubicBezTo>
                    <a:cubicBezTo>
                      <a:pt x="1705" y="450"/>
                      <a:pt x="1712" y="445"/>
                      <a:pt x="1718" y="442"/>
                    </a:cubicBezTo>
                    <a:cubicBezTo>
                      <a:pt x="1723" y="438"/>
                      <a:pt x="1721" y="441"/>
                      <a:pt x="1724" y="437"/>
                    </a:cubicBezTo>
                    <a:cubicBezTo>
                      <a:pt x="1727" y="434"/>
                      <a:pt x="1730" y="435"/>
                      <a:pt x="1731" y="433"/>
                    </a:cubicBezTo>
                    <a:cubicBezTo>
                      <a:pt x="1732" y="430"/>
                      <a:pt x="1739" y="427"/>
                      <a:pt x="1750" y="424"/>
                    </a:cubicBezTo>
                    <a:cubicBezTo>
                      <a:pt x="1760" y="422"/>
                      <a:pt x="1774" y="415"/>
                      <a:pt x="1773" y="413"/>
                    </a:cubicBezTo>
                    <a:cubicBezTo>
                      <a:pt x="1773" y="411"/>
                      <a:pt x="1777" y="410"/>
                      <a:pt x="1778" y="412"/>
                    </a:cubicBezTo>
                    <a:cubicBezTo>
                      <a:pt x="1778" y="414"/>
                      <a:pt x="1782" y="413"/>
                      <a:pt x="1788" y="414"/>
                    </a:cubicBezTo>
                    <a:cubicBezTo>
                      <a:pt x="1793" y="415"/>
                      <a:pt x="1796" y="418"/>
                      <a:pt x="1800" y="413"/>
                    </a:cubicBezTo>
                    <a:cubicBezTo>
                      <a:pt x="1804" y="409"/>
                      <a:pt x="1800" y="407"/>
                      <a:pt x="1800" y="404"/>
                    </a:cubicBezTo>
                    <a:cubicBezTo>
                      <a:pt x="1800" y="401"/>
                      <a:pt x="1792" y="397"/>
                      <a:pt x="1793" y="394"/>
                    </a:cubicBezTo>
                    <a:cubicBezTo>
                      <a:pt x="1794" y="390"/>
                      <a:pt x="1788" y="381"/>
                      <a:pt x="1786" y="383"/>
                    </a:cubicBezTo>
                    <a:cubicBezTo>
                      <a:pt x="1784" y="385"/>
                      <a:pt x="1779" y="381"/>
                      <a:pt x="1779" y="379"/>
                    </a:cubicBezTo>
                    <a:cubicBezTo>
                      <a:pt x="1779" y="376"/>
                      <a:pt x="1779" y="373"/>
                      <a:pt x="1775" y="375"/>
                    </a:cubicBezTo>
                    <a:cubicBezTo>
                      <a:pt x="1772" y="377"/>
                      <a:pt x="1767" y="376"/>
                      <a:pt x="1766" y="373"/>
                    </a:cubicBezTo>
                    <a:cubicBezTo>
                      <a:pt x="1765" y="370"/>
                      <a:pt x="1772" y="368"/>
                      <a:pt x="1777" y="370"/>
                    </a:cubicBezTo>
                    <a:cubicBezTo>
                      <a:pt x="1782" y="372"/>
                      <a:pt x="1781" y="374"/>
                      <a:pt x="1783" y="375"/>
                    </a:cubicBezTo>
                    <a:cubicBezTo>
                      <a:pt x="1786" y="377"/>
                      <a:pt x="1792" y="376"/>
                      <a:pt x="1796" y="374"/>
                    </a:cubicBezTo>
                    <a:cubicBezTo>
                      <a:pt x="1799" y="373"/>
                      <a:pt x="1809" y="369"/>
                      <a:pt x="1811" y="367"/>
                    </a:cubicBezTo>
                    <a:cubicBezTo>
                      <a:pt x="1813" y="364"/>
                      <a:pt x="1811" y="362"/>
                      <a:pt x="1814" y="361"/>
                    </a:cubicBezTo>
                    <a:cubicBezTo>
                      <a:pt x="1817" y="359"/>
                      <a:pt x="1815" y="356"/>
                      <a:pt x="1812" y="354"/>
                    </a:cubicBezTo>
                    <a:cubicBezTo>
                      <a:pt x="1809" y="353"/>
                      <a:pt x="1810" y="349"/>
                      <a:pt x="1813" y="349"/>
                    </a:cubicBezTo>
                    <a:cubicBezTo>
                      <a:pt x="1816" y="349"/>
                      <a:pt x="1815" y="345"/>
                      <a:pt x="1817" y="345"/>
                    </a:cubicBezTo>
                    <a:cubicBezTo>
                      <a:pt x="1819" y="345"/>
                      <a:pt x="1819" y="346"/>
                      <a:pt x="1823" y="345"/>
                    </a:cubicBezTo>
                    <a:cubicBezTo>
                      <a:pt x="1827" y="343"/>
                      <a:pt x="1823" y="347"/>
                      <a:pt x="1822" y="351"/>
                    </a:cubicBezTo>
                    <a:cubicBezTo>
                      <a:pt x="1820" y="354"/>
                      <a:pt x="1825" y="356"/>
                      <a:pt x="1826" y="358"/>
                    </a:cubicBezTo>
                    <a:cubicBezTo>
                      <a:pt x="1826" y="360"/>
                      <a:pt x="1833" y="361"/>
                      <a:pt x="1837" y="359"/>
                    </a:cubicBezTo>
                    <a:cubicBezTo>
                      <a:pt x="1841" y="356"/>
                      <a:pt x="1854" y="361"/>
                      <a:pt x="1855" y="364"/>
                    </a:cubicBezTo>
                    <a:cubicBezTo>
                      <a:pt x="1856" y="368"/>
                      <a:pt x="1858" y="371"/>
                      <a:pt x="1863" y="374"/>
                    </a:cubicBezTo>
                    <a:cubicBezTo>
                      <a:pt x="1868" y="377"/>
                      <a:pt x="1873" y="376"/>
                      <a:pt x="1874" y="378"/>
                    </a:cubicBezTo>
                    <a:cubicBezTo>
                      <a:pt x="1875" y="381"/>
                      <a:pt x="1877" y="382"/>
                      <a:pt x="1880" y="381"/>
                    </a:cubicBezTo>
                    <a:cubicBezTo>
                      <a:pt x="1883" y="381"/>
                      <a:pt x="1885" y="384"/>
                      <a:pt x="1887" y="382"/>
                    </a:cubicBezTo>
                    <a:cubicBezTo>
                      <a:pt x="1889" y="380"/>
                      <a:pt x="1890" y="383"/>
                      <a:pt x="1893" y="381"/>
                    </a:cubicBezTo>
                    <a:cubicBezTo>
                      <a:pt x="1896" y="378"/>
                      <a:pt x="1887" y="376"/>
                      <a:pt x="1888" y="374"/>
                    </a:cubicBezTo>
                    <a:cubicBezTo>
                      <a:pt x="1889" y="372"/>
                      <a:pt x="1891" y="376"/>
                      <a:pt x="1894" y="376"/>
                    </a:cubicBezTo>
                    <a:cubicBezTo>
                      <a:pt x="1896" y="376"/>
                      <a:pt x="1893" y="371"/>
                      <a:pt x="1895" y="370"/>
                    </a:cubicBezTo>
                    <a:cubicBezTo>
                      <a:pt x="1897" y="370"/>
                      <a:pt x="1895" y="360"/>
                      <a:pt x="1893" y="359"/>
                    </a:cubicBezTo>
                    <a:cubicBezTo>
                      <a:pt x="1891" y="358"/>
                      <a:pt x="1893" y="355"/>
                      <a:pt x="1897" y="358"/>
                    </a:cubicBezTo>
                    <a:cubicBezTo>
                      <a:pt x="1900" y="361"/>
                      <a:pt x="1906" y="360"/>
                      <a:pt x="1909" y="360"/>
                    </a:cubicBezTo>
                    <a:cubicBezTo>
                      <a:pt x="1912" y="360"/>
                      <a:pt x="1909" y="358"/>
                      <a:pt x="1907" y="357"/>
                    </a:cubicBezTo>
                    <a:cubicBezTo>
                      <a:pt x="1904" y="357"/>
                      <a:pt x="1907" y="354"/>
                      <a:pt x="1909" y="356"/>
                    </a:cubicBezTo>
                    <a:cubicBezTo>
                      <a:pt x="1911" y="358"/>
                      <a:pt x="1915" y="359"/>
                      <a:pt x="1915" y="357"/>
                    </a:cubicBezTo>
                    <a:cubicBezTo>
                      <a:pt x="1916" y="355"/>
                      <a:pt x="1918" y="351"/>
                      <a:pt x="1921" y="351"/>
                    </a:cubicBezTo>
                    <a:cubicBezTo>
                      <a:pt x="1925" y="351"/>
                      <a:pt x="1926" y="349"/>
                      <a:pt x="1922" y="348"/>
                    </a:cubicBezTo>
                    <a:close/>
                    <a:moveTo>
                      <a:pt x="993" y="566"/>
                    </a:moveTo>
                    <a:cubicBezTo>
                      <a:pt x="983" y="575"/>
                      <a:pt x="964" y="577"/>
                      <a:pt x="964" y="584"/>
                    </a:cubicBezTo>
                    <a:cubicBezTo>
                      <a:pt x="964" y="591"/>
                      <a:pt x="941" y="594"/>
                      <a:pt x="939" y="591"/>
                    </a:cubicBezTo>
                    <a:cubicBezTo>
                      <a:pt x="938" y="589"/>
                      <a:pt x="956" y="588"/>
                      <a:pt x="961" y="578"/>
                    </a:cubicBezTo>
                    <a:cubicBezTo>
                      <a:pt x="965" y="568"/>
                      <a:pt x="982" y="563"/>
                      <a:pt x="991" y="549"/>
                    </a:cubicBezTo>
                    <a:cubicBezTo>
                      <a:pt x="997" y="540"/>
                      <a:pt x="1002" y="525"/>
                      <a:pt x="1005" y="526"/>
                    </a:cubicBezTo>
                    <a:cubicBezTo>
                      <a:pt x="1009" y="527"/>
                      <a:pt x="1002" y="558"/>
                      <a:pt x="993" y="566"/>
                    </a:cubicBezTo>
                    <a:close/>
                    <a:moveTo>
                      <a:pt x="1035" y="175"/>
                    </a:moveTo>
                    <a:cubicBezTo>
                      <a:pt x="1034" y="178"/>
                      <a:pt x="1027" y="178"/>
                      <a:pt x="1029" y="180"/>
                    </a:cubicBezTo>
                    <a:cubicBezTo>
                      <a:pt x="1032" y="185"/>
                      <a:pt x="1049" y="182"/>
                      <a:pt x="1049" y="177"/>
                    </a:cubicBezTo>
                    <a:cubicBezTo>
                      <a:pt x="1049" y="172"/>
                      <a:pt x="1037" y="172"/>
                      <a:pt x="1035" y="175"/>
                    </a:cubicBezTo>
                    <a:close/>
                    <a:moveTo>
                      <a:pt x="340" y="22"/>
                    </a:moveTo>
                    <a:cubicBezTo>
                      <a:pt x="345" y="25"/>
                      <a:pt x="327" y="24"/>
                      <a:pt x="325" y="27"/>
                    </a:cubicBezTo>
                    <a:cubicBezTo>
                      <a:pt x="322" y="31"/>
                      <a:pt x="312" y="29"/>
                      <a:pt x="314" y="33"/>
                    </a:cubicBezTo>
                    <a:cubicBezTo>
                      <a:pt x="316" y="37"/>
                      <a:pt x="333" y="38"/>
                      <a:pt x="333" y="34"/>
                    </a:cubicBezTo>
                    <a:cubicBezTo>
                      <a:pt x="333" y="31"/>
                      <a:pt x="341" y="34"/>
                      <a:pt x="342" y="31"/>
                    </a:cubicBezTo>
                    <a:cubicBezTo>
                      <a:pt x="342" y="28"/>
                      <a:pt x="346" y="25"/>
                      <a:pt x="355" y="24"/>
                    </a:cubicBezTo>
                    <a:cubicBezTo>
                      <a:pt x="364" y="23"/>
                      <a:pt x="364" y="20"/>
                      <a:pt x="356" y="16"/>
                    </a:cubicBezTo>
                    <a:cubicBezTo>
                      <a:pt x="347" y="12"/>
                      <a:pt x="335" y="18"/>
                      <a:pt x="340" y="22"/>
                    </a:cubicBezTo>
                    <a:close/>
                    <a:moveTo>
                      <a:pt x="387" y="33"/>
                    </a:moveTo>
                    <a:cubicBezTo>
                      <a:pt x="387" y="27"/>
                      <a:pt x="369" y="33"/>
                      <a:pt x="373" y="34"/>
                    </a:cubicBezTo>
                    <a:cubicBezTo>
                      <a:pt x="376" y="35"/>
                      <a:pt x="387" y="38"/>
                      <a:pt x="387" y="33"/>
                    </a:cubicBezTo>
                    <a:close/>
                    <a:moveTo>
                      <a:pt x="428" y="10"/>
                    </a:moveTo>
                    <a:cubicBezTo>
                      <a:pt x="436" y="10"/>
                      <a:pt x="434" y="5"/>
                      <a:pt x="439" y="6"/>
                    </a:cubicBezTo>
                    <a:cubicBezTo>
                      <a:pt x="445" y="7"/>
                      <a:pt x="452" y="6"/>
                      <a:pt x="449" y="3"/>
                    </a:cubicBezTo>
                    <a:cubicBezTo>
                      <a:pt x="446" y="0"/>
                      <a:pt x="427" y="1"/>
                      <a:pt x="429" y="4"/>
                    </a:cubicBezTo>
                    <a:cubicBezTo>
                      <a:pt x="431" y="6"/>
                      <a:pt x="413" y="5"/>
                      <a:pt x="414" y="6"/>
                    </a:cubicBezTo>
                    <a:cubicBezTo>
                      <a:pt x="414" y="8"/>
                      <a:pt x="420" y="10"/>
                      <a:pt x="428" y="10"/>
                    </a:cubicBezTo>
                    <a:close/>
                    <a:moveTo>
                      <a:pt x="430" y="28"/>
                    </a:moveTo>
                    <a:cubicBezTo>
                      <a:pt x="431" y="31"/>
                      <a:pt x="428" y="31"/>
                      <a:pt x="422" y="31"/>
                    </a:cubicBezTo>
                    <a:cubicBezTo>
                      <a:pt x="415" y="31"/>
                      <a:pt x="411" y="35"/>
                      <a:pt x="415" y="38"/>
                    </a:cubicBezTo>
                    <a:cubicBezTo>
                      <a:pt x="419" y="41"/>
                      <a:pt x="437" y="40"/>
                      <a:pt x="440" y="36"/>
                    </a:cubicBezTo>
                    <a:cubicBezTo>
                      <a:pt x="443" y="32"/>
                      <a:pt x="450" y="35"/>
                      <a:pt x="452" y="31"/>
                    </a:cubicBezTo>
                    <a:cubicBezTo>
                      <a:pt x="453" y="27"/>
                      <a:pt x="429" y="26"/>
                      <a:pt x="430" y="28"/>
                    </a:cubicBezTo>
                    <a:close/>
                    <a:moveTo>
                      <a:pt x="487" y="22"/>
                    </a:moveTo>
                    <a:cubicBezTo>
                      <a:pt x="489" y="19"/>
                      <a:pt x="483" y="19"/>
                      <a:pt x="482" y="16"/>
                    </a:cubicBezTo>
                    <a:cubicBezTo>
                      <a:pt x="481" y="13"/>
                      <a:pt x="463" y="12"/>
                      <a:pt x="464" y="16"/>
                    </a:cubicBezTo>
                    <a:cubicBezTo>
                      <a:pt x="465" y="19"/>
                      <a:pt x="451" y="23"/>
                      <a:pt x="455" y="26"/>
                    </a:cubicBezTo>
                    <a:cubicBezTo>
                      <a:pt x="463" y="32"/>
                      <a:pt x="485" y="25"/>
                      <a:pt x="487" y="22"/>
                    </a:cubicBezTo>
                    <a:close/>
                    <a:moveTo>
                      <a:pt x="384" y="202"/>
                    </a:moveTo>
                    <a:cubicBezTo>
                      <a:pt x="385" y="205"/>
                      <a:pt x="383" y="207"/>
                      <a:pt x="376" y="207"/>
                    </a:cubicBezTo>
                    <a:cubicBezTo>
                      <a:pt x="370" y="207"/>
                      <a:pt x="379" y="211"/>
                      <a:pt x="380" y="215"/>
                    </a:cubicBezTo>
                    <a:cubicBezTo>
                      <a:pt x="381" y="219"/>
                      <a:pt x="374" y="216"/>
                      <a:pt x="373" y="222"/>
                    </a:cubicBezTo>
                    <a:cubicBezTo>
                      <a:pt x="373" y="227"/>
                      <a:pt x="361" y="222"/>
                      <a:pt x="359" y="229"/>
                    </a:cubicBezTo>
                    <a:cubicBezTo>
                      <a:pt x="358" y="236"/>
                      <a:pt x="365" y="235"/>
                      <a:pt x="371" y="236"/>
                    </a:cubicBezTo>
                    <a:cubicBezTo>
                      <a:pt x="376" y="236"/>
                      <a:pt x="369" y="241"/>
                      <a:pt x="373" y="244"/>
                    </a:cubicBezTo>
                    <a:cubicBezTo>
                      <a:pt x="377" y="247"/>
                      <a:pt x="380" y="246"/>
                      <a:pt x="377" y="240"/>
                    </a:cubicBezTo>
                    <a:cubicBezTo>
                      <a:pt x="374" y="235"/>
                      <a:pt x="391" y="242"/>
                      <a:pt x="386" y="247"/>
                    </a:cubicBezTo>
                    <a:cubicBezTo>
                      <a:pt x="381" y="251"/>
                      <a:pt x="394" y="254"/>
                      <a:pt x="400" y="255"/>
                    </a:cubicBezTo>
                    <a:cubicBezTo>
                      <a:pt x="407" y="255"/>
                      <a:pt x="429" y="260"/>
                      <a:pt x="430" y="255"/>
                    </a:cubicBezTo>
                    <a:cubicBezTo>
                      <a:pt x="430" y="251"/>
                      <a:pt x="421" y="248"/>
                      <a:pt x="414" y="241"/>
                    </a:cubicBezTo>
                    <a:cubicBezTo>
                      <a:pt x="407" y="234"/>
                      <a:pt x="402" y="222"/>
                      <a:pt x="410" y="217"/>
                    </a:cubicBezTo>
                    <a:cubicBezTo>
                      <a:pt x="418" y="212"/>
                      <a:pt x="411" y="209"/>
                      <a:pt x="419" y="204"/>
                    </a:cubicBezTo>
                    <a:cubicBezTo>
                      <a:pt x="427" y="198"/>
                      <a:pt x="423" y="193"/>
                      <a:pt x="429" y="192"/>
                    </a:cubicBezTo>
                    <a:cubicBezTo>
                      <a:pt x="436" y="191"/>
                      <a:pt x="429" y="185"/>
                      <a:pt x="435" y="184"/>
                    </a:cubicBezTo>
                    <a:cubicBezTo>
                      <a:pt x="442" y="183"/>
                      <a:pt x="443" y="176"/>
                      <a:pt x="442" y="173"/>
                    </a:cubicBezTo>
                    <a:cubicBezTo>
                      <a:pt x="441" y="171"/>
                      <a:pt x="449" y="174"/>
                      <a:pt x="453" y="170"/>
                    </a:cubicBezTo>
                    <a:cubicBezTo>
                      <a:pt x="457" y="166"/>
                      <a:pt x="465" y="168"/>
                      <a:pt x="468" y="163"/>
                    </a:cubicBezTo>
                    <a:cubicBezTo>
                      <a:pt x="471" y="157"/>
                      <a:pt x="509" y="144"/>
                      <a:pt x="531" y="139"/>
                    </a:cubicBezTo>
                    <a:cubicBezTo>
                      <a:pt x="552" y="134"/>
                      <a:pt x="567" y="125"/>
                      <a:pt x="560" y="119"/>
                    </a:cubicBezTo>
                    <a:cubicBezTo>
                      <a:pt x="552" y="113"/>
                      <a:pt x="530" y="121"/>
                      <a:pt x="525" y="126"/>
                    </a:cubicBezTo>
                    <a:cubicBezTo>
                      <a:pt x="520" y="130"/>
                      <a:pt x="512" y="127"/>
                      <a:pt x="507" y="130"/>
                    </a:cubicBezTo>
                    <a:cubicBezTo>
                      <a:pt x="501" y="133"/>
                      <a:pt x="490" y="136"/>
                      <a:pt x="484" y="132"/>
                    </a:cubicBezTo>
                    <a:cubicBezTo>
                      <a:pt x="479" y="128"/>
                      <a:pt x="472" y="136"/>
                      <a:pt x="468" y="136"/>
                    </a:cubicBezTo>
                    <a:cubicBezTo>
                      <a:pt x="463" y="136"/>
                      <a:pt x="458" y="140"/>
                      <a:pt x="454" y="140"/>
                    </a:cubicBezTo>
                    <a:cubicBezTo>
                      <a:pt x="449" y="140"/>
                      <a:pt x="440" y="144"/>
                      <a:pt x="439" y="146"/>
                    </a:cubicBezTo>
                    <a:cubicBezTo>
                      <a:pt x="438" y="149"/>
                      <a:pt x="430" y="148"/>
                      <a:pt x="430" y="152"/>
                    </a:cubicBezTo>
                    <a:cubicBezTo>
                      <a:pt x="430" y="155"/>
                      <a:pt x="424" y="158"/>
                      <a:pt x="421" y="155"/>
                    </a:cubicBezTo>
                    <a:cubicBezTo>
                      <a:pt x="417" y="152"/>
                      <a:pt x="413" y="158"/>
                      <a:pt x="418" y="163"/>
                    </a:cubicBezTo>
                    <a:cubicBezTo>
                      <a:pt x="423" y="167"/>
                      <a:pt x="409" y="167"/>
                      <a:pt x="412" y="170"/>
                    </a:cubicBezTo>
                    <a:cubicBezTo>
                      <a:pt x="414" y="173"/>
                      <a:pt x="407" y="174"/>
                      <a:pt x="408" y="177"/>
                    </a:cubicBezTo>
                    <a:cubicBezTo>
                      <a:pt x="410" y="180"/>
                      <a:pt x="404" y="181"/>
                      <a:pt x="399" y="182"/>
                    </a:cubicBezTo>
                    <a:cubicBezTo>
                      <a:pt x="394" y="183"/>
                      <a:pt x="391" y="190"/>
                      <a:pt x="397" y="190"/>
                    </a:cubicBezTo>
                    <a:cubicBezTo>
                      <a:pt x="404" y="191"/>
                      <a:pt x="394" y="192"/>
                      <a:pt x="394" y="197"/>
                    </a:cubicBezTo>
                    <a:cubicBezTo>
                      <a:pt x="395" y="202"/>
                      <a:pt x="384" y="198"/>
                      <a:pt x="384" y="202"/>
                    </a:cubicBezTo>
                    <a:close/>
                    <a:moveTo>
                      <a:pt x="434" y="17"/>
                    </a:moveTo>
                    <a:cubicBezTo>
                      <a:pt x="435" y="10"/>
                      <a:pt x="423" y="15"/>
                      <a:pt x="415" y="12"/>
                    </a:cubicBezTo>
                    <a:cubicBezTo>
                      <a:pt x="406" y="8"/>
                      <a:pt x="401" y="8"/>
                      <a:pt x="407" y="13"/>
                    </a:cubicBezTo>
                    <a:cubicBezTo>
                      <a:pt x="409" y="16"/>
                      <a:pt x="392" y="17"/>
                      <a:pt x="395" y="20"/>
                    </a:cubicBezTo>
                    <a:cubicBezTo>
                      <a:pt x="401" y="27"/>
                      <a:pt x="433" y="24"/>
                      <a:pt x="434" y="1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Freeform 163"/>
              <p:cNvSpPr>
                <a:spLocks noEditPoints="1"/>
              </p:cNvSpPr>
              <p:nvPr/>
            </p:nvSpPr>
            <p:spPr bwMode="auto">
              <a:xfrm>
                <a:off x="4783137" y="1306513"/>
                <a:ext cx="4335463" cy="1663700"/>
              </a:xfrm>
              <a:custGeom>
                <a:avLst/>
                <a:gdLst>
                  <a:gd name="T0" fmla="*/ 811 w 1926"/>
                  <a:gd name="T1" fmla="*/ 44 h 738"/>
                  <a:gd name="T2" fmla="*/ 883 w 1926"/>
                  <a:gd name="T3" fmla="*/ 71 h 738"/>
                  <a:gd name="T4" fmla="*/ 891 w 1926"/>
                  <a:gd name="T5" fmla="*/ 92 h 738"/>
                  <a:gd name="T6" fmla="*/ 1450 w 1926"/>
                  <a:gd name="T7" fmla="*/ 169 h 738"/>
                  <a:gd name="T8" fmla="*/ 1330 w 1926"/>
                  <a:gd name="T9" fmla="*/ 168 h 738"/>
                  <a:gd name="T10" fmla="*/ 1358 w 1926"/>
                  <a:gd name="T11" fmla="*/ 198 h 738"/>
                  <a:gd name="T12" fmla="*/ 1387 w 1926"/>
                  <a:gd name="T13" fmla="*/ 564 h 738"/>
                  <a:gd name="T14" fmla="*/ 1922 w 1926"/>
                  <a:gd name="T15" fmla="*/ 348 h 738"/>
                  <a:gd name="T16" fmla="*/ 1737 w 1926"/>
                  <a:gd name="T17" fmla="*/ 273 h 738"/>
                  <a:gd name="T18" fmla="*/ 1592 w 1926"/>
                  <a:gd name="T19" fmla="*/ 280 h 738"/>
                  <a:gd name="T20" fmla="*/ 1409 w 1926"/>
                  <a:gd name="T21" fmla="*/ 233 h 738"/>
                  <a:gd name="T22" fmla="*/ 1331 w 1926"/>
                  <a:gd name="T23" fmla="*/ 239 h 738"/>
                  <a:gd name="T24" fmla="*/ 1228 w 1926"/>
                  <a:gd name="T25" fmla="*/ 219 h 738"/>
                  <a:gd name="T26" fmla="*/ 1122 w 1926"/>
                  <a:gd name="T27" fmla="*/ 205 h 738"/>
                  <a:gd name="T28" fmla="*/ 962 w 1926"/>
                  <a:gd name="T29" fmla="*/ 209 h 738"/>
                  <a:gd name="T30" fmla="*/ 1039 w 1926"/>
                  <a:gd name="T31" fmla="*/ 126 h 738"/>
                  <a:gd name="T32" fmla="*/ 926 w 1926"/>
                  <a:gd name="T33" fmla="*/ 102 h 738"/>
                  <a:gd name="T34" fmla="*/ 826 w 1926"/>
                  <a:gd name="T35" fmla="*/ 138 h 738"/>
                  <a:gd name="T36" fmla="*/ 760 w 1926"/>
                  <a:gd name="T37" fmla="*/ 180 h 738"/>
                  <a:gd name="T38" fmla="*/ 663 w 1926"/>
                  <a:gd name="T39" fmla="*/ 216 h 738"/>
                  <a:gd name="T40" fmla="*/ 628 w 1926"/>
                  <a:gd name="T41" fmla="*/ 227 h 738"/>
                  <a:gd name="T42" fmla="*/ 651 w 1926"/>
                  <a:gd name="T43" fmla="*/ 295 h 738"/>
                  <a:gd name="T44" fmla="*/ 591 w 1926"/>
                  <a:gd name="T45" fmla="*/ 333 h 738"/>
                  <a:gd name="T46" fmla="*/ 592 w 1926"/>
                  <a:gd name="T47" fmla="*/ 209 h 738"/>
                  <a:gd name="T48" fmla="*/ 524 w 1926"/>
                  <a:gd name="T49" fmla="*/ 286 h 738"/>
                  <a:gd name="T50" fmla="*/ 428 w 1926"/>
                  <a:gd name="T51" fmla="*/ 298 h 738"/>
                  <a:gd name="T52" fmla="*/ 289 w 1926"/>
                  <a:gd name="T53" fmla="*/ 322 h 738"/>
                  <a:gd name="T54" fmla="*/ 257 w 1926"/>
                  <a:gd name="T55" fmla="*/ 337 h 738"/>
                  <a:gd name="T56" fmla="*/ 178 w 1926"/>
                  <a:gd name="T57" fmla="*/ 376 h 738"/>
                  <a:gd name="T58" fmla="*/ 236 w 1926"/>
                  <a:gd name="T59" fmla="*/ 311 h 738"/>
                  <a:gd name="T60" fmla="*/ 114 w 1926"/>
                  <a:gd name="T61" fmla="*/ 280 h 738"/>
                  <a:gd name="T62" fmla="*/ 122 w 1926"/>
                  <a:gd name="T63" fmla="*/ 380 h 738"/>
                  <a:gd name="T64" fmla="*/ 88 w 1926"/>
                  <a:gd name="T65" fmla="*/ 480 h 738"/>
                  <a:gd name="T66" fmla="*/ 145 w 1926"/>
                  <a:gd name="T67" fmla="*/ 559 h 738"/>
                  <a:gd name="T68" fmla="*/ 199 w 1926"/>
                  <a:gd name="T69" fmla="*/ 607 h 738"/>
                  <a:gd name="T70" fmla="*/ 209 w 1926"/>
                  <a:gd name="T71" fmla="*/ 668 h 738"/>
                  <a:gd name="T72" fmla="*/ 304 w 1926"/>
                  <a:gd name="T73" fmla="*/ 730 h 738"/>
                  <a:gd name="T74" fmla="*/ 305 w 1926"/>
                  <a:gd name="T75" fmla="*/ 628 h 738"/>
                  <a:gd name="T76" fmla="*/ 397 w 1926"/>
                  <a:gd name="T77" fmla="*/ 602 h 738"/>
                  <a:gd name="T78" fmla="*/ 470 w 1926"/>
                  <a:gd name="T79" fmla="*/ 569 h 738"/>
                  <a:gd name="T80" fmla="*/ 596 w 1926"/>
                  <a:gd name="T81" fmla="*/ 549 h 738"/>
                  <a:gd name="T82" fmla="*/ 712 w 1926"/>
                  <a:gd name="T83" fmla="*/ 603 h 738"/>
                  <a:gd name="T84" fmla="*/ 820 w 1926"/>
                  <a:gd name="T85" fmla="*/ 603 h 738"/>
                  <a:gd name="T86" fmla="*/ 920 w 1926"/>
                  <a:gd name="T87" fmla="*/ 595 h 738"/>
                  <a:gd name="T88" fmla="*/ 1067 w 1926"/>
                  <a:gd name="T89" fmla="*/ 613 h 738"/>
                  <a:gd name="T90" fmla="*/ 1192 w 1926"/>
                  <a:gd name="T91" fmla="*/ 577 h 738"/>
                  <a:gd name="T92" fmla="*/ 1275 w 1926"/>
                  <a:gd name="T93" fmla="*/ 677 h 738"/>
                  <a:gd name="T94" fmla="*/ 1360 w 1926"/>
                  <a:gd name="T95" fmla="*/ 596 h 738"/>
                  <a:gd name="T96" fmla="*/ 1314 w 1926"/>
                  <a:gd name="T97" fmla="*/ 545 h 738"/>
                  <a:gd name="T98" fmla="*/ 1469 w 1926"/>
                  <a:gd name="T99" fmla="*/ 463 h 738"/>
                  <a:gd name="T100" fmla="*/ 1574 w 1926"/>
                  <a:gd name="T101" fmla="*/ 428 h 738"/>
                  <a:gd name="T102" fmla="*/ 1593 w 1926"/>
                  <a:gd name="T103" fmla="*/ 459 h 738"/>
                  <a:gd name="T104" fmla="*/ 1587 w 1926"/>
                  <a:gd name="T105" fmla="*/ 547 h 738"/>
                  <a:gd name="T106" fmla="*/ 1650 w 1926"/>
                  <a:gd name="T107" fmla="*/ 458 h 738"/>
                  <a:gd name="T108" fmla="*/ 1786 w 1926"/>
                  <a:gd name="T109" fmla="*/ 383 h 738"/>
                  <a:gd name="T110" fmla="*/ 1837 w 1926"/>
                  <a:gd name="T111" fmla="*/ 359 h 738"/>
                  <a:gd name="T112" fmla="*/ 1915 w 1926"/>
                  <a:gd name="T113" fmla="*/ 357 h 738"/>
                  <a:gd name="T114" fmla="*/ 325 w 1926"/>
                  <a:gd name="T115" fmla="*/ 27 h 738"/>
                  <a:gd name="T116" fmla="*/ 428 w 1926"/>
                  <a:gd name="T117" fmla="*/ 10 h 738"/>
                  <a:gd name="T118" fmla="*/ 373 w 1926"/>
                  <a:gd name="T119" fmla="*/ 222 h 738"/>
                  <a:gd name="T120" fmla="*/ 468 w 1926"/>
                  <a:gd name="T121" fmla="*/ 163 h 738"/>
                  <a:gd name="T122" fmla="*/ 397 w 1926"/>
                  <a:gd name="T123" fmla="*/ 19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26" h="738">
                    <a:moveTo>
                      <a:pt x="29" y="534"/>
                    </a:moveTo>
                    <a:cubicBezTo>
                      <a:pt x="27" y="534"/>
                      <a:pt x="23" y="533"/>
                      <a:pt x="22" y="531"/>
                    </a:cubicBezTo>
                    <a:cubicBezTo>
                      <a:pt x="21" y="530"/>
                      <a:pt x="18" y="530"/>
                      <a:pt x="15" y="531"/>
                    </a:cubicBezTo>
                    <a:cubicBezTo>
                      <a:pt x="16" y="531"/>
                      <a:pt x="17" y="531"/>
                      <a:pt x="17" y="532"/>
                    </a:cubicBezTo>
                    <a:cubicBezTo>
                      <a:pt x="19" y="535"/>
                      <a:pt x="11" y="535"/>
                      <a:pt x="13" y="538"/>
                    </a:cubicBezTo>
                    <a:cubicBezTo>
                      <a:pt x="16" y="542"/>
                      <a:pt x="8" y="542"/>
                      <a:pt x="8" y="538"/>
                    </a:cubicBezTo>
                    <a:cubicBezTo>
                      <a:pt x="8" y="535"/>
                      <a:pt x="0" y="537"/>
                      <a:pt x="0" y="539"/>
                    </a:cubicBezTo>
                    <a:cubicBezTo>
                      <a:pt x="0" y="540"/>
                      <a:pt x="0" y="541"/>
                      <a:pt x="0" y="542"/>
                    </a:cubicBezTo>
                    <a:cubicBezTo>
                      <a:pt x="2" y="542"/>
                      <a:pt x="4" y="543"/>
                      <a:pt x="5" y="544"/>
                    </a:cubicBezTo>
                    <a:cubicBezTo>
                      <a:pt x="7" y="544"/>
                      <a:pt x="27" y="546"/>
                      <a:pt x="35" y="545"/>
                    </a:cubicBezTo>
                    <a:cubicBezTo>
                      <a:pt x="34" y="543"/>
                      <a:pt x="35" y="539"/>
                      <a:pt x="35" y="537"/>
                    </a:cubicBezTo>
                    <a:cubicBezTo>
                      <a:pt x="35" y="535"/>
                      <a:pt x="30" y="533"/>
                      <a:pt x="29" y="534"/>
                    </a:cubicBezTo>
                    <a:close/>
                    <a:moveTo>
                      <a:pt x="822" y="35"/>
                    </a:moveTo>
                    <a:cubicBezTo>
                      <a:pt x="828" y="38"/>
                      <a:pt x="826" y="40"/>
                      <a:pt x="819" y="40"/>
                    </a:cubicBezTo>
                    <a:cubicBezTo>
                      <a:pt x="813" y="40"/>
                      <a:pt x="807" y="42"/>
                      <a:pt x="811" y="44"/>
                    </a:cubicBezTo>
                    <a:cubicBezTo>
                      <a:pt x="815" y="45"/>
                      <a:pt x="814" y="49"/>
                      <a:pt x="821" y="50"/>
                    </a:cubicBezTo>
                    <a:cubicBezTo>
                      <a:pt x="828" y="52"/>
                      <a:pt x="835" y="46"/>
                      <a:pt x="835" y="42"/>
                    </a:cubicBezTo>
                    <a:cubicBezTo>
                      <a:pt x="834" y="38"/>
                      <a:pt x="859" y="35"/>
                      <a:pt x="866" y="33"/>
                    </a:cubicBezTo>
                    <a:cubicBezTo>
                      <a:pt x="872" y="31"/>
                      <a:pt x="861" y="24"/>
                      <a:pt x="869" y="24"/>
                    </a:cubicBezTo>
                    <a:cubicBezTo>
                      <a:pt x="876" y="23"/>
                      <a:pt x="873" y="20"/>
                      <a:pt x="864" y="18"/>
                    </a:cubicBezTo>
                    <a:cubicBezTo>
                      <a:pt x="855" y="17"/>
                      <a:pt x="859" y="9"/>
                      <a:pt x="856" y="7"/>
                    </a:cubicBezTo>
                    <a:cubicBezTo>
                      <a:pt x="853" y="4"/>
                      <a:pt x="851" y="10"/>
                      <a:pt x="839" y="12"/>
                    </a:cubicBezTo>
                    <a:cubicBezTo>
                      <a:pt x="828" y="15"/>
                      <a:pt x="822" y="18"/>
                      <a:pt x="827" y="20"/>
                    </a:cubicBezTo>
                    <a:cubicBezTo>
                      <a:pt x="831" y="22"/>
                      <a:pt x="827" y="28"/>
                      <a:pt x="822" y="28"/>
                    </a:cubicBezTo>
                    <a:cubicBezTo>
                      <a:pt x="817" y="27"/>
                      <a:pt x="816" y="33"/>
                      <a:pt x="822" y="35"/>
                    </a:cubicBezTo>
                    <a:close/>
                    <a:moveTo>
                      <a:pt x="840" y="45"/>
                    </a:moveTo>
                    <a:cubicBezTo>
                      <a:pt x="840" y="48"/>
                      <a:pt x="829" y="52"/>
                      <a:pt x="832" y="55"/>
                    </a:cubicBezTo>
                    <a:cubicBezTo>
                      <a:pt x="835" y="57"/>
                      <a:pt x="837" y="56"/>
                      <a:pt x="840" y="57"/>
                    </a:cubicBezTo>
                    <a:cubicBezTo>
                      <a:pt x="844" y="58"/>
                      <a:pt x="845" y="66"/>
                      <a:pt x="851" y="65"/>
                    </a:cubicBezTo>
                    <a:cubicBezTo>
                      <a:pt x="857" y="63"/>
                      <a:pt x="874" y="71"/>
                      <a:pt x="883" y="71"/>
                    </a:cubicBezTo>
                    <a:cubicBezTo>
                      <a:pt x="893" y="71"/>
                      <a:pt x="894" y="63"/>
                      <a:pt x="891" y="63"/>
                    </a:cubicBezTo>
                    <a:cubicBezTo>
                      <a:pt x="888" y="63"/>
                      <a:pt x="891" y="58"/>
                      <a:pt x="896" y="50"/>
                    </a:cubicBezTo>
                    <a:cubicBezTo>
                      <a:pt x="901" y="43"/>
                      <a:pt x="879" y="37"/>
                      <a:pt x="879" y="43"/>
                    </a:cubicBezTo>
                    <a:cubicBezTo>
                      <a:pt x="879" y="49"/>
                      <a:pt x="873" y="42"/>
                      <a:pt x="871" y="38"/>
                    </a:cubicBezTo>
                    <a:cubicBezTo>
                      <a:pt x="869" y="34"/>
                      <a:pt x="840" y="41"/>
                      <a:pt x="840" y="45"/>
                    </a:cubicBezTo>
                    <a:close/>
                    <a:moveTo>
                      <a:pt x="576" y="206"/>
                    </a:moveTo>
                    <a:cubicBezTo>
                      <a:pt x="580" y="206"/>
                      <a:pt x="592" y="204"/>
                      <a:pt x="593" y="202"/>
                    </a:cubicBezTo>
                    <a:cubicBezTo>
                      <a:pt x="594" y="199"/>
                      <a:pt x="588" y="197"/>
                      <a:pt x="581" y="197"/>
                    </a:cubicBezTo>
                    <a:cubicBezTo>
                      <a:pt x="573" y="197"/>
                      <a:pt x="572" y="205"/>
                      <a:pt x="576" y="206"/>
                    </a:cubicBezTo>
                    <a:close/>
                    <a:moveTo>
                      <a:pt x="511" y="20"/>
                    </a:moveTo>
                    <a:cubicBezTo>
                      <a:pt x="524" y="19"/>
                      <a:pt x="524" y="12"/>
                      <a:pt x="517" y="11"/>
                    </a:cubicBezTo>
                    <a:cubicBezTo>
                      <a:pt x="510" y="9"/>
                      <a:pt x="509" y="15"/>
                      <a:pt x="506" y="14"/>
                    </a:cubicBezTo>
                    <a:cubicBezTo>
                      <a:pt x="503" y="14"/>
                      <a:pt x="490" y="16"/>
                      <a:pt x="493" y="19"/>
                    </a:cubicBezTo>
                    <a:cubicBezTo>
                      <a:pt x="496" y="23"/>
                      <a:pt x="505" y="21"/>
                      <a:pt x="511" y="20"/>
                    </a:cubicBezTo>
                    <a:close/>
                    <a:moveTo>
                      <a:pt x="891" y="92"/>
                    </a:moveTo>
                    <a:cubicBezTo>
                      <a:pt x="896" y="94"/>
                      <a:pt x="911" y="88"/>
                      <a:pt x="921" y="89"/>
                    </a:cubicBezTo>
                    <a:cubicBezTo>
                      <a:pt x="931" y="89"/>
                      <a:pt x="959" y="81"/>
                      <a:pt x="960" y="76"/>
                    </a:cubicBezTo>
                    <a:cubicBezTo>
                      <a:pt x="961" y="70"/>
                      <a:pt x="950" y="71"/>
                      <a:pt x="945" y="66"/>
                    </a:cubicBezTo>
                    <a:cubicBezTo>
                      <a:pt x="941" y="61"/>
                      <a:pt x="931" y="65"/>
                      <a:pt x="929" y="69"/>
                    </a:cubicBezTo>
                    <a:cubicBezTo>
                      <a:pt x="927" y="73"/>
                      <a:pt x="924" y="70"/>
                      <a:pt x="930" y="63"/>
                    </a:cubicBezTo>
                    <a:cubicBezTo>
                      <a:pt x="937" y="57"/>
                      <a:pt x="924" y="52"/>
                      <a:pt x="924" y="56"/>
                    </a:cubicBezTo>
                    <a:cubicBezTo>
                      <a:pt x="923" y="60"/>
                      <a:pt x="912" y="57"/>
                      <a:pt x="912" y="60"/>
                    </a:cubicBezTo>
                    <a:cubicBezTo>
                      <a:pt x="912" y="64"/>
                      <a:pt x="907" y="66"/>
                      <a:pt x="908" y="69"/>
                    </a:cubicBezTo>
                    <a:cubicBezTo>
                      <a:pt x="908" y="73"/>
                      <a:pt x="900" y="67"/>
                      <a:pt x="899" y="76"/>
                    </a:cubicBezTo>
                    <a:cubicBezTo>
                      <a:pt x="899" y="84"/>
                      <a:pt x="886" y="89"/>
                      <a:pt x="891" y="92"/>
                    </a:cubicBezTo>
                    <a:close/>
                    <a:moveTo>
                      <a:pt x="813" y="12"/>
                    </a:moveTo>
                    <a:cubicBezTo>
                      <a:pt x="815" y="7"/>
                      <a:pt x="792" y="9"/>
                      <a:pt x="798" y="14"/>
                    </a:cubicBezTo>
                    <a:cubicBezTo>
                      <a:pt x="800" y="15"/>
                      <a:pt x="812" y="17"/>
                      <a:pt x="813" y="12"/>
                    </a:cubicBezTo>
                    <a:close/>
                    <a:moveTo>
                      <a:pt x="1422" y="160"/>
                    </a:moveTo>
                    <a:cubicBezTo>
                      <a:pt x="1430" y="161"/>
                      <a:pt x="1434" y="168"/>
                      <a:pt x="1450" y="169"/>
                    </a:cubicBezTo>
                    <a:cubicBezTo>
                      <a:pt x="1465" y="170"/>
                      <a:pt x="1476" y="167"/>
                      <a:pt x="1477" y="164"/>
                    </a:cubicBezTo>
                    <a:cubicBezTo>
                      <a:pt x="1477" y="161"/>
                      <a:pt x="1463" y="156"/>
                      <a:pt x="1458" y="158"/>
                    </a:cubicBezTo>
                    <a:cubicBezTo>
                      <a:pt x="1454" y="161"/>
                      <a:pt x="1451" y="154"/>
                      <a:pt x="1445" y="156"/>
                    </a:cubicBezTo>
                    <a:cubicBezTo>
                      <a:pt x="1440" y="157"/>
                      <a:pt x="1433" y="157"/>
                      <a:pt x="1430" y="152"/>
                    </a:cubicBezTo>
                    <a:cubicBezTo>
                      <a:pt x="1427" y="148"/>
                      <a:pt x="1418" y="160"/>
                      <a:pt x="1422" y="160"/>
                    </a:cubicBezTo>
                    <a:close/>
                    <a:moveTo>
                      <a:pt x="1364" y="181"/>
                    </a:moveTo>
                    <a:cubicBezTo>
                      <a:pt x="1364" y="176"/>
                      <a:pt x="1346" y="183"/>
                      <a:pt x="1354" y="185"/>
                    </a:cubicBezTo>
                    <a:cubicBezTo>
                      <a:pt x="1358" y="187"/>
                      <a:pt x="1364" y="186"/>
                      <a:pt x="1364" y="181"/>
                    </a:cubicBezTo>
                    <a:close/>
                    <a:moveTo>
                      <a:pt x="1794" y="253"/>
                    </a:moveTo>
                    <a:cubicBezTo>
                      <a:pt x="1801" y="257"/>
                      <a:pt x="1805" y="249"/>
                      <a:pt x="1810" y="253"/>
                    </a:cubicBezTo>
                    <a:cubicBezTo>
                      <a:pt x="1816" y="257"/>
                      <a:pt x="1829" y="251"/>
                      <a:pt x="1834" y="250"/>
                    </a:cubicBezTo>
                    <a:cubicBezTo>
                      <a:pt x="1839" y="249"/>
                      <a:pt x="1837" y="243"/>
                      <a:pt x="1822" y="241"/>
                    </a:cubicBezTo>
                    <a:cubicBezTo>
                      <a:pt x="1807" y="239"/>
                      <a:pt x="1787" y="250"/>
                      <a:pt x="1794" y="253"/>
                    </a:cubicBezTo>
                    <a:close/>
                    <a:moveTo>
                      <a:pt x="1321" y="160"/>
                    </a:moveTo>
                    <a:cubicBezTo>
                      <a:pt x="1326" y="163"/>
                      <a:pt x="1328" y="165"/>
                      <a:pt x="1330" y="168"/>
                    </a:cubicBezTo>
                    <a:cubicBezTo>
                      <a:pt x="1333" y="170"/>
                      <a:pt x="1343" y="166"/>
                      <a:pt x="1347" y="165"/>
                    </a:cubicBezTo>
                    <a:cubicBezTo>
                      <a:pt x="1351" y="164"/>
                      <a:pt x="1351" y="171"/>
                      <a:pt x="1358" y="167"/>
                    </a:cubicBezTo>
                    <a:cubicBezTo>
                      <a:pt x="1364" y="163"/>
                      <a:pt x="1370" y="165"/>
                      <a:pt x="1378" y="165"/>
                    </a:cubicBezTo>
                    <a:cubicBezTo>
                      <a:pt x="1385" y="165"/>
                      <a:pt x="1376" y="156"/>
                      <a:pt x="1377" y="152"/>
                    </a:cubicBezTo>
                    <a:cubicBezTo>
                      <a:pt x="1377" y="148"/>
                      <a:pt x="1385" y="151"/>
                      <a:pt x="1383" y="154"/>
                    </a:cubicBezTo>
                    <a:cubicBezTo>
                      <a:pt x="1380" y="157"/>
                      <a:pt x="1387" y="165"/>
                      <a:pt x="1397" y="164"/>
                    </a:cubicBezTo>
                    <a:cubicBezTo>
                      <a:pt x="1408" y="164"/>
                      <a:pt x="1400" y="157"/>
                      <a:pt x="1405" y="155"/>
                    </a:cubicBezTo>
                    <a:cubicBezTo>
                      <a:pt x="1411" y="152"/>
                      <a:pt x="1410" y="150"/>
                      <a:pt x="1402" y="145"/>
                    </a:cubicBezTo>
                    <a:cubicBezTo>
                      <a:pt x="1395" y="140"/>
                      <a:pt x="1385" y="143"/>
                      <a:pt x="1378" y="140"/>
                    </a:cubicBezTo>
                    <a:cubicBezTo>
                      <a:pt x="1371" y="137"/>
                      <a:pt x="1362" y="137"/>
                      <a:pt x="1362" y="144"/>
                    </a:cubicBezTo>
                    <a:cubicBezTo>
                      <a:pt x="1362" y="152"/>
                      <a:pt x="1348" y="136"/>
                      <a:pt x="1340" y="134"/>
                    </a:cubicBezTo>
                    <a:cubicBezTo>
                      <a:pt x="1333" y="132"/>
                      <a:pt x="1310" y="155"/>
                      <a:pt x="1321" y="160"/>
                    </a:cubicBezTo>
                    <a:close/>
                    <a:moveTo>
                      <a:pt x="1391" y="203"/>
                    </a:moveTo>
                    <a:cubicBezTo>
                      <a:pt x="1397" y="202"/>
                      <a:pt x="1387" y="191"/>
                      <a:pt x="1376" y="189"/>
                    </a:cubicBezTo>
                    <a:cubicBezTo>
                      <a:pt x="1366" y="187"/>
                      <a:pt x="1356" y="196"/>
                      <a:pt x="1358" y="198"/>
                    </a:cubicBezTo>
                    <a:cubicBezTo>
                      <a:pt x="1361" y="202"/>
                      <a:pt x="1385" y="204"/>
                      <a:pt x="1391" y="203"/>
                    </a:cubicBezTo>
                    <a:close/>
                    <a:moveTo>
                      <a:pt x="673" y="211"/>
                    </a:moveTo>
                    <a:cubicBezTo>
                      <a:pt x="678" y="213"/>
                      <a:pt x="682" y="212"/>
                      <a:pt x="682" y="207"/>
                    </a:cubicBezTo>
                    <a:cubicBezTo>
                      <a:pt x="681" y="202"/>
                      <a:pt x="669" y="208"/>
                      <a:pt x="673" y="211"/>
                    </a:cubicBezTo>
                    <a:close/>
                    <a:moveTo>
                      <a:pt x="309" y="25"/>
                    </a:moveTo>
                    <a:cubicBezTo>
                      <a:pt x="316" y="18"/>
                      <a:pt x="326" y="24"/>
                      <a:pt x="328" y="21"/>
                    </a:cubicBezTo>
                    <a:cubicBezTo>
                      <a:pt x="329" y="18"/>
                      <a:pt x="313" y="17"/>
                      <a:pt x="308" y="20"/>
                    </a:cubicBezTo>
                    <a:cubicBezTo>
                      <a:pt x="302" y="23"/>
                      <a:pt x="289" y="20"/>
                      <a:pt x="290" y="24"/>
                    </a:cubicBezTo>
                    <a:cubicBezTo>
                      <a:pt x="291" y="26"/>
                      <a:pt x="301" y="32"/>
                      <a:pt x="309" y="25"/>
                    </a:cubicBezTo>
                    <a:close/>
                    <a:moveTo>
                      <a:pt x="326" y="291"/>
                    </a:moveTo>
                    <a:cubicBezTo>
                      <a:pt x="335" y="299"/>
                      <a:pt x="342" y="287"/>
                      <a:pt x="347" y="287"/>
                    </a:cubicBezTo>
                    <a:cubicBezTo>
                      <a:pt x="351" y="286"/>
                      <a:pt x="344" y="281"/>
                      <a:pt x="337" y="279"/>
                    </a:cubicBezTo>
                    <a:cubicBezTo>
                      <a:pt x="329" y="277"/>
                      <a:pt x="319" y="285"/>
                      <a:pt x="326" y="291"/>
                    </a:cubicBezTo>
                    <a:close/>
                    <a:moveTo>
                      <a:pt x="1388" y="588"/>
                    </a:moveTo>
                    <a:cubicBezTo>
                      <a:pt x="1385" y="578"/>
                      <a:pt x="1394" y="569"/>
                      <a:pt x="1387" y="564"/>
                    </a:cubicBezTo>
                    <a:cubicBezTo>
                      <a:pt x="1380" y="559"/>
                      <a:pt x="1383" y="549"/>
                      <a:pt x="1380" y="551"/>
                    </a:cubicBezTo>
                    <a:cubicBezTo>
                      <a:pt x="1376" y="553"/>
                      <a:pt x="1380" y="562"/>
                      <a:pt x="1374" y="562"/>
                    </a:cubicBezTo>
                    <a:cubicBezTo>
                      <a:pt x="1369" y="563"/>
                      <a:pt x="1374" y="568"/>
                      <a:pt x="1372" y="575"/>
                    </a:cubicBezTo>
                    <a:cubicBezTo>
                      <a:pt x="1370" y="581"/>
                      <a:pt x="1373" y="591"/>
                      <a:pt x="1376" y="597"/>
                    </a:cubicBezTo>
                    <a:cubicBezTo>
                      <a:pt x="1378" y="603"/>
                      <a:pt x="1372" y="635"/>
                      <a:pt x="1375" y="640"/>
                    </a:cubicBezTo>
                    <a:cubicBezTo>
                      <a:pt x="1377" y="646"/>
                      <a:pt x="1370" y="669"/>
                      <a:pt x="1373" y="672"/>
                    </a:cubicBezTo>
                    <a:cubicBezTo>
                      <a:pt x="1377" y="677"/>
                      <a:pt x="1374" y="666"/>
                      <a:pt x="1380" y="665"/>
                    </a:cubicBezTo>
                    <a:cubicBezTo>
                      <a:pt x="1386" y="664"/>
                      <a:pt x="1386" y="671"/>
                      <a:pt x="1390" y="673"/>
                    </a:cubicBezTo>
                    <a:cubicBezTo>
                      <a:pt x="1393" y="675"/>
                      <a:pt x="1391" y="662"/>
                      <a:pt x="1388" y="663"/>
                    </a:cubicBezTo>
                    <a:cubicBezTo>
                      <a:pt x="1384" y="664"/>
                      <a:pt x="1382" y="655"/>
                      <a:pt x="1380" y="650"/>
                    </a:cubicBezTo>
                    <a:cubicBezTo>
                      <a:pt x="1378" y="644"/>
                      <a:pt x="1383" y="638"/>
                      <a:pt x="1383" y="631"/>
                    </a:cubicBezTo>
                    <a:cubicBezTo>
                      <a:pt x="1383" y="625"/>
                      <a:pt x="1392" y="625"/>
                      <a:pt x="1397" y="630"/>
                    </a:cubicBezTo>
                    <a:cubicBezTo>
                      <a:pt x="1402" y="635"/>
                      <a:pt x="1402" y="632"/>
                      <a:pt x="1400" y="628"/>
                    </a:cubicBezTo>
                    <a:cubicBezTo>
                      <a:pt x="1398" y="624"/>
                      <a:pt x="1392" y="598"/>
                      <a:pt x="1388" y="588"/>
                    </a:cubicBezTo>
                    <a:close/>
                    <a:moveTo>
                      <a:pt x="1922" y="348"/>
                    </a:moveTo>
                    <a:cubicBezTo>
                      <a:pt x="1919" y="347"/>
                      <a:pt x="1908" y="340"/>
                      <a:pt x="1906" y="336"/>
                    </a:cubicBezTo>
                    <a:cubicBezTo>
                      <a:pt x="1903" y="332"/>
                      <a:pt x="1890" y="330"/>
                      <a:pt x="1890" y="332"/>
                    </a:cubicBezTo>
                    <a:cubicBezTo>
                      <a:pt x="1890" y="334"/>
                      <a:pt x="1886" y="332"/>
                      <a:pt x="1885" y="330"/>
                    </a:cubicBezTo>
                    <a:cubicBezTo>
                      <a:pt x="1884" y="327"/>
                      <a:pt x="1871" y="327"/>
                      <a:pt x="1870" y="329"/>
                    </a:cubicBezTo>
                    <a:cubicBezTo>
                      <a:pt x="1870" y="332"/>
                      <a:pt x="1874" y="332"/>
                      <a:pt x="1876" y="335"/>
                    </a:cubicBezTo>
                    <a:cubicBezTo>
                      <a:pt x="1878" y="337"/>
                      <a:pt x="1873" y="339"/>
                      <a:pt x="1874" y="342"/>
                    </a:cubicBezTo>
                    <a:cubicBezTo>
                      <a:pt x="1875" y="345"/>
                      <a:pt x="1869" y="340"/>
                      <a:pt x="1867" y="339"/>
                    </a:cubicBezTo>
                    <a:cubicBezTo>
                      <a:pt x="1865" y="337"/>
                      <a:pt x="1866" y="330"/>
                      <a:pt x="1866" y="327"/>
                    </a:cubicBezTo>
                    <a:cubicBezTo>
                      <a:pt x="1867" y="324"/>
                      <a:pt x="1862" y="324"/>
                      <a:pt x="1862" y="321"/>
                    </a:cubicBezTo>
                    <a:cubicBezTo>
                      <a:pt x="1861" y="318"/>
                      <a:pt x="1846" y="311"/>
                      <a:pt x="1840" y="308"/>
                    </a:cubicBezTo>
                    <a:cubicBezTo>
                      <a:pt x="1834" y="306"/>
                      <a:pt x="1826" y="303"/>
                      <a:pt x="1823" y="300"/>
                    </a:cubicBezTo>
                    <a:cubicBezTo>
                      <a:pt x="1821" y="297"/>
                      <a:pt x="1810" y="296"/>
                      <a:pt x="1806" y="292"/>
                    </a:cubicBezTo>
                    <a:cubicBezTo>
                      <a:pt x="1801" y="287"/>
                      <a:pt x="1782" y="279"/>
                      <a:pt x="1774" y="279"/>
                    </a:cubicBezTo>
                    <a:cubicBezTo>
                      <a:pt x="1766" y="278"/>
                      <a:pt x="1768" y="274"/>
                      <a:pt x="1764" y="274"/>
                    </a:cubicBezTo>
                    <a:cubicBezTo>
                      <a:pt x="1760" y="275"/>
                      <a:pt x="1743" y="274"/>
                      <a:pt x="1737" y="273"/>
                    </a:cubicBezTo>
                    <a:cubicBezTo>
                      <a:pt x="1732" y="273"/>
                      <a:pt x="1731" y="277"/>
                      <a:pt x="1727" y="275"/>
                    </a:cubicBezTo>
                    <a:cubicBezTo>
                      <a:pt x="1723" y="274"/>
                      <a:pt x="1703" y="266"/>
                      <a:pt x="1701" y="269"/>
                    </a:cubicBezTo>
                    <a:cubicBezTo>
                      <a:pt x="1699" y="272"/>
                      <a:pt x="1700" y="276"/>
                      <a:pt x="1697" y="276"/>
                    </a:cubicBezTo>
                    <a:cubicBezTo>
                      <a:pt x="1695" y="277"/>
                      <a:pt x="1697" y="280"/>
                      <a:pt x="1703" y="285"/>
                    </a:cubicBezTo>
                    <a:cubicBezTo>
                      <a:pt x="1708" y="290"/>
                      <a:pt x="1705" y="294"/>
                      <a:pt x="1700" y="296"/>
                    </a:cubicBezTo>
                    <a:cubicBezTo>
                      <a:pt x="1695" y="298"/>
                      <a:pt x="1687" y="294"/>
                      <a:pt x="1684" y="290"/>
                    </a:cubicBezTo>
                    <a:cubicBezTo>
                      <a:pt x="1682" y="287"/>
                      <a:pt x="1675" y="288"/>
                      <a:pt x="1673" y="283"/>
                    </a:cubicBezTo>
                    <a:cubicBezTo>
                      <a:pt x="1672" y="278"/>
                      <a:pt x="1675" y="277"/>
                      <a:pt x="1679" y="280"/>
                    </a:cubicBezTo>
                    <a:cubicBezTo>
                      <a:pt x="1682" y="283"/>
                      <a:pt x="1687" y="281"/>
                      <a:pt x="1687" y="277"/>
                    </a:cubicBezTo>
                    <a:cubicBezTo>
                      <a:pt x="1688" y="273"/>
                      <a:pt x="1678" y="271"/>
                      <a:pt x="1673" y="271"/>
                    </a:cubicBezTo>
                    <a:cubicBezTo>
                      <a:pt x="1668" y="272"/>
                      <a:pt x="1665" y="279"/>
                      <a:pt x="1660" y="282"/>
                    </a:cubicBezTo>
                    <a:cubicBezTo>
                      <a:pt x="1654" y="285"/>
                      <a:pt x="1634" y="281"/>
                      <a:pt x="1631" y="279"/>
                    </a:cubicBezTo>
                    <a:cubicBezTo>
                      <a:pt x="1629" y="277"/>
                      <a:pt x="1600" y="279"/>
                      <a:pt x="1597" y="281"/>
                    </a:cubicBezTo>
                    <a:cubicBezTo>
                      <a:pt x="1594" y="283"/>
                      <a:pt x="1597" y="290"/>
                      <a:pt x="1595" y="291"/>
                    </a:cubicBezTo>
                    <a:cubicBezTo>
                      <a:pt x="1594" y="292"/>
                      <a:pt x="1592" y="282"/>
                      <a:pt x="1592" y="280"/>
                    </a:cubicBezTo>
                    <a:cubicBezTo>
                      <a:pt x="1592" y="278"/>
                      <a:pt x="1589" y="277"/>
                      <a:pt x="1583" y="277"/>
                    </a:cubicBezTo>
                    <a:cubicBezTo>
                      <a:pt x="1578" y="277"/>
                      <a:pt x="1575" y="277"/>
                      <a:pt x="1577" y="275"/>
                    </a:cubicBezTo>
                    <a:cubicBezTo>
                      <a:pt x="1580" y="273"/>
                      <a:pt x="1575" y="270"/>
                      <a:pt x="1579" y="268"/>
                    </a:cubicBezTo>
                    <a:cubicBezTo>
                      <a:pt x="1583" y="265"/>
                      <a:pt x="1572" y="256"/>
                      <a:pt x="1561" y="252"/>
                    </a:cubicBezTo>
                    <a:cubicBezTo>
                      <a:pt x="1550" y="247"/>
                      <a:pt x="1525" y="250"/>
                      <a:pt x="1518" y="252"/>
                    </a:cubicBezTo>
                    <a:cubicBezTo>
                      <a:pt x="1512" y="254"/>
                      <a:pt x="1498" y="253"/>
                      <a:pt x="1492" y="253"/>
                    </a:cubicBezTo>
                    <a:cubicBezTo>
                      <a:pt x="1486" y="253"/>
                      <a:pt x="1491" y="251"/>
                      <a:pt x="1489" y="248"/>
                    </a:cubicBezTo>
                    <a:cubicBezTo>
                      <a:pt x="1487" y="245"/>
                      <a:pt x="1476" y="241"/>
                      <a:pt x="1475" y="244"/>
                    </a:cubicBezTo>
                    <a:cubicBezTo>
                      <a:pt x="1473" y="246"/>
                      <a:pt x="1471" y="244"/>
                      <a:pt x="1471" y="242"/>
                    </a:cubicBezTo>
                    <a:cubicBezTo>
                      <a:pt x="1471" y="240"/>
                      <a:pt x="1460" y="236"/>
                      <a:pt x="1456" y="237"/>
                    </a:cubicBezTo>
                    <a:cubicBezTo>
                      <a:pt x="1452" y="238"/>
                      <a:pt x="1451" y="233"/>
                      <a:pt x="1455" y="233"/>
                    </a:cubicBezTo>
                    <a:cubicBezTo>
                      <a:pt x="1460" y="233"/>
                      <a:pt x="1468" y="234"/>
                      <a:pt x="1464" y="229"/>
                    </a:cubicBezTo>
                    <a:cubicBezTo>
                      <a:pt x="1461" y="224"/>
                      <a:pt x="1431" y="222"/>
                      <a:pt x="1428" y="223"/>
                    </a:cubicBezTo>
                    <a:cubicBezTo>
                      <a:pt x="1425" y="224"/>
                      <a:pt x="1428" y="228"/>
                      <a:pt x="1421" y="234"/>
                    </a:cubicBezTo>
                    <a:cubicBezTo>
                      <a:pt x="1415" y="240"/>
                      <a:pt x="1409" y="236"/>
                      <a:pt x="1409" y="233"/>
                    </a:cubicBezTo>
                    <a:cubicBezTo>
                      <a:pt x="1410" y="230"/>
                      <a:pt x="1418" y="231"/>
                      <a:pt x="1418" y="228"/>
                    </a:cubicBezTo>
                    <a:cubicBezTo>
                      <a:pt x="1418" y="225"/>
                      <a:pt x="1407" y="226"/>
                      <a:pt x="1406" y="224"/>
                    </a:cubicBezTo>
                    <a:cubicBezTo>
                      <a:pt x="1404" y="221"/>
                      <a:pt x="1408" y="220"/>
                      <a:pt x="1412" y="221"/>
                    </a:cubicBezTo>
                    <a:cubicBezTo>
                      <a:pt x="1416" y="222"/>
                      <a:pt x="1423" y="223"/>
                      <a:pt x="1423" y="221"/>
                    </a:cubicBezTo>
                    <a:cubicBezTo>
                      <a:pt x="1424" y="219"/>
                      <a:pt x="1419" y="219"/>
                      <a:pt x="1412" y="217"/>
                    </a:cubicBezTo>
                    <a:cubicBezTo>
                      <a:pt x="1406" y="216"/>
                      <a:pt x="1390" y="212"/>
                      <a:pt x="1381" y="213"/>
                    </a:cubicBezTo>
                    <a:cubicBezTo>
                      <a:pt x="1373" y="214"/>
                      <a:pt x="1369" y="210"/>
                      <a:pt x="1364" y="210"/>
                    </a:cubicBezTo>
                    <a:cubicBezTo>
                      <a:pt x="1359" y="209"/>
                      <a:pt x="1359" y="212"/>
                      <a:pt x="1362" y="215"/>
                    </a:cubicBezTo>
                    <a:cubicBezTo>
                      <a:pt x="1364" y="218"/>
                      <a:pt x="1357" y="219"/>
                      <a:pt x="1352" y="218"/>
                    </a:cubicBezTo>
                    <a:cubicBezTo>
                      <a:pt x="1346" y="218"/>
                      <a:pt x="1338" y="221"/>
                      <a:pt x="1341" y="225"/>
                    </a:cubicBezTo>
                    <a:cubicBezTo>
                      <a:pt x="1344" y="229"/>
                      <a:pt x="1348" y="224"/>
                      <a:pt x="1350" y="226"/>
                    </a:cubicBezTo>
                    <a:cubicBezTo>
                      <a:pt x="1353" y="227"/>
                      <a:pt x="1343" y="230"/>
                      <a:pt x="1347" y="232"/>
                    </a:cubicBezTo>
                    <a:cubicBezTo>
                      <a:pt x="1351" y="233"/>
                      <a:pt x="1351" y="237"/>
                      <a:pt x="1351" y="239"/>
                    </a:cubicBezTo>
                    <a:cubicBezTo>
                      <a:pt x="1351" y="241"/>
                      <a:pt x="1344" y="242"/>
                      <a:pt x="1342" y="239"/>
                    </a:cubicBezTo>
                    <a:cubicBezTo>
                      <a:pt x="1339" y="236"/>
                      <a:pt x="1336" y="239"/>
                      <a:pt x="1331" y="239"/>
                    </a:cubicBezTo>
                    <a:cubicBezTo>
                      <a:pt x="1326" y="238"/>
                      <a:pt x="1323" y="240"/>
                      <a:pt x="1328" y="241"/>
                    </a:cubicBezTo>
                    <a:cubicBezTo>
                      <a:pt x="1333" y="242"/>
                      <a:pt x="1334" y="245"/>
                      <a:pt x="1328" y="246"/>
                    </a:cubicBezTo>
                    <a:cubicBezTo>
                      <a:pt x="1321" y="246"/>
                      <a:pt x="1323" y="239"/>
                      <a:pt x="1319" y="240"/>
                    </a:cubicBezTo>
                    <a:cubicBezTo>
                      <a:pt x="1315" y="241"/>
                      <a:pt x="1306" y="237"/>
                      <a:pt x="1301" y="237"/>
                    </a:cubicBezTo>
                    <a:cubicBezTo>
                      <a:pt x="1297" y="237"/>
                      <a:pt x="1295" y="241"/>
                      <a:pt x="1288" y="242"/>
                    </a:cubicBezTo>
                    <a:cubicBezTo>
                      <a:pt x="1282" y="242"/>
                      <a:pt x="1274" y="238"/>
                      <a:pt x="1271" y="235"/>
                    </a:cubicBezTo>
                    <a:cubicBezTo>
                      <a:pt x="1269" y="232"/>
                      <a:pt x="1268" y="231"/>
                      <a:pt x="1265" y="235"/>
                    </a:cubicBezTo>
                    <a:cubicBezTo>
                      <a:pt x="1262" y="238"/>
                      <a:pt x="1262" y="246"/>
                      <a:pt x="1259" y="246"/>
                    </a:cubicBezTo>
                    <a:cubicBezTo>
                      <a:pt x="1256" y="247"/>
                      <a:pt x="1255" y="253"/>
                      <a:pt x="1252" y="255"/>
                    </a:cubicBezTo>
                    <a:cubicBezTo>
                      <a:pt x="1249" y="257"/>
                      <a:pt x="1249" y="252"/>
                      <a:pt x="1245" y="253"/>
                    </a:cubicBezTo>
                    <a:cubicBezTo>
                      <a:pt x="1241" y="253"/>
                      <a:pt x="1229" y="241"/>
                      <a:pt x="1228" y="238"/>
                    </a:cubicBezTo>
                    <a:cubicBezTo>
                      <a:pt x="1227" y="234"/>
                      <a:pt x="1220" y="227"/>
                      <a:pt x="1218" y="226"/>
                    </a:cubicBezTo>
                    <a:cubicBezTo>
                      <a:pt x="1216" y="225"/>
                      <a:pt x="1220" y="224"/>
                      <a:pt x="1222" y="226"/>
                    </a:cubicBezTo>
                    <a:cubicBezTo>
                      <a:pt x="1225" y="228"/>
                      <a:pt x="1228" y="228"/>
                      <a:pt x="1230" y="227"/>
                    </a:cubicBezTo>
                    <a:cubicBezTo>
                      <a:pt x="1233" y="226"/>
                      <a:pt x="1232" y="220"/>
                      <a:pt x="1228" y="219"/>
                    </a:cubicBezTo>
                    <a:cubicBezTo>
                      <a:pt x="1224" y="219"/>
                      <a:pt x="1225" y="216"/>
                      <a:pt x="1228" y="215"/>
                    </a:cubicBezTo>
                    <a:cubicBezTo>
                      <a:pt x="1230" y="214"/>
                      <a:pt x="1223" y="208"/>
                      <a:pt x="1225" y="207"/>
                    </a:cubicBezTo>
                    <a:cubicBezTo>
                      <a:pt x="1228" y="206"/>
                      <a:pt x="1227" y="204"/>
                      <a:pt x="1223" y="203"/>
                    </a:cubicBezTo>
                    <a:cubicBezTo>
                      <a:pt x="1219" y="203"/>
                      <a:pt x="1216" y="200"/>
                      <a:pt x="1215" y="198"/>
                    </a:cubicBezTo>
                    <a:cubicBezTo>
                      <a:pt x="1215" y="196"/>
                      <a:pt x="1200" y="195"/>
                      <a:pt x="1200" y="198"/>
                    </a:cubicBezTo>
                    <a:cubicBezTo>
                      <a:pt x="1201" y="201"/>
                      <a:pt x="1195" y="200"/>
                      <a:pt x="1196" y="198"/>
                    </a:cubicBezTo>
                    <a:cubicBezTo>
                      <a:pt x="1197" y="195"/>
                      <a:pt x="1191" y="196"/>
                      <a:pt x="1183" y="194"/>
                    </a:cubicBezTo>
                    <a:cubicBezTo>
                      <a:pt x="1176" y="192"/>
                      <a:pt x="1176" y="187"/>
                      <a:pt x="1173" y="187"/>
                    </a:cubicBezTo>
                    <a:cubicBezTo>
                      <a:pt x="1171" y="186"/>
                      <a:pt x="1172" y="194"/>
                      <a:pt x="1168" y="192"/>
                    </a:cubicBezTo>
                    <a:cubicBezTo>
                      <a:pt x="1164" y="190"/>
                      <a:pt x="1160" y="194"/>
                      <a:pt x="1162" y="198"/>
                    </a:cubicBezTo>
                    <a:cubicBezTo>
                      <a:pt x="1164" y="202"/>
                      <a:pt x="1163" y="203"/>
                      <a:pt x="1162" y="206"/>
                    </a:cubicBezTo>
                    <a:cubicBezTo>
                      <a:pt x="1162" y="210"/>
                      <a:pt x="1160" y="208"/>
                      <a:pt x="1156" y="207"/>
                    </a:cubicBezTo>
                    <a:cubicBezTo>
                      <a:pt x="1151" y="205"/>
                      <a:pt x="1151" y="211"/>
                      <a:pt x="1142" y="208"/>
                    </a:cubicBezTo>
                    <a:cubicBezTo>
                      <a:pt x="1133" y="206"/>
                      <a:pt x="1128" y="208"/>
                      <a:pt x="1127" y="205"/>
                    </a:cubicBezTo>
                    <a:cubicBezTo>
                      <a:pt x="1125" y="202"/>
                      <a:pt x="1122" y="202"/>
                      <a:pt x="1122" y="205"/>
                    </a:cubicBezTo>
                    <a:cubicBezTo>
                      <a:pt x="1122" y="207"/>
                      <a:pt x="1107" y="206"/>
                      <a:pt x="1106" y="202"/>
                    </a:cubicBezTo>
                    <a:cubicBezTo>
                      <a:pt x="1105" y="199"/>
                      <a:pt x="1109" y="198"/>
                      <a:pt x="1111" y="197"/>
                    </a:cubicBezTo>
                    <a:cubicBezTo>
                      <a:pt x="1113" y="196"/>
                      <a:pt x="1108" y="195"/>
                      <a:pt x="1101" y="195"/>
                    </a:cubicBezTo>
                    <a:cubicBezTo>
                      <a:pt x="1093" y="196"/>
                      <a:pt x="1088" y="191"/>
                      <a:pt x="1080" y="192"/>
                    </a:cubicBezTo>
                    <a:cubicBezTo>
                      <a:pt x="1072" y="193"/>
                      <a:pt x="1054" y="194"/>
                      <a:pt x="1051" y="196"/>
                    </a:cubicBezTo>
                    <a:cubicBezTo>
                      <a:pt x="1049" y="197"/>
                      <a:pt x="1054" y="201"/>
                      <a:pt x="1050" y="202"/>
                    </a:cubicBezTo>
                    <a:cubicBezTo>
                      <a:pt x="1046" y="202"/>
                      <a:pt x="1049" y="194"/>
                      <a:pt x="1048" y="191"/>
                    </a:cubicBezTo>
                    <a:cubicBezTo>
                      <a:pt x="1047" y="187"/>
                      <a:pt x="1042" y="186"/>
                      <a:pt x="1042" y="189"/>
                    </a:cubicBezTo>
                    <a:cubicBezTo>
                      <a:pt x="1043" y="192"/>
                      <a:pt x="1033" y="193"/>
                      <a:pt x="1031" y="191"/>
                    </a:cubicBezTo>
                    <a:cubicBezTo>
                      <a:pt x="1028" y="189"/>
                      <a:pt x="1024" y="186"/>
                      <a:pt x="1018" y="184"/>
                    </a:cubicBezTo>
                    <a:cubicBezTo>
                      <a:pt x="1011" y="183"/>
                      <a:pt x="1003" y="190"/>
                      <a:pt x="1005" y="192"/>
                    </a:cubicBezTo>
                    <a:cubicBezTo>
                      <a:pt x="1007" y="194"/>
                      <a:pt x="1012" y="192"/>
                      <a:pt x="1012" y="193"/>
                    </a:cubicBezTo>
                    <a:cubicBezTo>
                      <a:pt x="1012" y="196"/>
                      <a:pt x="998" y="195"/>
                      <a:pt x="998" y="197"/>
                    </a:cubicBezTo>
                    <a:cubicBezTo>
                      <a:pt x="998" y="200"/>
                      <a:pt x="985" y="203"/>
                      <a:pt x="981" y="203"/>
                    </a:cubicBezTo>
                    <a:cubicBezTo>
                      <a:pt x="970" y="205"/>
                      <a:pt x="968" y="205"/>
                      <a:pt x="962" y="209"/>
                    </a:cubicBezTo>
                    <a:cubicBezTo>
                      <a:pt x="957" y="213"/>
                      <a:pt x="961" y="205"/>
                      <a:pt x="965" y="201"/>
                    </a:cubicBezTo>
                    <a:cubicBezTo>
                      <a:pt x="969" y="197"/>
                      <a:pt x="973" y="199"/>
                      <a:pt x="976" y="196"/>
                    </a:cubicBezTo>
                    <a:cubicBezTo>
                      <a:pt x="978" y="193"/>
                      <a:pt x="982" y="193"/>
                      <a:pt x="988" y="192"/>
                    </a:cubicBezTo>
                    <a:cubicBezTo>
                      <a:pt x="994" y="191"/>
                      <a:pt x="994" y="187"/>
                      <a:pt x="997" y="186"/>
                    </a:cubicBezTo>
                    <a:cubicBezTo>
                      <a:pt x="1000" y="185"/>
                      <a:pt x="1007" y="182"/>
                      <a:pt x="1009" y="179"/>
                    </a:cubicBezTo>
                    <a:cubicBezTo>
                      <a:pt x="1010" y="176"/>
                      <a:pt x="1025" y="171"/>
                      <a:pt x="1028" y="171"/>
                    </a:cubicBezTo>
                    <a:cubicBezTo>
                      <a:pt x="1031" y="171"/>
                      <a:pt x="1032" y="165"/>
                      <a:pt x="1033" y="165"/>
                    </a:cubicBezTo>
                    <a:cubicBezTo>
                      <a:pt x="1035" y="165"/>
                      <a:pt x="1044" y="161"/>
                      <a:pt x="1047" y="160"/>
                    </a:cubicBezTo>
                    <a:cubicBezTo>
                      <a:pt x="1050" y="158"/>
                      <a:pt x="1052" y="155"/>
                      <a:pt x="1052" y="153"/>
                    </a:cubicBezTo>
                    <a:cubicBezTo>
                      <a:pt x="1052" y="151"/>
                      <a:pt x="1048" y="151"/>
                      <a:pt x="1047" y="149"/>
                    </a:cubicBezTo>
                    <a:cubicBezTo>
                      <a:pt x="1047" y="147"/>
                      <a:pt x="1049" y="148"/>
                      <a:pt x="1053" y="147"/>
                    </a:cubicBezTo>
                    <a:cubicBezTo>
                      <a:pt x="1056" y="146"/>
                      <a:pt x="1053" y="141"/>
                      <a:pt x="1050" y="142"/>
                    </a:cubicBezTo>
                    <a:cubicBezTo>
                      <a:pt x="1047" y="143"/>
                      <a:pt x="1052" y="139"/>
                      <a:pt x="1049" y="136"/>
                    </a:cubicBezTo>
                    <a:cubicBezTo>
                      <a:pt x="1047" y="133"/>
                      <a:pt x="1042" y="138"/>
                      <a:pt x="1042" y="135"/>
                    </a:cubicBezTo>
                    <a:cubicBezTo>
                      <a:pt x="1042" y="132"/>
                      <a:pt x="1041" y="128"/>
                      <a:pt x="1039" y="126"/>
                    </a:cubicBezTo>
                    <a:cubicBezTo>
                      <a:pt x="1037" y="124"/>
                      <a:pt x="1034" y="129"/>
                      <a:pt x="1030" y="126"/>
                    </a:cubicBezTo>
                    <a:cubicBezTo>
                      <a:pt x="1025" y="123"/>
                      <a:pt x="1013" y="121"/>
                      <a:pt x="1013" y="122"/>
                    </a:cubicBezTo>
                    <a:cubicBezTo>
                      <a:pt x="1013" y="124"/>
                      <a:pt x="1007" y="120"/>
                      <a:pt x="1006" y="122"/>
                    </a:cubicBezTo>
                    <a:cubicBezTo>
                      <a:pt x="1005" y="123"/>
                      <a:pt x="995" y="123"/>
                      <a:pt x="992" y="122"/>
                    </a:cubicBezTo>
                    <a:cubicBezTo>
                      <a:pt x="989" y="121"/>
                      <a:pt x="985" y="123"/>
                      <a:pt x="985" y="126"/>
                    </a:cubicBezTo>
                    <a:cubicBezTo>
                      <a:pt x="985" y="129"/>
                      <a:pt x="973" y="128"/>
                      <a:pt x="971" y="127"/>
                    </a:cubicBezTo>
                    <a:cubicBezTo>
                      <a:pt x="969" y="127"/>
                      <a:pt x="979" y="118"/>
                      <a:pt x="979" y="117"/>
                    </a:cubicBezTo>
                    <a:cubicBezTo>
                      <a:pt x="979" y="115"/>
                      <a:pt x="962" y="117"/>
                      <a:pt x="961" y="116"/>
                    </a:cubicBezTo>
                    <a:cubicBezTo>
                      <a:pt x="960" y="114"/>
                      <a:pt x="951" y="113"/>
                      <a:pt x="947" y="114"/>
                    </a:cubicBezTo>
                    <a:cubicBezTo>
                      <a:pt x="943" y="114"/>
                      <a:pt x="947" y="113"/>
                      <a:pt x="951" y="112"/>
                    </a:cubicBezTo>
                    <a:cubicBezTo>
                      <a:pt x="954" y="112"/>
                      <a:pt x="957" y="109"/>
                      <a:pt x="961" y="108"/>
                    </a:cubicBezTo>
                    <a:cubicBezTo>
                      <a:pt x="965" y="108"/>
                      <a:pt x="964" y="106"/>
                      <a:pt x="962" y="104"/>
                    </a:cubicBezTo>
                    <a:cubicBezTo>
                      <a:pt x="961" y="102"/>
                      <a:pt x="957" y="103"/>
                      <a:pt x="953" y="102"/>
                    </a:cubicBezTo>
                    <a:cubicBezTo>
                      <a:pt x="949" y="100"/>
                      <a:pt x="944" y="99"/>
                      <a:pt x="941" y="99"/>
                    </a:cubicBezTo>
                    <a:cubicBezTo>
                      <a:pt x="938" y="98"/>
                      <a:pt x="934" y="100"/>
                      <a:pt x="926" y="102"/>
                    </a:cubicBezTo>
                    <a:cubicBezTo>
                      <a:pt x="918" y="103"/>
                      <a:pt x="918" y="109"/>
                      <a:pt x="914" y="111"/>
                    </a:cubicBezTo>
                    <a:cubicBezTo>
                      <a:pt x="910" y="113"/>
                      <a:pt x="903" y="120"/>
                      <a:pt x="906" y="121"/>
                    </a:cubicBezTo>
                    <a:cubicBezTo>
                      <a:pt x="909" y="122"/>
                      <a:pt x="908" y="124"/>
                      <a:pt x="908" y="126"/>
                    </a:cubicBezTo>
                    <a:cubicBezTo>
                      <a:pt x="909" y="128"/>
                      <a:pt x="906" y="128"/>
                      <a:pt x="902" y="128"/>
                    </a:cubicBezTo>
                    <a:cubicBezTo>
                      <a:pt x="898" y="127"/>
                      <a:pt x="885" y="127"/>
                      <a:pt x="885" y="130"/>
                    </a:cubicBezTo>
                    <a:cubicBezTo>
                      <a:pt x="885" y="133"/>
                      <a:pt x="893" y="134"/>
                      <a:pt x="892" y="136"/>
                    </a:cubicBezTo>
                    <a:cubicBezTo>
                      <a:pt x="892" y="137"/>
                      <a:pt x="886" y="136"/>
                      <a:pt x="884" y="134"/>
                    </a:cubicBezTo>
                    <a:cubicBezTo>
                      <a:pt x="881" y="133"/>
                      <a:pt x="875" y="133"/>
                      <a:pt x="874" y="136"/>
                    </a:cubicBezTo>
                    <a:cubicBezTo>
                      <a:pt x="873" y="139"/>
                      <a:pt x="868" y="138"/>
                      <a:pt x="866" y="138"/>
                    </a:cubicBezTo>
                    <a:cubicBezTo>
                      <a:pt x="865" y="137"/>
                      <a:pt x="862" y="139"/>
                      <a:pt x="859" y="138"/>
                    </a:cubicBezTo>
                    <a:cubicBezTo>
                      <a:pt x="857" y="137"/>
                      <a:pt x="864" y="134"/>
                      <a:pt x="862" y="132"/>
                    </a:cubicBezTo>
                    <a:cubicBezTo>
                      <a:pt x="860" y="130"/>
                      <a:pt x="852" y="132"/>
                      <a:pt x="852" y="135"/>
                    </a:cubicBezTo>
                    <a:cubicBezTo>
                      <a:pt x="851" y="138"/>
                      <a:pt x="846" y="133"/>
                      <a:pt x="844" y="134"/>
                    </a:cubicBezTo>
                    <a:cubicBezTo>
                      <a:pt x="842" y="135"/>
                      <a:pt x="840" y="136"/>
                      <a:pt x="837" y="137"/>
                    </a:cubicBezTo>
                    <a:cubicBezTo>
                      <a:pt x="833" y="139"/>
                      <a:pt x="827" y="136"/>
                      <a:pt x="826" y="138"/>
                    </a:cubicBezTo>
                    <a:cubicBezTo>
                      <a:pt x="825" y="141"/>
                      <a:pt x="833" y="142"/>
                      <a:pt x="833" y="143"/>
                    </a:cubicBezTo>
                    <a:cubicBezTo>
                      <a:pt x="833" y="144"/>
                      <a:pt x="815" y="144"/>
                      <a:pt x="814" y="146"/>
                    </a:cubicBezTo>
                    <a:cubicBezTo>
                      <a:pt x="814" y="148"/>
                      <a:pt x="807" y="148"/>
                      <a:pt x="800" y="148"/>
                    </a:cubicBezTo>
                    <a:cubicBezTo>
                      <a:pt x="792" y="148"/>
                      <a:pt x="795" y="152"/>
                      <a:pt x="789" y="153"/>
                    </a:cubicBezTo>
                    <a:cubicBezTo>
                      <a:pt x="783" y="154"/>
                      <a:pt x="781" y="154"/>
                      <a:pt x="779" y="157"/>
                    </a:cubicBezTo>
                    <a:cubicBezTo>
                      <a:pt x="777" y="160"/>
                      <a:pt x="772" y="161"/>
                      <a:pt x="770" y="158"/>
                    </a:cubicBezTo>
                    <a:cubicBezTo>
                      <a:pt x="768" y="156"/>
                      <a:pt x="763" y="159"/>
                      <a:pt x="766" y="160"/>
                    </a:cubicBezTo>
                    <a:cubicBezTo>
                      <a:pt x="769" y="160"/>
                      <a:pt x="766" y="163"/>
                      <a:pt x="764" y="162"/>
                    </a:cubicBezTo>
                    <a:cubicBezTo>
                      <a:pt x="762" y="162"/>
                      <a:pt x="757" y="166"/>
                      <a:pt x="760" y="165"/>
                    </a:cubicBezTo>
                    <a:cubicBezTo>
                      <a:pt x="763" y="165"/>
                      <a:pt x="764" y="167"/>
                      <a:pt x="763" y="169"/>
                    </a:cubicBezTo>
                    <a:cubicBezTo>
                      <a:pt x="761" y="171"/>
                      <a:pt x="755" y="167"/>
                      <a:pt x="753" y="169"/>
                    </a:cubicBezTo>
                    <a:cubicBezTo>
                      <a:pt x="751" y="170"/>
                      <a:pt x="756" y="173"/>
                      <a:pt x="759" y="172"/>
                    </a:cubicBezTo>
                    <a:cubicBezTo>
                      <a:pt x="762" y="172"/>
                      <a:pt x="764" y="174"/>
                      <a:pt x="764" y="176"/>
                    </a:cubicBezTo>
                    <a:cubicBezTo>
                      <a:pt x="765" y="178"/>
                      <a:pt x="757" y="175"/>
                      <a:pt x="756" y="177"/>
                    </a:cubicBezTo>
                    <a:cubicBezTo>
                      <a:pt x="754" y="178"/>
                      <a:pt x="757" y="179"/>
                      <a:pt x="760" y="180"/>
                    </a:cubicBezTo>
                    <a:cubicBezTo>
                      <a:pt x="763" y="180"/>
                      <a:pt x="761" y="181"/>
                      <a:pt x="764" y="184"/>
                    </a:cubicBezTo>
                    <a:cubicBezTo>
                      <a:pt x="764" y="184"/>
                      <a:pt x="764" y="184"/>
                      <a:pt x="764" y="184"/>
                    </a:cubicBezTo>
                    <a:cubicBezTo>
                      <a:pt x="766" y="186"/>
                      <a:pt x="763" y="187"/>
                      <a:pt x="763" y="189"/>
                    </a:cubicBezTo>
                    <a:cubicBezTo>
                      <a:pt x="763" y="191"/>
                      <a:pt x="760" y="192"/>
                      <a:pt x="760" y="190"/>
                    </a:cubicBezTo>
                    <a:cubicBezTo>
                      <a:pt x="760" y="188"/>
                      <a:pt x="751" y="187"/>
                      <a:pt x="749" y="189"/>
                    </a:cubicBezTo>
                    <a:cubicBezTo>
                      <a:pt x="747" y="192"/>
                      <a:pt x="746" y="193"/>
                      <a:pt x="744" y="191"/>
                    </a:cubicBezTo>
                    <a:cubicBezTo>
                      <a:pt x="742" y="189"/>
                      <a:pt x="735" y="192"/>
                      <a:pt x="727" y="192"/>
                    </a:cubicBezTo>
                    <a:cubicBezTo>
                      <a:pt x="719" y="192"/>
                      <a:pt x="702" y="193"/>
                      <a:pt x="698" y="195"/>
                    </a:cubicBezTo>
                    <a:cubicBezTo>
                      <a:pt x="694" y="196"/>
                      <a:pt x="690" y="202"/>
                      <a:pt x="694" y="206"/>
                    </a:cubicBezTo>
                    <a:cubicBezTo>
                      <a:pt x="698" y="210"/>
                      <a:pt x="694" y="211"/>
                      <a:pt x="694" y="214"/>
                    </a:cubicBezTo>
                    <a:cubicBezTo>
                      <a:pt x="694" y="216"/>
                      <a:pt x="704" y="221"/>
                      <a:pt x="710" y="222"/>
                    </a:cubicBezTo>
                    <a:cubicBezTo>
                      <a:pt x="715" y="222"/>
                      <a:pt x="719" y="229"/>
                      <a:pt x="716" y="233"/>
                    </a:cubicBezTo>
                    <a:cubicBezTo>
                      <a:pt x="713" y="237"/>
                      <a:pt x="703" y="232"/>
                      <a:pt x="697" y="227"/>
                    </a:cubicBezTo>
                    <a:cubicBezTo>
                      <a:pt x="691" y="222"/>
                      <a:pt x="676" y="220"/>
                      <a:pt x="671" y="220"/>
                    </a:cubicBezTo>
                    <a:cubicBezTo>
                      <a:pt x="666" y="220"/>
                      <a:pt x="669" y="216"/>
                      <a:pt x="663" y="216"/>
                    </a:cubicBezTo>
                    <a:cubicBezTo>
                      <a:pt x="657" y="216"/>
                      <a:pt x="652" y="222"/>
                      <a:pt x="656" y="222"/>
                    </a:cubicBezTo>
                    <a:cubicBezTo>
                      <a:pt x="660" y="222"/>
                      <a:pt x="663" y="221"/>
                      <a:pt x="661" y="223"/>
                    </a:cubicBezTo>
                    <a:cubicBezTo>
                      <a:pt x="658" y="225"/>
                      <a:pt x="662" y="225"/>
                      <a:pt x="667" y="227"/>
                    </a:cubicBezTo>
                    <a:cubicBezTo>
                      <a:pt x="672" y="229"/>
                      <a:pt x="663" y="232"/>
                      <a:pt x="657" y="229"/>
                    </a:cubicBezTo>
                    <a:cubicBezTo>
                      <a:pt x="652" y="225"/>
                      <a:pt x="647" y="228"/>
                      <a:pt x="645" y="231"/>
                    </a:cubicBezTo>
                    <a:cubicBezTo>
                      <a:pt x="644" y="234"/>
                      <a:pt x="651" y="241"/>
                      <a:pt x="660" y="243"/>
                    </a:cubicBezTo>
                    <a:cubicBezTo>
                      <a:pt x="669" y="244"/>
                      <a:pt x="666" y="247"/>
                      <a:pt x="670" y="248"/>
                    </a:cubicBezTo>
                    <a:cubicBezTo>
                      <a:pt x="675" y="250"/>
                      <a:pt x="672" y="252"/>
                      <a:pt x="669" y="252"/>
                    </a:cubicBezTo>
                    <a:cubicBezTo>
                      <a:pt x="666" y="252"/>
                      <a:pt x="660" y="247"/>
                      <a:pt x="656" y="245"/>
                    </a:cubicBezTo>
                    <a:cubicBezTo>
                      <a:pt x="651" y="243"/>
                      <a:pt x="639" y="246"/>
                      <a:pt x="637" y="243"/>
                    </a:cubicBezTo>
                    <a:cubicBezTo>
                      <a:pt x="634" y="241"/>
                      <a:pt x="638" y="238"/>
                      <a:pt x="636" y="236"/>
                    </a:cubicBezTo>
                    <a:cubicBezTo>
                      <a:pt x="634" y="234"/>
                      <a:pt x="636" y="230"/>
                      <a:pt x="639" y="225"/>
                    </a:cubicBezTo>
                    <a:cubicBezTo>
                      <a:pt x="642" y="220"/>
                      <a:pt x="638" y="212"/>
                      <a:pt x="634" y="211"/>
                    </a:cubicBezTo>
                    <a:cubicBezTo>
                      <a:pt x="629" y="210"/>
                      <a:pt x="630" y="214"/>
                      <a:pt x="631" y="215"/>
                    </a:cubicBezTo>
                    <a:cubicBezTo>
                      <a:pt x="632" y="217"/>
                      <a:pt x="631" y="223"/>
                      <a:pt x="628" y="227"/>
                    </a:cubicBezTo>
                    <a:cubicBezTo>
                      <a:pt x="625" y="231"/>
                      <a:pt x="614" y="231"/>
                      <a:pt x="614" y="234"/>
                    </a:cubicBezTo>
                    <a:cubicBezTo>
                      <a:pt x="614" y="237"/>
                      <a:pt x="608" y="239"/>
                      <a:pt x="610" y="241"/>
                    </a:cubicBezTo>
                    <a:cubicBezTo>
                      <a:pt x="612" y="243"/>
                      <a:pt x="621" y="254"/>
                      <a:pt x="623" y="257"/>
                    </a:cubicBezTo>
                    <a:cubicBezTo>
                      <a:pt x="624" y="260"/>
                      <a:pt x="615" y="270"/>
                      <a:pt x="616" y="276"/>
                    </a:cubicBezTo>
                    <a:cubicBezTo>
                      <a:pt x="618" y="282"/>
                      <a:pt x="615" y="284"/>
                      <a:pt x="617" y="287"/>
                    </a:cubicBezTo>
                    <a:cubicBezTo>
                      <a:pt x="618" y="290"/>
                      <a:pt x="623" y="287"/>
                      <a:pt x="625" y="289"/>
                    </a:cubicBezTo>
                    <a:cubicBezTo>
                      <a:pt x="628" y="290"/>
                      <a:pt x="632" y="287"/>
                      <a:pt x="638" y="286"/>
                    </a:cubicBezTo>
                    <a:cubicBezTo>
                      <a:pt x="645" y="285"/>
                      <a:pt x="656" y="291"/>
                      <a:pt x="660" y="293"/>
                    </a:cubicBezTo>
                    <a:cubicBezTo>
                      <a:pt x="664" y="295"/>
                      <a:pt x="662" y="298"/>
                      <a:pt x="664" y="302"/>
                    </a:cubicBezTo>
                    <a:cubicBezTo>
                      <a:pt x="666" y="305"/>
                      <a:pt x="659" y="305"/>
                      <a:pt x="659" y="310"/>
                    </a:cubicBezTo>
                    <a:cubicBezTo>
                      <a:pt x="659" y="315"/>
                      <a:pt x="672" y="317"/>
                      <a:pt x="672" y="319"/>
                    </a:cubicBezTo>
                    <a:cubicBezTo>
                      <a:pt x="673" y="320"/>
                      <a:pt x="663" y="319"/>
                      <a:pt x="659" y="318"/>
                    </a:cubicBezTo>
                    <a:cubicBezTo>
                      <a:pt x="656" y="316"/>
                      <a:pt x="655" y="312"/>
                      <a:pt x="654" y="311"/>
                    </a:cubicBezTo>
                    <a:cubicBezTo>
                      <a:pt x="653" y="310"/>
                      <a:pt x="657" y="306"/>
                      <a:pt x="657" y="302"/>
                    </a:cubicBezTo>
                    <a:cubicBezTo>
                      <a:pt x="657" y="299"/>
                      <a:pt x="653" y="297"/>
                      <a:pt x="651" y="295"/>
                    </a:cubicBezTo>
                    <a:cubicBezTo>
                      <a:pt x="650" y="293"/>
                      <a:pt x="647" y="290"/>
                      <a:pt x="644" y="291"/>
                    </a:cubicBezTo>
                    <a:cubicBezTo>
                      <a:pt x="641" y="291"/>
                      <a:pt x="630" y="292"/>
                      <a:pt x="627" y="295"/>
                    </a:cubicBezTo>
                    <a:cubicBezTo>
                      <a:pt x="624" y="298"/>
                      <a:pt x="627" y="307"/>
                      <a:pt x="629" y="311"/>
                    </a:cubicBezTo>
                    <a:cubicBezTo>
                      <a:pt x="631" y="315"/>
                      <a:pt x="620" y="321"/>
                      <a:pt x="620" y="324"/>
                    </a:cubicBezTo>
                    <a:cubicBezTo>
                      <a:pt x="620" y="328"/>
                      <a:pt x="616" y="329"/>
                      <a:pt x="611" y="332"/>
                    </a:cubicBezTo>
                    <a:cubicBezTo>
                      <a:pt x="606" y="334"/>
                      <a:pt x="601" y="336"/>
                      <a:pt x="601" y="341"/>
                    </a:cubicBezTo>
                    <a:cubicBezTo>
                      <a:pt x="601" y="345"/>
                      <a:pt x="594" y="343"/>
                      <a:pt x="591" y="341"/>
                    </a:cubicBezTo>
                    <a:cubicBezTo>
                      <a:pt x="587" y="339"/>
                      <a:pt x="583" y="342"/>
                      <a:pt x="578" y="342"/>
                    </a:cubicBezTo>
                    <a:cubicBezTo>
                      <a:pt x="573" y="342"/>
                      <a:pt x="573" y="337"/>
                      <a:pt x="569" y="339"/>
                    </a:cubicBezTo>
                    <a:cubicBezTo>
                      <a:pt x="565" y="340"/>
                      <a:pt x="562" y="337"/>
                      <a:pt x="563" y="334"/>
                    </a:cubicBezTo>
                    <a:cubicBezTo>
                      <a:pt x="565" y="331"/>
                      <a:pt x="569" y="333"/>
                      <a:pt x="569" y="336"/>
                    </a:cubicBezTo>
                    <a:cubicBezTo>
                      <a:pt x="570" y="338"/>
                      <a:pt x="573" y="337"/>
                      <a:pt x="576" y="335"/>
                    </a:cubicBezTo>
                    <a:cubicBezTo>
                      <a:pt x="579" y="333"/>
                      <a:pt x="578" y="337"/>
                      <a:pt x="582" y="338"/>
                    </a:cubicBezTo>
                    <a:cubicBezTo>
                      <a:pt x="587" y="338"/>
                      <a:pt x="585" y="335"/>
                      <a:pt x="588" y="335"/>
                    </a:cubicBezTo>
                    <a:cubicBezTo>
                      <a:pt x="592" y="336"/>
                      <a:pt x="592" y="335"/>
                      <a:pt x="591" y="333"/>
                    </a:cubicBezTo>
                    <a:cubicBezTo>
                      <a:pt x="590" y="331"/>
                      <a:pt x="594" y="330"/>
                      <a:pt x="596" y="329"/>
                    </a:cubicBezTo>
                    <a:cubicBezTo>
                      <a:pt x="598" y="327"/>
                      <a:pt x="597" y="324"/>
                      <a:pt x="599" y="323"/>
                    </a:cubicBezTo>
                    <a:cubicBezTo>
                      <a:pt x="602" y="321"/>
                      <a:pt x="600" y="319"/>
                      <a:pt x="602" y="319"/>
                    </a:cubicBezTo>
                    <a:cubicBezTo>
                      <a:pt x="605" y="319"/>
                      <a:pt x="606" y="315"/>
                      <a:pt x="608" y="315"/>
                    </a:cubicBezTo>
                    <a:cubicBezTo>
                      <a:pt x="610" y="315"/>
                      <a:pt x="611" y="312"/>
                      <a:pt x="610" y="310"/>
                    </a:cubicBezTo>
                    <a:cubicBezTo>
                      <a:pt x="609" y="308"/>
                      <a:pt x="611" y="303"/>
                      <a:pt x="613" y="302"/>
                    </a:cubicBezTo>
                    <a:cubicBezTo>
                      <a:pt x="615" y="302"/>
                      <a:pt x="615" y="300"/>
                      <a:pt x="613" y="298"/>
                    </a:cubicBezTo>
                    <a:cubicBezTo>
                      <a:pt x="611" y="297"/>
                      <a:pt x="604" y="292"/>
                      <a:pt x="604" y="289"/>
                    </a:cubicBezTo>
                    <a:cubicBezTo>
                      <a:pt x="605" y="285"/>
                      <a:pt x="603" y="280"/>
                      <a:pt x="604" y="277"/>
                    </a:cubicBezTo>
                    <a:cubicBezTo>
                      <a:pt x="605" y="275"/>
                      <a:pt x="604" y="269"/>
                      <a:pt x="604" y="266"/>
                    </a:cubicBezTo>
                    <a:cubicBezTo>
                      <a:pt x="604" y="263"/>
                      <a:pt x="606" y="260"/>
                      <a:pt x="607" y="255"/>
                    </a:cubicBezTo>
                    <a:cubicBezTo>
                      <a:pt x="608" y="249"/>
                      <a:pt x="601" y="243"/>
                      <a:pt x="598" y="242"/>
                    </a:cubicBezTo>
                    <a:cubicBezTo>
                      <a:pt x="594" y="240"/>
                      <a:pt x="596" y="237"/>
                      <a:pt x="601" y="233"/>
                    </a:cubicBezTo>
                    <a:cubicBezTo>
                      <a:pt x="606" y="229"/>
                      <a:pt x="606" y="217"/>
                      <a:pt x="606" y="214"/>
                    </a:cubicBezTo>
                    <a:cubicBezTo>
                      <a:pt x="606" y="211"/>
                      <a:pt x="596" y="209"/>
                      <a:pt x="592" y="209"/>
                    </a:cubicBezTo>
                    <a:cubicBezTo>
                      <a:pt x="588" y="210"/>
                      <a:pt x="574" y="209"/>
                      <a:pt x="571" y="208"/>
                    </a:cubicBezTo>
                    <a:cubicBezTo>
                      <a:pt x="567" y="208"/>
                      <a:pt x="566" y="211"/>
                      <a:pt x="564" y="215"/>
                    </a:cubicBezTo>
                    <a:cubicBezTo>
                      <a:pt x="563" y="218"/>
                      <a:pt x="559" y="223"/>
                      <a:pt x="557" y="231"/>
                    </a:cubicBezTo>
                    <a:cubicBezTo>
                      <a:pt x="555" y="238"/>
                      <a:pt x="546" y="241"/>
                      <a:pt x="542" y="242"/>
                    </a:cubicBezTo>
                    <a:cubicBezTo>
                      <a:pt x="538" y="244"/>
                      <a:pt x="535" y="249"/>
                      <a:pt x="537" y="252"/>
                    </a:cubicBezTo>
                    <a:cubicBezTo>
                      <a:pt x="539" y="255"/>
                      <a:pt x="542" y="253"/>
                      <a:pt x="543" y="254"/>
                    </a:cubicBezTo>
                    <a:cubicBezTo>
                      <a:pt x="545" y="255"/>
                      <a:pt x="543" y="262"/>
                      <a:pt x="542" y="263"/>
                    </a:cubicBezTo>
                    <a:cubicBezTo>
                      <a:pt x="541" y="264"/>
                      <a:pt x="544" y="266"/>
                      <a:pt x="541" y="268"/>
                    </a:cubicBezTo>
                    <a:cubicBezTo>
                      <a:pt x="539" y="270"/>
                      <a:pt x="536" y="274"/>
                      <a:pt x="538" y="276"/>
                    </a:cubicBezTo>
                    <a:cubicBezTo>
                      <a:pt x="539" y="278"/>
                      <a:pt x="547" y="279"/>
                      <a:pt x="551" y="281"/>
                    </a:cubicBezTo>
                    <a:cubicBezTo>
                      <a:pt x="554" y="283"/>
                      <a:pt x="553" y="286"/>
                      <a:pt x="556" y="290"/>
                    </a:cubicBezTo>
                    <a:cubicBezTo>
                      <a:pt x="558" y="293"/>
                      <a:pt x="561" y="291"/>
                      <a:pt x="563" y="293"/>
                    </a:cubicBezTo>
                    <a:cubicBezTo>
                      <a:pt x="564" y="295"/>
                      <a:pt x="558" y="304"/>
                      <a:pt x="556" y="304"/>
                    </a:cubicBezTo>
                    <a:cubicBezTo>
                      <a:pt x="553" y="305"/>
                      <a:pt x="545" y="296"/>
                      <a:pt x="542" y="294"/>
                    </a:cubicBezTo>
                    <a:cubicBezTo>
                      <a:pt x="539" y="292"/>
                      <a:pt x="529" y="288"/>
                      <a:pt x="524" y="286"/>
                    </a:cubicBezTo>
                    <a:cubicBezTo>
                      <a:pt x="519" y="283"/>
                      <a:pt x="514" y="283"/>
                      <a:pt x="509" y="280"/>
                    </a:cubicBezTo>
                    <a:cubicBezTo>
                      <a:pt x="503" y="276"/>
                      <a:pt x="498" y="274"/>
                      <a:pt x="488" y="274"/>
                    </a:cubicBezTo>
                    <a:cubicBezTo>
                      <a:pt x="478" y="274"/>
                      <a:pt x="471" y="272"/>
                      <a:pt x="467" y="272"/>
                    </a:cubicBezTo>
                    <a:cubicBezTo>
                      <a:pt x="464" y="273"/>
                      <a:pt x="465" y="269"/>
                      <a:pt x="459" y="266"/>
                    </a:cubicBezTo>
                    <a:cubicBezTo>
                      <a:pt x="453" y="263"/>
                      <a:pt x="449" y="260"/>
                      <a:pt x="445" y="262"/>
                    </a:cubicBezTo>
                    <a:cubicBezTo>
                      <a:pt x="442" y="263"/>
                      <a:pt x="443" y="270"/>
                      <a:pt x="449" y="271"/>
                    </a:cubicBezTo>
                    <a:cubicBezTo>
                      <a:pt x="454" y="272"/>
                      <a:pt x="451" y="275"/>
                      <a:pt x="457" y="274"/>
                    </a:cubicBezTo>
                    <a:cubicBezTo>
                      <a:pt x="463" y="274"/>
                      <a:pt x="464" y="276"/>
                      <a:pt x="464" y="279"/>
                    </a:cubicBezTo>
                    <a:cubicBezTo>
                      <a:pt x="464" y="283"/>
                      <a:pt x="467" y="286"/>
                      <a:pt x="469" y="289"/>
                    </a:cubicBezTo>
                    <a:cubicBezTo>
                      <a:pt x="472" y="291"/>
                      <a:pt x="470" y="295"/>
                      <a:pt x="466" y="295"/>
                    </a:cubicBezTo>
                    <a:cubicBezTo>
                      <a:pt x="461" y="295"/>
                      <a:pt x="456" y="296"/>
                      <a:pt x="458" y="299"/>
                    </a:cubicBezTo>
                    <a:cubicBezTo>
                      <a:pt x="460" y="302"/>
                      <a:pt x="457" y="303"/>
                      <a:pt x="452" y="301"/>
                    </a:cubicBezTo>
                    <a:cubicBezTo>
                      <a:pt x="448" y="299"/>
                      <a:pt x="450" y="296"/>
                      <a:pt x="452" y="294"/>
                    </a:cubicBezTo>
                    <a:cubicBezTo>
                      <a:pt x="454" y="293"/>
                      <a:pt x="448" y="290"/>
                      <a:pt x="445" y="289"/>
                    </a:cubicBezTo>
                    <a:cubicBezTo>
                      <a:pt x="443" y="288"/>
                      <a:pt x="431" y="297"/>
                      <a:pt x="428" y="298"/>
                    </a:cubicBezTo>
                    <a:cubicBezTo>
                      <a:pt x="425" y="299"/>
                      <a:pt x="417" y="296"/>
                      <a:pt x="409" y="298"/>
                    </a:cubicBezTo>
                    <a:cubicBezTo>
                      <a:pt x="401" y="300"/>
                      <a:pt x="402" y="306"/>
                      <a:pt x="399" y="306"/>
                    </a:cubicBezTo>
                    <a:cubicBezTo>
                      <a:pt x="396" y="305"/>
                      <a:pt x="387" y="306"/>
                      <a:pt x="383" y="304"/>
                    </a:cubicBezTo>
                    <a:cubicBezTo>
                      <a:pt x="380" y="302"/>
                      <a:pt x="383" y="301"/>
                      <a:pt x="386" y="301"/>
                    </a:cubicBezTo>
                    <a:cubicBezTo>
                      <a:pt x="390" y="302"/>
                      <a:pt x="391" y="300"/>
                      <a:pt x="389" y="298"/>
                    </a:cubicBezTo>
                    <a:cubicBezTo>
                      <a:pt x="387" y="296"/>
                      <a:pt x="392" y="292"/>
                      <a:pt x="391" y="290"/>
                    </a:cubicBezTo>
                    <a:cubicBezTo>
                      <a:pt x="391" y="289"/>
                      <a:pt x="378" y="293"/>
                      <a:pt x="376" y="295"/>
                    </a:cubicBezTo>
                    <a:cubicBezTo>
                      <a:pt x="374" y="297"/>
                      <a:pt x="376" y="300"/>
                      <a:pt x="374" y="301"/>
                    </a:cubicBezTo>
                    <a:cubicBezTo>
                      <a:pt x="372" y="302"/>
                      <a:pt x="372" y="299"/>
                      <a:pt x="369" y="298"/>
                    </a:cubicBezTo>
                    <a:cubicBezTo>
                      <a:pt x="366" y="297"/>
                      <a:pt x="347" y="302"/>
                      <a:pt x="343" y="306"/>
                    </a:cubicBezTo>
                    <a:cubicBezTo>
                      <a:pt x="339" y="310"/>
                      <a:pt x="332" y="310"/>
                      <a:pt x="332" y="313"/>
                    </a:cubicBezTo>
                    <a:cubicBezTo>
                      <a:pt x="332" y="315"/>
                      <a:pt x="323" y="315"/>
                      <a:pt x="320" y="316"/>
                    </a:cubicBezTo>
                    <a:cubicBezTo>
                      <a:pt x="316" y="318"/>
                      <a:pt x="319" y="325"/>
                      <a:pt x="317" y="328"/>
                    </a:cubicBezTo>
                    <a:cubicBezTo>
                      <a:pt x="316" y="332"/>
                      <a:pt x="302" y="331"/>
                      <a:pt x="298" y="331"/>
                    </a:cubicBezTo>
                    <a:cubicBezTo>
                      <a:pt x="294" y="331"/>
                      <a:pt x="293" y="323"/>
                      <a:pt x="289" y="322"/>
                    </a:cubicBezTo>
                    <a:cubicBezTo>
                      <a:pt x="286" y="322"/>
                      <a:pt x="288" y="317"/>
                      <a:pt x="289" y="315"/>
                    </a:cubicBezTo>
                    <a:cubicBezTo>
                      <a:pt x="290" y="313"/>
                      <a:pt x="293" y="315"/>
                      <a:pt x="297" y="312"/>
                    </a:cubicBezTo>
                    <a:cubicBezTo>
                      <a:pt x="301" y="309"/>
                      <a:pt x="305" y="313"/>
                      <a:pt x="307" y="312"/>
                    </a:cubicBezTo>
                    <a:cubicBezTo>
                      <a:pt x="308" y="310"/>
                      <a:pt x="300" y="305"/>
                      <a:pt x="300" y="301"/>
                    </a:cubicBezTo>
                    <a:cubicBezTo>
                      <a:pt x="299" y="297"/>
                      <a:pt x="291" y="295"/>
                      <a:pt x="286" y="297"/>
                    </a:cubicBezTo>
                    <a:cubicBezTo>
                      <a:pt x="281" y="298"/>
                      <a:pt x="275" y="297"/>
                      <a:pt x="272" y="295"/>
                    </a:cubicBezTo>
                    <a:cubicBezTo>
                      <a:pt x="268" y="294"/>
                      <a:pt x="268" y="298"/>
                      <a:pt x="274" y="300"/>
                    </a:cubicBezTo>
                    <a:cubicBezTo>
                      <a:pt x="279" y="301"/>
                      <a:pt x="276" y="305"/>
                      <a:pt x="277" y="307"/>
                    </a:cubicBezTo>
                    <a:cubicBezTo>
                      <a:pt x="278" y="310"/>
                      <a:pt x="276" y="316"/>
                      <a:pt x="273" y="320"/>
                    </a:cubicBezTo>
                    <a:cubicBezTo>
                      <a:pt x="270" y="324"/>
                      <a:pt x="272" y="324"/>
                      <a:pt x="276" y="324"/>
                    </a:cubicBezTo>
                    <a:cubicBezTo>
                      <a:pt x="281" y="324"/>
                      <a:pt x="280" y="330"/>
                      <a:pt x="280" y="334"/>
                    </a:cubicBezTo>
                    <a:cubicBezTo>
                      <a:pt x="280" y="338"/>
                      <a:pt x="277" y="339"/>
                      <a:pt x="277" y="343"/>
                    </a:cubicBezTo>
                    <a:cubicBezTo>
                      <a:pt x="277" y="346"/>
                      <a:pt x="273" y="341"/>
                      <a:pt x="272" y="342"/>
                    </a:cubicBezTo>
                    <a:cubicBezTo>
                      <a:pt x="271" y="344"/>
                      <a:pt x="269" y="342"/>
                      <a:pt x="269" y="339"/>
                    </a:cubicBezTo>
                    <a:cubicBezTo>
                      <a:pt x="268" y="336"/>
                      <a:pt x="261" y="338"/>
                      <a:pt x="257" y="337"/>
                    </a:cubicBezTo>
                    <a:cubicBezTo>
                      <a:pt x="254" y="336"/>
                      <a:pt x="252" y="338"/>
                      <a:pt x="250" y="340"/>
                    </a:cubicBezTo>
                    <a:cubicBezTo>
                      <a:pt x="248" y="343"/>
                      <a:pt x="243" y="344"/>
                      <a:pt x="240" y="345"/>
                    </a:cubicBezTo>
                    <a:cubicBezTo>
                      <a:pt x="237" y="345"/>
                      <a:pt x="232" y="351"/>
                      <a:pt x="229" y="353"/>
                    </a:cubicBezTo>
                    <a:cubicBezTo>
                      <a:pt x="226" y="355"/>
                      <a:pt x="226" y="358"/>
                      <a:pt x="230" y="362"/>
                    </a:cubicBezTo>
                    <a:cubicBezTo>
                      <a:pt x="234" y="366"/>
                      <a:pt x="235" y="369"/>
                      <a:pt x="235" y="371"/>
                    </a:cubicBezTo>
                    <a:cubicBezTo>
                      <a:pt x="234" y="373"/>
                      <a:pt x="223" y="373"/>
                      <a:pt x="221" y="370"/>
                    </a:cubicBezTo>
                    <a:cubicBezTo>
                      <a:pt x="219" y="368"/>
                      <a:pt x="212" y="367"/>
                      <a:pt x="210" y="368"/>
                    </a:cubicBezTo>
                    <a:cubicBezTo>
                      <a:pt x="207" y="368"/>
                      <a:pt x="200" y="360"/>
                      <a:pt x="197" y="360"/>
                    </a:cubicBezTo>
                    <a:cubicBezTo>
                      <a:pt x="193" y="360"/>
                      <a:pt x="191" y="364"/>
                      <a:pt x="190" y="366"/>
                    </a:cubicBezTo>
                    <a:cubicBezTo>
                      <a:pt x="189" y="369"/>
                      <a:pt x="192" y="369"/>
                      <a:pt x="193" y="373"/>
                    </a:cubicBezTo>
                    <a:cubicBezTo>
                      <a:pt x="195" y="377"/>
                      <a:pt x="201" y="377"/>
                      <a:pt x="204" y="377"/>
                    </a:cubicBezTo>
                    <a:cubicBezTo>
                      <a:pt x="207" y="377"/>
                      <a:pt x="206" y="382"/>
                      <a:pt x="205" y="384"/>
                    </a:cubicBezTo>
                    <a:cubicBezTo>
                      <a:pt x="204" y="386"/>
                      <a:pt x="198" y="387"/>
                      <a:pt x="197" y="385"/>
                    </a:cubicBezTo>
                    <a:cubicBezTo>
                      <a:pt x="195" y="383"/>
                      <a:pt x="188" y="385"/>
                      <a:pt x="188" y="382"/>
                    </a:cubicBezTo>
                    <a:cubicBezTo>
                      <a:pt x="188" y="380"/>
                      <a:pt x="183" y="376"/>
                      <a:pt x="178" y="376"/>
                    </a:cubicBezTo>
                    <a:cubicBezTo>
                      <a:pt x="172" y="377"/>
                      <a:pt x="171" y="374"/>
                      <a:pt x="172" y="370"/>
                    </a:cubicBezTo>
                    <a:cubicBezTo>
                      <a:pt x="172" y="366"/>
                      <a:pt x="169" y="364"/>
                      <a:pt x="169" y="362"/>
                    </a:cubicBezTo>
                    <a:cubicBezTo>
                      <a:pt x="169" y="360"/>
                      <a:pt x="167" y="356"/>
                      <a:pt x="169" y="354"/>
                    </a:cubicBezTo>
                    <a:cubicBezTo>
                      <a:pt x="172" y="353"/>
                      <a:pt x="170" y="350"/>
                      <a:pt x="170" y="347"/>
                    </a:cubicBezTo>
                    <a:cubicBezTo>
                      <a:pt x="170" y="345"/>
                      <a:pt x="166" y="341"/>
                      <a:pt x="162" y="341"/>
                    </a:cubicBezTo>
                    <a:cubicBezTo>
                      <a:pt x="157" y="341"/>
                      <a:pt x="158" y="337"/>
                      <a:pt x="155" y="336"/>
                    </a:cubicBezTo>
                    <a:cubicBezTo>
                      <a:pt x="151" y="335"/>
                      <a:pt x="144" y="329"/>
                      <a:pt x="144" y="327"/>
                    </a:cubicBezTo>
                    <a:cubicBezTo>
                      <a:pt x="143" y="324"/>
                      <a:pt x="138" y="324"/>
                      <a:pt x="140" y="323"/>
                    </a:cubicBezTo>
                    <a:cubicBezTo>
                      <a:pt x="142" y="322"/>
                      <a:pt x="146" y="323"/>
                      <a:pt x="149" y="326"/>
                    </a:cubicBezTo>
                    <a:cubicBezTo>
                      <a:pt x="152" y="329"/>
                      <a:pt x="157" y="332"/>
                      <a:pt x="164" y="333"/>
                    </a:cubicBezTo>
                    <a:cubicBezTo>
                      <a:pt x="172" y="334"/>
                      <a:pt x="175" y="338"/>
                      <a:pt x="184" y="339"/>
                    </a:cubicBezTo>
                    <a:cubicBezTo>
                      <a:pt x="193" y="341"/>
                      <a:pt x="198" y="342"/>
                      <a:pt x="210" y="344"/>
                    </a:cubicBezTo>
                    <a:cubicBezTo>
                      <a:pt x="223" y="345"/>
                      <a:pt x="240" y="333"/>
                      <a:pt x="243" y="329"/>
                    </a:cubicBezTo>
                    <a:cubicBezTo>
                      <a:pt x="247" y="326"/>
                      <a:pt x="242" y="319"/>
                      <a:pt x="242" y="316"/>
                    </a:cubicBezTo>
                    <a:cubicBezTo>
                      <a:pt x="242" y="313"/>
                      <a:pt x="236" y="313"/>
                      <a:pt x="236" y="311"/>
                    </a:cubicBezTo>
                    <a:cubicBezTo>
                      <a:pt x="235" y="309"/>
                      <a:pt x="231" y="305"/>
                      <a:pt x="226" y="305"/>
                    </a:cubicBezTo>
                    <a:cubicBezTo>
                      <a:pt x="221" y="305"/>
                      <a:pt x="221" y="300"/>
                      <a:pt x="217" y="300"/>
                    </a:cubicBezTo>
                    <a:cubicBezTo>
                      <a:pt x="213" y="300"/>
                      <a:pt x="210" y="298"/>
                      <a:pt x="200" y="292"/>
                    </a:cubicBezTo>
                    <a:cubicBezTo>
                      <a:pt x="190" y="285"/>
                      <a:pt x="177" y="280"/>
                      <a:pt x="174" y="281"/>
                    </a:cubicBezTo>
                    <a:cubicBezTo>
                      <a:pt x="172" y="283"/>
                      <a:pt x="170" y="283"/>
                      <a:pt x="168" y="281"/>
                    </a:cubicBezTo>
                    <a:cubicBezTo>
                      <a:pt x="167" y="278"/>
                      <a:pt x="163" y="279"/>
                      <a:pt x="160" y="281"/>
                    </a:cubicBezTo>
                    <a:cubicBezTo>
                      <a:pt x="157" y="283"/>
                      <a:pt x="155" y="279"/>
                      <a:pt x="150" y="280"/>
                    </a:cubicBezTo>
                    <a:cubicBezTo>
                      <a:pt x="145" y="281"/>
                      <a:pt x="142" y="278"/>
                      <a:pt x="143" y="276"/>
                    </a:cubicBezTo>
                    <a:cubicBezTo>
                      <a:pt x="145" y="275"/>
                      <a:pt x="152" y="276"/>
                      <a:pt x="152" y="274"/>
                    </a:cubicBezTo>
                    <a:cubicBezTo>
                      <a:pt x="151" y="271"/>
                      <a:pt x="149" y="274"/>
                      <a:pt x="144" y="271"/>
                    </a:cubicBezTo>
                    <a:cubicBezTo>
                      <a:pt x="140" y="268"/>
                      <a:pt x="137" y="270"/>
                      <a:pt x="136" y="272"/>
                    </a:cubicBezTo>
                    <a:cubicBezTo>
                      <a:pt x="135" y="275"/>
                      <a:pt x="132" y="274"/>
                      <a:pt x="129" y="272"/>
                    </a:cubicBezTo>
                    <a:cubicBezTo>
                      <a:pt x="129" y="272"/>
                      <a:pt x="129" y="271"/>
                      <a:pt x="129" y="271"/>
                    </a:cubicBezTo>
                    <a:cubicBezTo>
                      <a:pt x="128" y="275"/>
                      <a:pt x="125" y="276"/>
                      <a:pt x="123" y="275"/>
                    </a:cubicBezTo>
                    <a:cubicBezTo>
                      <a:pt x="120" y="275"/>
                      <a:pt x="117" y="280"/>
                      <a:pt x="114" y="280"/>
                    </a:cubicBezTo>
                    <a:cubicBezTo>
                      <a:pt x="110" y="280"/>
                      <a:pt x="107" y="283"/>
                      <a:pt x="106" y="286"/>
                    </a:cubicBezTo>
                    <a:cubicBezTo>
                      <a:pt x="105" y="289"/>
                      <a:pt x="102" y="288"/>
                      <a:pt x="102" y="290"/>
                    </a:cubicBezTo>
                    <a:cubicBezTo>
                      <a:pt x="102" y="292"/>
                      <a:pt x="102" y="294"/>
                      <a:pt x="100" y="296"/>
                    </a:cubicBezTo>
                    <a:cubicBezTo>
                      <a:pt x="98" y="298"/>
                      <a:pt x="100" y="299"/>
                      <a:pt x="102" y="302"/>
                    </a:cubicBezTo>
                    <a:cubicBezTo>
                      <a:pt x="103" y="305"/>
                      <a:pt x="107" y="305"/>
                      <a:pt x="109" y="306"/>
                    </a:cubicBezTo>
                    <a:cubicBezTo>
                      <a:pt x="110" y="307"/>
                      <a:pt x="117" y="312"/>
                      <a:pt x="117" y="314"/>
                    </a:cubicBezTo>
                    <a:cubicBezTo>
                      <a:pt x="117" y="316"/>
                      <a:pt x="112" y="321"/>
                      <a:pt x="110" y="323"/>
                    </a:cubicBezTo>
                    <a:cubicBezTo>
                      <a:pt x="108" y="324"/>
                      <a:pt x="105" y="327"/>
                      <a:pt x="106" y="329"/>
                    </a:cubicBezTo>
                    <a:cubicBezTo>
                      <a:pt x="108" y="331"/>
                      <a:pt x="113" y="340"/>
                      <a:pt x="117" y="346"/>
                    </a:cubicBezTo>
                    <a:cubicBezTo>
                      <a:pt x="121" y="353"/>
                      <a:pt x="116" y="350"/>
                      <a:pt x="113" y="353"/>
                    </a:cubicBezTo>
                    <a:cubicBezTo>
                      <a:pt x="111" y="356"/>
                      <a:pt x="114" y="360"/>
                      <a:pt x="115" y="362"/>
                    </a:cubicBezTo>
                    <a:cubicBezTo>
                      <a:pt x="116" y="364"/>
                      <a:pt x="112" y="363"/>
                      <a:pt x="112" y="365"/>
                    </a:cubicBezTo>
                    <a:cubicBezTo>
                      <a:pt x="113" y="367"/>
                      <a:pt x="118" y="367"/>
                      <a:pt x="118" y="369"/>
                    </a:cubicBezTo>
                    <a:cubicBezTo>
                      <a:pt x="118" y="370"/>
                      <a:pt x="115" y="372"/>
                      <a:pt x="116" y="374"/>
                    </a:cubicBezTo>
                    <a:cubicBezTo>
                      <a:pt x="118" y="377"/>
                      <a:pt x="122" y="377"/>
                      <a:pt x="122" y="380"/>
                    </a:cubicBezTo>
                    <a:cubicBezTo>
                      <a:pt x="123" y="384"/>
                      <a:pt x="115" y="384"/>
                      <a:pt x="115" y="387"/>
                    </a:cubicBezTo>
                    <a:cubicBezTo>
                      <a:pt x="116" y="389"/>
                      <a:pt x="125" y="393"/>
                      <a:pt x="130" y="398"/>
                    </a:cubicBezTo>
                    <a:cubicBezTo>
                      <a:pt x="134" y="403"/>
                      <a:pt x="134" y="404"/>
                      <a:pt x="133" y="407"/>
                    </a:cubicBezTo>
                    <a:cubicBezTo>
                      <a:pt x="131" y="412"/>
                      <a:pt x="119" y="417"/>
                      <a:pt x="116" y="423"/>
                    </a:cubicBezTo>
                    <a:cubicBezTo>
                      <a:pt x="113" y="429"/>
                      <a:pt x="103" y="432"/>
                      <a:pt x="99" y="437"/>
                    </a:cubicBezTo>
                    <a:cubicBezTo>
                      <a:pt x="97" y="438"/>
                      <a:pt x="95" y="441"/>
                      <a:pt x="93" y="443"/>
                    </a:cubicBezTo>
                    <a:cubicBezTo>
                      <a:pt x="95" y="443"/>
                      <a:pt x="97" y="442"/>
                      <a:pt x="98" y="442"/>
                    </a:cubicBezTo>
                    <a:cubicBezTo>
                      <a:pt x="101" y="440"/>
                      <a:pt x="102" y="447"/>
                      <a:pt x="105" y="449"/>
                    </a:cubicBezTo>
                    <a:cubicBezTo>
                      <a:pt x="108" y="451"/>
                      <a:pt x="113" y="449"/>
                      <a:pt x="115" y="451"/>
                    </a:cubicBezTo>
                    <a:cubicBezTo>
                      <a:pt x="117" y="453"/>
                      <a:pt x="113" y="453"/>
                      <a:pt x="110" y="453"/>
                    </a:cubicBezTo>
                    <a:cubicBezTo>
                      <a:pt x="106" y="452"/>
                      <a:pt x="105" y="454"/>
                      <a:pt x="99" y="456"/>
                    </a:cubicBezTo>
                    <a:cubicBezTo>
                      <a:pt x="94" y="458"/>
                      <a:pt x="95" y="459"/>
                      <a:pt x="93" y="461"/>
                    </a:cubicBezTo>
                    <a:cubicBezTo>
                      <a:pt x="96" y="465"/>
                      <a:pt x="92" y="465"/>
                      <a:pt x="91" y="468"/>
                    </a:cubicBezTo>
                    <a:cubicBezTo>
                      <a:pt x="89" y="471"/>
                      <a:pt x="87" y="472"/>
                      <a:pt x="87" y="474"/>
                    </a:cubicBezTo>
                    <a:cubicBezTo>
                      <a:pt x="87" y="476"/>
                      <a:pt x="88" y="477"/>
                      <a:pt x="88" y="480"/>
                    </a:cubicBezTo>
                    <a:cubicBezTo>
                      <a:pt x="88" y="483"/>
                      <a:pt x="89" y="484"/>
                      <a:pt x="90" y="486"/>
                    </a:cubicBezTo>
                    <a:cubicBezTo>
                      <a:pt x="92" y="489"/>
                      <a:pt x="89" y="489"/>
                      <a:pt x="87" y="490"/>
                    </a:cubicBezTo>
                    <a:cubicBezTo>
                      <a:pt x="86" y="491"/>
                      <a:pt x="87" y="494"/>
                      <a:pt x="89" y="496"/>
                    </a:cubicBezTo>
                    <a:cubicBezTo>
                      <a:pt x="91" y="498"/>
                      <a:pt x="91" y="501"/>
                      <a:pt x="90" y="502"/>
                    </a:cubicBezTo>
                    <a:cubicBezTo>
                      <a:pt x="89" y="504"/>
                      <a:pt x="92" y="507"/>
                      <a:pt x="94" y="509"/>
                    </a:cubicBezTo>
                    <a:cubicBezTo>
                      <a:pt x="95" y="511"/>
                      <a:pt x="95" y="515"/>
                      <a:pt x="97" y="517"/>
                    </a:cubicBezTo>
                    <a:cubicBezTo>
                      <a:pt x="98" y="518"/>
                      <a:pt x="100" y="519"/>
                      <a:pt x="103" y="518"/>
                    </a:cubicBezTo>
                    <a:cubicBezTo>
                      <a:pt x="105" y="518"/>
                      <a:pt x="107" y="519"/>
                      <a:pt x="108" y="521"/>
                    </a:cubicBezTo>
                    <a:cubicBezTo>
                      <a:pt x="110" y="523"/>
                      <a:pt x="112" y="522"/>
                      <a:pt x="114" y="521"/>
                    </a:cubicBezTo>
                    <a:cubicBezTo>
                      <a:pt x="117" y="520"/>
                      <a:pt x="123" y="523"/>
                      <a:pt x="125" y="524"/>
                    </a:cubicBezTo>
                    <a:cubicBezTo>
                      <a:pt x="126" y="525"/>
                      <a:pt x="126" y="529"/>
                      <a:pt x="126" y="532"/>
                    </a:cubicBezTo>
                    <a:cubicBezTo>
                      <a:pt x="126" y="535"/>
                      <a:pt x="124" y="538"/>
                      <a:pt x="127" y="540"/>
                    </a:cubicBezTo>
                    <a:cubicBezTo>
                      <a:pt x="130" y="542"/>
                      <a:pt x="129" y="546"/>
                      <a:pt x="132" y="547"/>
                    </a:cubicBezTo>
                    <a:cubicBezTo>
                      <a:pt x="136" y="548"/>
                      <a:pt x="137" y="553"/>
                      <a:pt x="139" y="553"/>
                    </a:cubicBezTo>
                    <a:cubicBezTo>
                      <a:pt x="141" y="554"/>
                      <a:pt x="145" y="557"/>
                      <a:pt x="145" y="559"/>
                    </a:cubicBezTo>
                    <a:cubicBezTo>
                      <a:pt x="146" y="561"/>
                      <a:pt x="142" y="563"/>
                      <a:pt x="139" y="564"/>
                    </a:cubicBezTo>
                    <a:cubicBezTo>
                      <a:pt x="137" y="565"/>
                      <a:pt x="133" y="561"/>
                      <a:pt x="131" y="563"/>
                    </a:cubicBezTo>
                    <a:cubicBezTo>
                      <a:pt x="130" y="565"/>
                      <a:pt x="132" y="568"/>
                      <a:pt x="133" y="573"/>
                    </a:cubicBezTo>
                    <a:cubicBezTo>
                      <a:pt x="134" y="579"/>
                      <a:pt x="135" y="579"/>
                      <a:pt x="138" y="579"/>
                    </a:cubicBezTo>
                    <a:cubicBezTo>
                      <a:pt x="140" y="579"/>
                      <a:pt x="141" y="578"/>
                      <a:pt x="143" y="577"/>
                    </a:cubicBezTo>
                    <a:cubicBezTo>
                      <a:pt x="145" y="576"/>
                      <a:pt x="149" y="577"/>
                      <a:pt x="151" y="576"/>
                    </a:cubicBezTo>
                    <a:cubicBezTo>
                      <a:pt x="152" y="576"/>
                      <a:pt x="159" y="575"/>
                      <a:pt x="160" y="577"/>
                    </a:cubicBezTo>
                    <a:cubicBezTo>
                      <a:pt x="161" y="579"/>
                      <a:pt x="162" y="584"/>
                      <a:pt x="161" y="586"/>
                    </a:cubicBezTo>
                    <a:cubicBezTo>
                      <a:pt x="160" y="588"/>
                      <a:pt x="163" y="590"/>
                      <a:pt x="164" y="592"/>
                    </a:cubicBezTo>
                    <a:cubicBezTo>
                      <a:pt x="165" y="595"/>
                      <a:pt x="170" y="593"/>
                      <a:pt x="172" y="594"/>
                    </a:cubicBezTo>
                    <a:cubicBezTo>
                      <a:pt x="174" y="595"/>
                      <a:pt x="178" y="600"/>
                      <a:pt x="177" y="603"/>
                    </a:cubicBezTo>
                    <a:cubicBezTo>
                      <a:pt x="176" y="605"/>
                      <a:pt x="180" y="606"/>
                      <a:pt x="181" y="605"/>
                    </a:cubicBezTo>
                    <a:cubicBezTo>
                      <a:pt x="183" y="604"/>
                      <a:pt x="185" y="606"/>
                      <a:pt x="187" y="608"/>
                    </a:cubicBezTo>
                    <a:cubicBezTo>
                      <a:pt x="189" y="609"/>
                      <a:pt x="191" y="608"/>
                      <a:pt x="193" y="607"/>
                    </a:cubicBezTo>
                    <a:cubicBezTo>
                      <a:pt x="195" y="606"/>
                      <a:pt x="198" y="605"/>
                      <a:pt x="199" y="607"/>
                    </a:cubicBezTo>
                    <a:cubicBezTo>
                      <a:pt x="200" y="608"/>
                      <a:pt x="204" y="612"/>
                      <a:pt x="204" y="613"/>
                    </a:cubicBezTo>
                    <a:cubicBezTo>
                      <a:pt x="204" y="614"/>
                      <a:pt x="210" y="613"/>
                      <a:pt x="213" y="614"/>
                    </a:cubicBezTo>
                    <a:cubicBezTo>
                      <a:pt x="216" y="616"/>
                      <a:pt x="219" y="615"/>
                      <a:pt x="223" y="617"/>
                    </a:cubicBezTo>
                    <a:cubicBezTo>
                      <a:pt x="226" y="618"/>
                      <a:pt x="229" y="619"/>
                      <a:pt x="229" y="621"/>
                    </a:cubicBezTo>
                    <a:cubicBezTo>
                      <a:pt x="229" y="623"/>
                      <a:pt x="226" y="624"/>
                      <a:pt x="226" y="625"/>
                    </a:cubicBezTo>
                    <a:cubicBezTo>
                      <a:pt x="226" y="626"/>
                      <a:pt x="229" y="627"/>
                      <a:pt x="229" y="629"/>
                    </a:cubicBezTo>
                    <a:cubicBezTo>
                      <a:pt x="229" y="630"/>
                      <a:pt x="225" y="630"/>
                      <a:pt x="225" y="631"/>
                    </a:cubicBezTo>
                    <a:cubicBezTo>
                      <a:pt x="224" y="633"/>
                      <a:pt x="227" y="634"/>
                      <a:pt x="227" y="636"/>
                    </a:cubicBezTo>
                    <a:cubicBezTo>
                      <a:pt x="228" y="637"/>
                      <a:pt x="225" y="641"/>
                      <a:pt x="225" y="642"/>
                    </a:cubicBezTo>
                    <a:cubicBezTo>
                      <a:pt x="225" y="644"/>
                      <a:pt x="218" y="642"/>
                      <a:pt x="216" y="642"/>
                    </a:cubicBezTo>
                    <a:cubicBezTo>
                      <a:pt x="214" y="642"/>
                      <a:pt x="209" y="648"/>
                      <a:pt x="207" y="648"/>
                    </a:cubicBezTo>
                    <a:cubicBezTo>
                      <a:pt x="206" y="648"/>
                      <a:pt x="206" y="651"/>
                      <a:pt x="207" y="654"/>
                    </a:cubicBezTo>
                    <a:cubicBezTo>
                      <a:pt x="212" y="652"/>
                      <a:pt x="218" y="652"/>
                      <a:pt x="218" y="653"/>
                    </a:cubicBezTo>
                    <a:cubicBezTo>
                      <a:pt x="219" y="655"/>
                      <a:pt x="207" y="661"/>
                      <a:pt x="204" y="661"/>
                    </a:cubicBezTo>
                    <a:cubicBezTo>
                      <a:pt x="202" y="662"/>
                      <a:pt x="209" y="666"/>
                      <a:pt x="209" y="668"/>
                    </a:cubicBezTo>
                    <a:cubicBezTo>
                      <a:pt x="209" y="670"/>
                      <a:pt x="201" y="670"/>
                      <a:pt x="202" y="674"/>
                    </a:cubicBezTo>
                    <a:cubicBezTo>
                      <a:pt x="203" y="678"/>
                      <a:pt x="200" y="679"/>
                      <a:pt x="196" y="679"/>
                    </a:cubicBezTo>
                    <a:cubicBezTo>
                      <a:pt x="192" y="679"/>
                      <a:pt x="191" y="681"/>
                      <a:pt x="193" y="682"/>
                    </a:cubicBezTo>
                    <a:cubicBezTo>
                      <a:pt x="195" y="682"/>
                      <a:pt x="195" y="687"/>
                      <a:pt x="202" y="689"/>
                    </a:cubicBezTo>
                    <a:cubicBezTo>
                      <a:pt x="209" y="691"/>
                      <a:pt x="217" y="697"/>
                      <a:pt x="223" y="704"/>
                    </a:cubicBezTo>
                    <a:cubicBezTo>
                      <a:pt x="224" y="705"/>
                      <a:pt x="225" y="706"/>
                      <a:pt x="226" y="706"/>
                    </a:cubicBezTo>
                    <a:cubicBezTo>
                      <a:pt x="227" y="705"/>
                      <a:pt x="229" y="705"/>
                      <a:pt x="230" y="704"/>
                    </a:cubicBezTo>
                    <a:cubicBezTo>
                      <a:pt x="233" y="704"/>
                      <a:pt x="240" y="706"/>
                      <a:pt x="243" y="708"/>
                    </a:cubicBezTo>
                    <a:cubicBezTo>
                      <a:pt x="247" y="711"/>
                      <a:pt x="259" y="708"/>
                      <a:pt x="261" y="710"/>
                    </a:cubicBezTo>
                    <a:cubicBezTo>
                      <a:pt x="262" y="712"/>
                      <a:pt x="265" y="714"/>
                      <a:pt x="268" y="714"/>
                    </a:cubicBezTo>
                    <a:cubicBezTo>
                      <a:pt x="270" y="714"/>
                      <a:pt x="273" y="719"/>
                      <a:pt x="275" y="718"/>
                    </a:cubicBezTo>
                    <a:cubicBezTo>
                      <a:pt x="277" y="716"/>
                      <a:pt x="284" y="716"/>
                      <a:pt x="286" y="716"/>
                    </a:cubicBezTo>
                    <a:cubicBezTo>
                      <a:pt x="288" y="716"/>
                      <a:pt x="288" y="718"/>
                      <a:pt x="290" y="718"/>
                    </a:cubicBezTo>
                    <a:cubicBezTo>
                      <a:pt x="292" y="718"/>
                      <a:pt x="292" y="725"/>
                      <a:pt x="294" y="725"/>
                    </a:cubicBezTo>
                    <a:cubicBezTo>
                      <a:pt x="295" y="724"/>
                      <a:pt x="301" y="729"/>
                      <a:pt x="304" y="730"/>
                    </a:cubicBezTo>
                    <a:cubicBezTo>
                      <a:pt x="308" y="730"/>
                      <a:pt x="311" y="736"/>
                      <a:pt x="313" y="736"/>
                    </a:cubicBezTo>
                    <a:cubicBezTo>
                      <a:pt x="314" y="735"/>
                      <a:pt x="317" y="738"/>
                      <a:pt x="318" y="736"/>
                    </a:cubicBezTo>
                    <a:cubicBezTo>
                      <a:pt x="319" y="734"/>
                      <a:pt x="324" y="735"/>
                      <a:pt x="325" y="731"/>
                    </a:cubicBezTo>
                    <a:cubicBezTo>
                      <a:pt x="319" y="723"/>
                      <a:pt x="312" y="714"/>
                      <a:pt x="312" y="711"/>
                    </a:cubicBezTo>
                    <a:cubicBezTo>
                      <a:pt x="313" y="705"/>
                      <a:pt x="315" y="702"/>
                      <a:pt x="308" y="696"/>
                    </a:cubicBezTo>
                    <a:cubicBezTo>
                      <a:pt x="301" y="690"/>
                      <a:pt x="309" y="686"/>
                      <a:pt x="314" y="679"/>
                    </a:cubicBezTo>
                    <a:cubicBezTo>
                      <a:pt x="318" y="674"/>
                      <a:pt x="327" y="671"/>
                      <a:pt x="334" y="667"/>
                    </a:cubicBezTo>
                    <a:cubicBezTo>
                      <a:pt x="332" y="666"/>
                      <a:pt x="331" y="665"/>
                      <a:pt x="330" y="665"/>
                    </a:cubicBezTo>
                    <a:cubicBezTo>
                      <a:pt x="325" y="663"/>
                      <a:pt x="324" y="661"/>
                      <a:pt x="327" y="660"/>
                    </a:cubicBezTo>
                    <a:cubicBezTo>
                      <a:pt x="331" y="659"/>
                      <a:pt x="329" y="657"/>
                      <a:pt x="326" y="653"/>
                    </a:cubicBezTo>
                    <a:cubicBezTo>
                      <a:pt x="322" y="649"/>
                      <a:pt x="321" y="645"/>
                      <a:pt x="319" y="645"/>
                    </a:cubicBezTo>
                    <a:cubicBezTo>
                      <a:pt x="317" y="645"/>
                      <a:pt x="314" y="644"/>
                      <a:pt x="311" y="645"/>
                    </a:cubicBezTo>
                    <a:cubicBezTo>
                      <a:pt x="308" y="646"/>
                      <a:pt x="308" y="643"/>
                      <a:pt x="309" y="639"/>
                    </a:cubicBezTo>
                    <a:cubicBezTo>
                      <a:pt x="309" y="636"/>
                      <a:pt x="303" y="636"/>
                      <a:pt x="302" y="635"/>
                    </a:cubicBezTo>
                    <a:cubicBezTo>
                      <a:pt x="301" y="633"/>
                      <a:pt x="304" y="628"/>
                      <a:pt x="305" y="628"/>
                    </a:cubicBezTo>
                    <a:cubicBezTo>
                      <a:pt x="306" y="627"/>
                      <a:pt x="309" y="626"/>
                      <a:pt x="309" y="624"/>
                    </a:cubicBezTo>
                    <a:cubicBezTo>
                      <a:pt x="309" y="623"/>
                      <a:pt x="303" y="622"/>
                      <a:pt x="305" y="619"/>
                    </a:cubicBezTo>
                    <a:cubicBezTo>
                      <a:pt x="307" y="615"/>
                      <a:pt x="311" y="615"/>
                      <a:pt x="311" y="612"/>
                    </a:cubicBezTo>
                    <a:cubicBezTo>
                      <a:pt x="311" y="608"/>
                      <a:pt x="314" y="605"/>
                      <a:pt x="318" y="608"/>
                    </a:cubicBezTo>
                    <a:cubicBezTo>
                      <a:pt x="321" y="610"/>
                      <a:pt x="323" y="617"/>
                      <a:pt x="327" y="615"/>
                    </a:cubicBezTo>
                    <a:cubicBezTo>
                      <a:pt x="331" y="614"/>
                      <a:pt x="328" y="610"/>
                      <a:pt x="328" y="608"/>
                    </a:cubicBezTo>
                    <a:cubicBezTo>
                      <a:pt x="327" y="606"/>
                      <a:pt x="326" y="603"/>
                      <a:pt x="331" y="602"/>
                    </a:cubicBezTo>
                    <a:cubicBezTo>
                      <a:pt x="335" y="601"/>
                      <a:pt x="333" y="597"/>
                      <a:pt x="337" y="597"/>
                    </a:cubicBezTo>
                    <a:cubicBezTo>
                      <a:pt x="340" y="597"/>
                      <a:pt x="347" y="592"/>
                      <a:pt x="349" y="591"/>
                    </a:cubicBezTo>
                    <a:cubicBezTo>
                      <a:pt x="351" y="590"/>
                      <a:pt x="355" y="588"/>
                      <a:pt x="357" y="589"/>
                    </a:cubicBezTo>
                    <a:cubicBezTo>
                      <a:pt x="359" y="590"/>
                      <a:pt x="362" y="592"/>
                      <a:pt x="363" y="589"/>
                    </a:cubicBezTo>
                    <a:cubicBezTo>
                      <a:pt x="365" y="585"/>
                      <a:pt x="371" y="587"/>
                      <a:pt x="371" y="589"/>
                    </a:cubicBezTo>
                    <a:cubicBezTo>
                      <a:pt x="372" y="591"/>
                      <a:pt x="381" y="591"/>
                      <a:pt x="384" y="593"/>
                    </a:cubicBezTo>
                    <a:cubicBezTo>
                      <a:pt x="387" y="595"/>
                      <a:pt x="394" y="599"/>
                      <a:pt x="394" y="601"/>
                    </a:cubicBezTo>
                    <a:cubicBezTo>
                      <a:pt x="394" y="603"/>
                      <a:pt x="397" y="606"/>
                      <a:pt x="397" y="602"/>
                    </a:cubicBezTo>
                    <a:cubicBezTo>
                      <a:pt x="397" y="599"/>
                      <a:pt x="399" y="600"/>
                      <a:pt x="403" y="602"/>
                    </a:cubicBezTo>
                    <a:cubicBezTo>
                      <a:pt x="407" y="605"/>
                      <a:pt x="413" y="604"/>
                      <a:pt x="414" y="601"/>
                    </a:cubicBezTo>
                    <a:cubicBezTo>
                      <a:pt x="415" y="599"/>
                      <a:pt x="422" y="596"/>
                      <a:pt x="425" y="598"/>
                    </a:cubicBezTo>
                    <a:cubicBezTo>
                      <a:pt x="427" y="600"/>
                      <a:pt x="428" y="601"/>
                      <a:pt x="431" y="598"/>
                    </a:cubicBezTo>
                    <a:cubicBezTo>
                      <a:pt x="434" y="595"/>
                      <a:pt x="441" y="596"/>
                      <a:pt x="442" y="599"/>
                    </a:cubicBezTo>
                    <a:cubicBezTo>
                      <a:pt x="443" y="602"/>
                      <a:pt x="447" y="602"/>
                      <a:pt x="450" y="602"/>
                    </a:cubicBezTo>
                    <a:cubicBezTo>
                      <a:pt x="453" y="602"/>
                      <a:pt x="453" y="607"/>
                      <a:pt x="455" y="606"/>
                    </a:cubicBezTo>
                    <a:cubicBezTo>
                      <a:pt x="457" y="605"/>
                      <a:pt x="457" y="600"/>
                      <a:pt x="459" y="600"/>
                    </a:cubicBezTo>
                    <a:cubicBezTo>
                      <a:pt x="462" y="601"/>
                      <a:pt x="464" y="604"/>
                      <a:pt x="468" y="604"/>
                    </a:cubicBezTo>
                    <a:cubicBezTo>
                      <a:pt x="472" y="604"/>
                      <a:pt x="475" y="603"/>
                      <a:pt x="475" y="600"/>
                    </a:cubicBezTo>
                    <a:cubicBezTo>
                      <a:pt x="475" y="597"/>
                      <a:pt x="474" y="592"/>
                      <a:pt x="472" y="592"/>
                    </a:cubicBezTo>
                    <a:cubicBezTo>
                      <a:pt x="469" y="592"/>
                      <a:pt x="467" y="589"/>
                      <a:pt x="464" y="589"/>
                    </a:cubicBezTo>
                    <a:cubicBezTo>
                      <a:pt x="461" y="589"/>
                      <a:pt x="458" y="584"/>
                      <a:pt x="461" y="583"/>
                    </a:cubicBezTo>
                    <a:cubicBezTo>
                      <a:pt x="464" y="582"/>
                      <a:pt x="469" y="580"/>
                      <a:pt x="468" y="577"/>
                    </a:cubicBezTo>
                    <a:cubicBezTo>
                      <a:pt x="467" y="575"/>
                      <a:pt x="466" y="570"/>
                      <a:pt x="470" y="569"/>
                    </a:cubicBezTo>
                    <a:cubicBezTo>
                      <a:pt x="474" y="569"/>
                      <a:pt x="482" y="569"/>
                      <a:pt x="482" y="567"/>
                    </a:cubicBezTo>
                    <a:cubicBezTo>
                      <a:pt x="481" y="566"/>
                      <a:pt x="473" y="565"/>
                      <a:pt x="472" y="562"/>
                    </a:cubicBezTo>
                    <a:cubicBezTo>
                      <a:pt x="470" y="560"/>
                      <a:pt x="470" y="554"/>
                      <a:pt x="471" y="553"/>
                    </a:cubicBezTo>
                    <a:cubicBezTo>
                      <a:pt x="473" y="552"/>
                      <a:pt x="478" y="553"/>
                      <a:pt x="481" y="552"/>
                    </a:cubicBezTo>
                    <a:cubicBezTo>
                      <a:pt x="484" y="551"/>
                      <a:pt x="490" y="554"/>
                      <a:pt x="494" y="551"/>
                    </a:cubicBezTo>
                    <a:cubicBezTo>
                      <a:pt x="498" y="548"/>
                      <a:pt x="507" y="547"/>
                      <a:pt x="511" y="547"/>
                    </a:cubicBezTo>
                    <a:cubicBezTo>
                      <a:pt x="516" y="547"/>
                      <a:pt x="519" y="544"/>
                      <a:pt x="523" y="544"/>
                    </a:cubicBezTo>
                    <a:cubicBezTo>
                      <a:pt x="526" y="543"/>
                      <a:pt x="536" y="542"/>
                      <a:pt x="539" y="541"/>
                    </a:cubicBezTo>
                    <a:cubicBezTo>
                      <a:pt x="541" y="540"/>
                      <a:pt x="555" y="538"/>
                      <a:pt x="555" y="535"/>
                    </a:cubicBezTo>
                    <a:cubicBezTo>
                      <a:pt x="556" y="533"/>
                      <a:pt x="567" y="531"/>
                      <a:pt x="569" y="532"/>
                    </a:cubicBezTo>
                    <a:cubicBezTo>
                      <a:pt x="572" y="533"/>
                      <a:pt x="576" y="534"/>
                      <a:pt x="578" y="533"/>
                    </a:cubicBezTo>
                    <a:cubicBezTo>
                      <a:pt x="581" y="532"/>
                      <a:pt x="586" y="535"/>
                      <a:pt x="585" y="538"/>
                    </a:cubicBezTo>
                    <a:cubicBezTo>
                      <a:pt x="585" y="541"/>
                      <a:pt x="588" y="544"/>
                      <a:pt x="587" y="546"/>
                    </a:cubicBezTo>
                    <a:cubicBezTo>
                      <a:pt x="587" y="548"/>
                      <a:pt x="585" y="549"/>
                      <a:pt x="586" y="551"/>
                    </a:cubicBezTo>
                    <a:cubicBezTo>
                      <a:pt x="588" y="552"/>
                      <a:pt x="594" y="551"/>
                      <a:pt x="596" y="549"/>
                    </a:cubicBezTo>
                    <a:cubicBezTo>
                      <a:pt x="598" y="547"/>
                      <a:pt x="601" y="550"/>
                      <a:pt x="601" y="552"/>
                    </a:cubicBezTo>
                    <a:cubicBezTo>
                      <a:pt x="601" y="553"/>
                      <a:pt x="604" y="555"/>
                      <a:pt x="604" y="552"/>
                    </a:cubicBezTo>
                    <a:cubicBezTo>
                      <a:pt x="604" y="550"/>
                      <a:pt x="608" y="552"/>
                      <a:pt x="609" y="553"/>
                    </a:cubicBezTo>
                    <a:cubicBezTo>
                      <a:pt x="610" y="555"/>
                      <a:pt x="615" y="551"/>
                      <a:pt x="615" y="554"/>
                    </a:cubicBezTo>
                    <a:cubicBezTo>
                      <a:pt x="615" y="556"/>
                      <a:pt x="608" y="558"/>
                      <a:pt x="611" y="561"/>
                    </a:cubicBezTo>
                    <a:cubicBezTo>
                      <a:pt x="614" y="564"/>
                      <a:pt x="616" y="558"/>
                      <a:pt x="620" y="559"/>
                    </a:cubicBezTo>
                    <a:cubicBezTo>
                      <a:pt x="623" y="560"/>
                      <a:pt x="628" y="555"/>
                      <a:pt x="632" y="554"/>
                    </a:cubicBezTo>
                    <a:cubicBezTo>
                      <a:pt x="635" y="553"/>
                      <a:pt x="639" y="550"/>
                      <a:pt x="642" y="548"/>
                    </a:cubicBezTo>
                    <a:cubicBezTo>
                      <a:pt x="645" y="547"/>
                      <a:pt x="652" y="547"/>
                      <a:pt x="650" y="549"/>
                    </a:cubicBezTo>
                    <a:cubicBezTo>
                      <a:pt x="648" y="551"/>
                      <a:pt x="645" y="555"/>
                      <a:pt x="653" y="558"/>
                    </a:cubicBezTo>
                    <a:cubicBezTo>
                      <a:pt x="660" y="560"/>
                      <a:pt x="669" y="575"/>
                      <a:pt x="674" y="582"/>
                    </a:cubicBezTo>
                    <a:cubicBezTo>
                      <a:pt x="678" y="589"/>
                      <a:pt x="683" y="602"/>
                      <a:pt x="685" y="602"/>
                    </a:cubicBezTo>
                    <a:cubicBezTo>
                      <a:pt x="688" y="602"/>
                      <a:pt x="689" y="596"/>
                      <a:pt x="692" y="595"/>
                    </a:cubicBezTo>
                    <a:cubicBezTo>
                      <a:pt x="695" y="594"/>
                      <a:pt x="697" y="601"/>
                      <a:pt x="701" y="601"/>
                    </a:cubicBezTo>
                    <a:cubicBezTo>
                      <a:pt x="704" y="602"/>
                      <a:pt x="709" y="604"/>
                      <a:pt x="712" y="603"/>
                    </a:cubicBezTo>
                    <a:cubicBezTo>
                      <a:pt x="714" y="602"/>
                      <a:pt x="721" y="599"/>
                      <a:pt x="723" y="600"/>
                    </a:cubicBezTo>
                    <a:cubicBezTo>
                      <a:pt x="725" y="601"/>
                      <a:pt x="728" y="601"/>
                      <a:pt x="730" y="606"/>
                    </a:cubicBezTo>
                    <a:cubicBezTo>
                      <a:pt x="732" y="611"/>
                      <a:pt x="735" y="612"/>
                      <a:pt x="737" y="612"/>
                    </a:cubicBezTo>
                    <a:cubicBezTo>
                      <a:pt x="739" y="612"/>
                      <a:pt x="740" y="614"/>
                      <a:pt x="740" y="616"/>
                    </a:cubicBezTo>
                    <a:cubicBezTo>
                      <a:pt x="740" y="618"/>
                      <a:pt x="743" y="621"/>
                      <a:pt x="745" y="621"/>
                    </a:cubicBezTo>
                    <a:cubicBezTo>
                      <a:pt x="747" y="621"/>
                      <a:pt x="753" y="620"/>
                      <a:pt x="754" y="619"/>
                    </a:cubicBezTo>
                    <a:cubicBezTo>
                      <a:pt x="756" y="618"/>
                      <a:pt x="758" y="617"/>
                      <a:pt x="758" y="619"/>
                    </a:cubicBezTo>
                    <a:cubicBezTo>
                      <a:pt x="759" y="622"/>
                      <a:pt x="762" y="625"/>
                      <a:pt x="764" y="625"/>
                    </a:cubicBezTo>
                    <a:cubicBezTo>
                      <a:pt x="766" y="625"/>
                      <a:pt x="770" y="627"/>
                      <a:pt x="770" y="625"/>
                    </a:cubicBezTo>
                    <a:cubicBezTo>
                      <a:pt x="770" y="624"/>
                      <a:pt x="776" y="623"/>
                      <a:pt x="778" y="622"/>
                    </a:cubicBezTo>
                    <a:cubicBezTo>
                      <a:pt x="780" y="622"/>
                      <a:pt x="787" y="621"/>
                      <a:pt x="788" y="618"/>
                    </a:cubicBezTo>
                    <a:cubicBezTo>
                      <a:pt x="789" y="615"/>
                      <a:pt x="795" y="615"/>
                      <a:pt x="797" y="613"/>
                    </a:cubicBezTo>
                    <a:cubicBezTo>
                      <a:pt x="798" y="611"/>
                      <a:pt x="803" y="610"/>
                      <a:pt x="804" y="608"/>
                    </a:cubicBezTo>
                    <a:cubicBezTo>
                      <a:pt x="805" y="606"/>
                      <a:pt x="811" y="606"/>
                      <a:pt x="812" y="604"/>
                    </a:cubicBezTo>
                    <a:cubicBezTo>
                      <a:pt x="812" y="603"/>
                      <a:pt x="817" y="602"/>
                      <a:pt x="820" y="603"/>
                    </a:cubicBezTo>
                    <a:cubicBezTo>
                      <a:pt x="822" y="604"/>
                      <a:pt x="834" y="606"/>
                      <a:pt x="835" y="606"/>
                    </a:cubicBezTo>
                    <a:cubicBezTo>
                      <a:pt x="837" y="605"/>
                      <a:pt x="837" y="612"/>
                      <a:pt x="839" y="612"/>
                    </a:cubicBezTo>
                    <a:cubicBezTo>
                      <a:pt x="841" y="612"/>
                      <a:pt x="847" y="617"/>
                      <a:pt x="848" y="616"/>
                    </a:cubicBezTo>
                    <a:cubicBezTo>
                      <a:pt x="850" y="614"/>
                      <a:pt x="854" y="613"/>
                      <a:pt x="857" y="615"/>
                    </a:cubicBezTo>
                    <a:cubicBezTo>
                      <a:pt x="861" y="617"/>
                      <a:pt x="864" y="620"/>
                      <a:pt x="865" y="617"/>
                    </a:cubicBezTo>
                    <a:cubicBezTo>
                      <a:pt x="867" y="615"/>
                      <a:pt x="874" y="614"/>
                      <a:pt x="875" y="613"/>
                    </a:cubicBezTo>
                    <a:cubicBezTo>
                      <a:pt x="876" y="611"/>
                      <a:pt x="877" y="607"/>
                      <a:pt x="875" y="606"/>
                    </a:cubicBezTo>
                    <a:cubicBezTo>
                      <a:pt x="873" y="605"/>
                      <a:pt x="872" y="599"/>
                      <a:pt x="871" y="597"/>
                    </a:cubicBezTo>
                    <a:cubicBezTo>
                      <a:pt x="870" y="594"/>
                      <a:pt x="875" y="593"/>
                      <a:pt x="876" y="591"/>
                    </a:cubicBezTo>
                    <a:cubicBezTo>
                      <a:pt x="876" y="589"/>
                      <a:pt x="880" y="588"/>
                      <a:pt x="882" y="587"/>
                    </a:cubicBezTo>
                    <a:cubicBezTo>
                      <a:pt x="883" y="586"/>
                      <a:pt x="883" y="583"/>
                      <a:pt x="886" y="583"/>
                    </a:cubicBezTo>
                    <a:cubicBezTo>
                      <a:pt x="888" y="584"/>
                      <a:pt x="893" y="586"/>
                      <a:pt x="894" y="587"/>
                    </a:cubicBezTo>
                    <a:cubicBezTo>
                      <a:pt x="895" y="588"/>
                      <a:pt x="899" y="588"/>
                      <a:pt x="901" y="588"/>
                    </a:cubicBezTo>
                    <a:cubicBezTo>
                      <a:pt x="903" y="588"/>
                      <a:pt x="907" y="590"/>
                      <a:pt x="909" y="592"/>
                    </a:cubicBezTo>
                    <a:cubicBezTo>
                      <a:pt x="912" y="593"/>
                      <a:pt x="919" y="593"/>
                      <a:pt x="920" y="595"/>
                    </a:cubicBezTo>
                    <a:cubicBezTo>
                      <a:pt x="922" y="597"/>
                      <a:pt x="920" y="603"/>
                      <a:pt x="922" y="605"/>
                    </a:cubicBezTo>
                    <a:cubicBezTo>
                      <a:pt x="923" y="607"/>
                      <a:pt x="927" y="611"/>
                      <a:pt x="929" y="610"/>
                    </a:cubicBezTo>
                    <a:cubicBezTo>
                      <a:pt x="930" y="609"/>
                      <a:pt x="936" y="613"/>
                      <a:pt x="939" y="613"/>
                    </a:cubicBezTo>
                    <a:cubicBezTo>
                      <a:pt x="941" y="613"/>
                      <a:pt x="945" y="609"/>
                      <a:pt x="947" y="609"/>
                    </a:cubicBezTo>
                    <a:cubicBezTo>
                      <a:pt x="949" y="609"/>
                      <a:pt x="955" y="607"/>
                      <a:pt x="957" y="608"/>
                    </a:cubicBezTo>
                    <a:cubicBezTo>
                      <a:pt x="959" y="608"/>
                      <a:pt x="966" y="611"/>
                      <a:pt x="967" y="610"/>
                    </a:cubicBezTo>
                    <a:cubicBezTo>
                      <a:pt x="968" y="609"/>
                      <a:pt x="975" y="610"/>
                      <a:pt x="976" y="612"/>
                    </a:cubicBezTo>
                    <a:cubicBezTo>
                      <a:pt x="977" y="614"/>
                      <a:pt x="985" y="614"/>
                      <a:pt x="985" y="617"/>
                    </a:cubicBezTo>
                    <a:cubicBezTo>
                      <a:pt x="985" y="619"/>
                      <a:pt x="990" y="620"/>
                      <a:pt x="991" y="623"/>
                    </a:cubicBezTo>
                    <a:cubicBezTo>
                      <a:pt x="993" y="626"/>
                      <a:pt x="1004" y="624"/>
                      <a:pt x="1006" y="626"/>
                    </a:cubicBezTo>
                    <a:cubicBezTo>
                      <a:pt x="1008" y="627"/>
                      <a:pt x="1020" y="627"/>
                      <a:pt x="1021" y="626"/>
                    </a:cubicBezTo>
                    <a:cubicBezTo>
                      <a:pt x="1021" y="624"/>
                      <a:pt x="1033" y="624"/>
                      <a:pt x="1035" y="622"/>
                    </a:cubicBezTo>
                    <a:cubicBezTo>
                      <a:pt x="1038" y="620"/>
                      <a:pt x="1044" y="621"/>
                      <a:pt x="1044" y="619"/>
                    </a:cubicBezTo>
                    <a:cubicBezTo>
                      <a:pt x="1045" y="616"/>
                      <a:pt x="1051" y="615"/>
                      <a:pt x="1053" y="613"/>
                    </a:cubicBezTo>
                    <a:cubicBezTo>
                      <a:pt x="1056" y="611"/>
                      <a:pt x="1067" y="611"/>
                      <a:pt x="1067" y="613"/>
                    </a:cubicBezTo>
                    <a:cubicBezTo>
                      <a:pt x="1068" y="616"/>
                      <a:pt x="1074" y="616"/>
                      <a:pt x="1077" y="615"/>
                    </a:cubicBezTo>
                    <a:cubicBezTo>
                      <a:pt x="1080" y="614"/>
                      <a:pt x="1087" y="616"/>
                      <a:pt x="1088" y="618"/>
                    </a:cubicBezTo>
                    <a:cubicBezTo>
                      <a:pt x="1089" y="620"/>
                      <a:pt x="1097" y="622"/>
                      <a:pt x="1099" y="621"/>
                    </a:cubicBezTo>
                    <a:cubicBezTo>
                      <a:pt x="1101" y="620"/>
                      <a:pt x="1107" y="616"/>
                      <a:pt x="1109" y="615"/>
                    </a:cubicBezTo>
                    <a:cubicBezTo>
                      <a:pt x="1112" y="615"/>
                      <a:pt x="1115" y="613"/>
                      <a:pt x="1114" y="610"/>
                    </a:cubicBezTo>
                    <a:cubicBezTo>
                      <a:pt x="1114" y="608"/>
                      <a:pt x="1119" y="601"/>
                      <a:pt x="1120" y="599"/>
                    </a:cubicBezTo>
                    <a:cubicBezTo>
                      <a:pt x="1120" y="596"/>
                      <a:pt x="1125" y="589"/>
                      <a:pt x="1127" y="588"/>
                    </a:cubicBezTo>
                    <a:cubicBezTo>
                      <a:pt x="1128" y="587"/>
                      <a:pt x="1132" y="584"/>
                      <a:pt x="1132" y="582"/>
                    </a:cubicBezTo>
                    <a:cubicBezTo>
                      <a:pt x="1131" y="580"/>
                      <a:pt x="1130" y="574"/>
                      <a:pt x="1128" y="574"/>
                    </a:cubicBezTo>
                    <a:cubicBezTo>
                      <a:pt x="1126" y="574"/>
                      <a:pt x="1123" y="575"/>
                      <a:pt x="1127" y="568"/>
                    </a:cubicBezTo>
                    <a:cubicBezTo>
                      <a:pt x="1132" y="562"/>
                      <a:pt x="1140" y="564"/>
                      <a:pt x="1142" y="564"/>
                    </a:cubicBezTo>
                    <a:cubicBezTo>
                      <a:pt x="1143" y="564"/>
                      <a:pt x="1154" y="561"/>
                      <a:pt x="1158" y="562"/>
                    </a:cubicBezTo>
                    <a:cubicBezTo>
                      <a:pt x="1163" y="564"/>
                      <a:pt x="1166" y="562"/>
                      <a:pt x="1171" y="564"/>
                    </a:cubicBezTo>
                    <a:cubicBezTo>
                      <a:pt x="1176" y="567"/>
                      <a:pt x="1183" y="566"/>
                      <a:pt x="1185" y="568"/>
                    </a:cubicBezTo>
                    <a:cubicBezTo>
                      <a:pt x="1186" y="571"/>
                      <a:pt x="1193" y="573"/>
                      <a:pt x="1192" y="577"/>
                    </a:cubicBezTo>
                    <a:cubicBezTo>
                      <a:pt x="1191" y="581"/>
                      <a:pt x="1196" y="578"/>
                      <a:pt x="1197" y="587"/>
                    </a:cubicBezTo>
                    <a:cubicBezTo>
                      <a:pt x="1199" y="596"/>
                      <a:pt x="1203" y="596"/>
                      <a:pt x="1204" y="600"/>
                    </a:cubicBezTo>
                    <a:cubicBezTo>
                      <a:pt x="1205" y="604"/>
                      <a:pt x="1210" y="612"/>
                      <a:pt x="1210" y="614"/>
                    </a:cubicBezTo>
                    <a:cubicBezTo>
                      <a:pt x="1209" y="616"/>
                      <a:pt x="1208" y="620"/>
                      <a:pt x="1214" y="620"/>
                    </a:cubicBezTo>
                    <a:cubicBezTo>
                      <a:pt x="1220" y="621"/>
                      <a:pt x="1224" y="625"/>
                      <a:pt x="1225" y="624"/>
                    </a:cubicBezTo>
                    <a:cubicBezTo>
                      <a:pt x="1226" y="624"/>
                      <a:pt x="1233" y="626"/>
                      <a:pt x="1236" y="629"/>
                    </a:cubicBezTo>
                    <a:cubicBezTo>
                      <a:pt x="1240" y="633"/>
                      <a:pt x="1245" y="631"/>
                      <a:pt x="1244" y="635"/>
                    </a:cubicBezTo>
                    <a:cubicBezTo>
                      <a:pt x="1244" y="638"/>
                      <a:pt x="1247" y="641"/>
                      <a:pt x="1247" y="644"/>
                    </a:cubicBezTo>
                    <a:cubicBezTo>
                      <a:pt x="1246" y="647"/>
                      <a:pt x="1253" y="649"/>
                      <a:pt x="1258" y="649"/>
                    </a:cubicBezTo>
                    <a:cubicBezTo>
                      <a:pt x="1262" y="648"/>
                      <a:pt x="1266" y="650"/>
                      <a:pt x="1268" y="646"/>
                    </a:cubicBezTo>
                    <a:cubicBezTo>
                      <a:pt x="1270" y="642"/>
                      <a:pt x="1276" y="644"/>
                      <a:pt x="1279" y="642"/>
                    </a:cubicBezTo>
                    <a:cubicBezTo>
                      <a:pt x="1281" y="641"/>
                      <a:pt x="1288" y="639"/>
                      <a:pt x="1288" y="645"/>
                    </a:cubicBezTo>
                    <a:cubicBezTo>
                      <a:pt x="1287" y="651"/>
                      <a:pt x="1291" y="652"/>
                      <a:pt x="1288" y="654"/>
                    </a:cubicBezTo>
                    <a:cubicBezTo>
                      <a:pt x="1285" y="656"/>
                      <a:pt x="1283" y="665"/>
                      <a:pt x="1282" y="668"/>
                    </a:cubicBezTo>
                    <a:cubicBezTo>
                      <a:pt x="1281" y="672"/>
                      <a:pt x="1276" y="673"/>
                      <a:pt x="1275" y="677"/>
                    </a:cubicBezTo>
                    <a:cubicBezTo>
                      <a:pt x="1275" y="681"/>
                      <a:pt x="1270" y="681"/>
                      <a:pt x="1270" y="684"/>
                    </a:cubicBezTo>
                    <a:cubicBezTo>
                      <a:pt x="1270" y="687"/>
                      <a:pt x="1263" y="687"/>
                      <a:pt x="1260" y="684"/>
                    </a:cubicBezTo>
                    <a:cubicBezTo>
                      <a:pt x="1257" y="682"/>
                      <a:pt x="1253" y="689"/>
                      <a:pt x="1251" y="689"/>
                    </a:cubicBezTo>
                    <a:cubicBezTo>
                      <a:pt x="1248" y="689"/>
                      <a:pt x="1248" y="694"/>
                      <a:pt x="1249" y="697"/>
                    </a:cubicBezTo>
                    <a:cubicBezTo>
                      <a:pt x="1250" y="699"/>
                      <a:pt x="1248" y="702"/>
                      <a:pt x="1250" y="706"/>
                    </a:cubicBezTo>
                    <a:cubicBezTo>
                      <a:pt x="1250" y="708"/>
                      <a:pt x="1250" y="712"/>
                      <a:pt x="1250" y="717"/>
                    </a:cubicBezTo>
                    <a:cubicBezTo>
                      <a:pt x="1254" y="714"/>
                      <a:pt x="1258" y="712"/>
                      <a:pt x="1260" y="712"/>
                    </a:cubicBezTo>
                    <a:cubicBezTo>
                      <a:pt x="1264" y="712"/>
                      <a:pt x="1268" y="719"/>
                      <a:pt x="1273" y="719"/>
                    </a:cubicBezTo>
                    <a:cubicBezTo>
                      <a:pt x="1277" y="719"/>
                      <a:pt x="1299" y="705"/>
                      <a:pt x="1299" y="703"/>
                    </a:cubicBezTo>
                    <a:cubicBezTo>
                      <a:pt x="1299" y="700"/>
                      <a:pt x="1311" y="688"/>
                      <a:pt x="1317" y="682"/>
                    </a:cubicBezTo>
                    <a:cubicBezTo>
                      <a:pt x="1323" y="676"/>
                      <a:pt x="1331" y="667"/>
                      <a:pt x="1334" y="660"/>
                    </a:cubicBezTo>
                    <a:cubicBezTo>
                      <a:pt x="1335" y="656"/>
                      <a:pt x="1344" y="647"/>
                      <a:pt x="1346" y="644"/>
                    </a:cubicBezTo>
                    <a:cubicBezTo>
                      <a:pt x="1348" y="641"/>
                      <a:pt x="1349" y="640"/>
                      <a:pt x="1353" y="633"/>
                    </a:cubicBezTo>
                    <a:cubicBezTo>
                      <a:pt x="1356" y="625"/>
                      <a:pt x="1356" y="604"/>
                      <a:pt x="1357" y="603"/>
                    </a:cubicBezTo>
                    <a:cubicBezTo>
                      <a:pt x="1359" y="602"/>
                      <a:pt x="1358" y="598"/>
                      <a:pt x="1360" y="596"/>
                    </a:cubicBezTo>
                    <a:cubicBezTo>
                      <a:pt x="1361" y="594"/>
                      <a:pt x="1360" y="591"/>
                      <a:pt x="1364" y="588"/>
                    </a:cubicBezTo>
                    <a:cubicBezTo>
                      <a:pt x="1367" y="585"/>
                      <a:pt x="1366" y="583"/>
                      <a:pt x="1366" y="580"/>
                    </a:cubicBezTo>
                    <a:cubicBezTo>
                      <a:pt x="1365" y="578"/>
                      <a:pt x="1366" y="573"/>
                      <a:pt x="1365" y="572"/>
                    </a:cubicBezTo>
                    <a:cubicBezTo>
                      <a:pt x="1364" y="570"/>
                      <a:pt x="1364" y="570"/>
                      <a:pt x="1366" y="569"/>
                    </a:cubicBezTo>
                    <a:cubicBezTo>
                      <a:pt x="1368" y="567"/>
                      <a:pt x="1365" y="564"/>
                      <a:pt x="1362" y="563"/>
                    </a:cubicBezTo>
                    <a:cubicBezTo>
                      <a:pt x="1359" y="562"/>
                      <a:pt x="1356" y="561"/>
                      <a:pt x="1355" y="557"/>
                    </a:cubicBezTo>
                    <a:cubicBezTo>
                      <a:pt x="1355" y="554"/>
                      <a:pt x="1350" y="550"/>
                      <a:pt x="1346" y="551"/>
                    </a:cubicBezTo>
                    <a:cubicBezTo>
                      <a:pt x="1343" y="551"/>
                      <a:pt x="1336" y="549"/>
                      <a:pt x="1337" y="551"/>
                    </a:cubicBezTo>
                    <a:cubicBezTo>
                      <a:pt x="1338" y="553"/>
                      <a:pt x="1336" y="555"/>
                      <a:pt x="1335" y="555"/>
                    </a:cubicBezTo>
                    <a:cubicBezTo>
                      <a:pt x="1333" y="554"/>
                      <a:pt x="1332" y="556"/>
                      <a:pt x="1330" y="559"/>
                    </a:cubicBezTo>
                    <a:cubicBezTo>
                      <a:pt x="1328" y="563"/>
                      <a:pt x="1320" y="563"/>
                      <a:pt x="1323" y="560"/>
                    </a:cubicBezTo>
                    <a:cubicBezTo>
                      <a:pt x="1327" y="557"/>
                      <a:pt x="1322" y="556"/>
                      <a:pt x="1323" y="553"/>
                    </a:cubicBezTo>
                    <a:cubicBezTo>
                      <a:pt x="1324" y="550"/>
                      <a:pt x="1326" y="546"/>
                      <a:pt x="1323" y="549"/>
                    </a:cubicBezTo>
                    <a:cubicBezTo>
                      <a:pt x="1319" y="551"/>
                      <a:pt x="1319" y="556"/>
                      <a:pt x="1316" y="557"/>
                    </a:cubicBezTo>
                    <a:cubicBezTo>
                      <a:pt x="1312" y="557"/>
                      <a:pt x="1313" y="548"/>
                      <a:pt x="1314" y="545"/>
                    </a:cubicBezTo>
                    <a:cubicBezTo>
                      <a:pt x="1315" y="543"/>
                      <a:pt x="1308" y="545"/>
                      <a:pt x="1301" y="545"/>
                    </a:cubicBezTo>
                    <a:cubicBezTo>
                      <a:pt x="1294" y="544"/>
                      <a:pt x="1296" y="539"/>
                      <a:pt x="1302" y="536"/>
                    </a:cubicBezTo>
                    <a:cubicBezTo>
                      <a:pt x="1308" y="533"/>
                      <a:pt x="1307" y="531"/>
                      <a:pt x="1309" y="529"/>
                    </a:cubicBezTo>
                    <a:cubicBezTo>
                      <a:pt x="1312" y="528"/>
                      <a:pt x="1320" y="523"/>
                      <a:pt x="1324" y="521"/>
                    </a:cubicBezTo>
                    <a:cubicBezTo>
                      <a:pt x="1328" y="518"/>
                      <a:pt x="1329" y="516"/>
                      <a:pt x="1330" y="513"/>
                    </a:cubicBezTo>
                    <a:cubicBezTo>
                      <a:pt x="1331" y="510"/>
                      <a:pt x="1339" y="506"/>
                      <a:pt x="1346" y="501"/>
                    </a:cubicBezTo>
                    <a:cubicBezTo>
                      <a:pt x="1353" y="495"/>
                      <a:pt x="1357" y="491"/>
                      <a:pt x="1359" y="488"/>
                    </a:cubicBezTo>
                    <a:cubicBezTo>
                      <a:pt x="1360" y="484"/>
                      <a:pt x="1371" y="480"/>
                      <a:pt x="1371" y="477"/>
                    </a:cubicBezTo>
                    <a:cubicBezTo>
                      <a:pt x="1371" y="475"/>
                      <a:pt x="1384" y="468"/>
                      <a:pt x="1392" y="466"/>
                    </a:cubicBezTo>
                    <a:cubicBezTo>
                      <a:pt x="1401" y="465"/>
                      <a:pt x="1414" y="467"/>
                      <a:pt x="1417" y="469"/>
                    </a:cubicBezTo>
                    <a:cubicBezTo>
                      <a:pt x="1419" y="472"/>
                      <a:pt x="1421" y="471"/>
                      <a:pt x="1423" y="469"/>
                    </a:cubicBezTo>
                    <a:cubicBezTo>
                      <a:pt x="1424" y="468"/>
                      <a:pt x="1427" y="468"/>
                      <a:pt x="1433" y="469"/>
                    </a:cubicBezTo>
                    <a:cubicBezTo>
                      <a:pt x="1439" y="470"/>
                      <a:pt x="1440" y="466"/>
                      <a:pt x="1444" y="468"/>
                    </a:cubicBezTo>
                    <a:cubicBezTo>
                      <a:pt x="1448" y="469"/>
                      <a:pt x="1451" y="469"/>
                      <a:pt x="1453" y="465"/>
                    </a:cubicBezTo>
                    <a:cubicBezTo>
                      <a:pt x="1456" y="460"/>
                      <a:pt x="1467" y="461"/>
                      <a:pt x="1469" y="463"/>
                    </a:cubicBezTo>
                    <a:cubicBezTo>
                      <a:pt x="1472" y="465"/>
                      <a:pt x="1474" y="467"/>
                      <a:pt x="1478" y="465"/>
                    </a:cubicBezTo>
                    <a:cubicBezTo>
                      <a:pt x="1482" y="462"/>
                      <a:pt x="1482" y="468"/>
                      <a:pt x="1485" y="469"/>
                    </a:cubicBezTo>
                    <a:cubicBezTo>
                      <a:pt x="1489" y="469"/>
                      <a:pt x="1487" y="473"/>
                      <a:pt x="1483" y="472"/>
                    </a:cubicBezTo>
                    <a:cubicBezTo>
                      <a:pt x="1480" y="472"/>
                      <a:pt x="1476" y="474"/>
                      <a:pt x="1480" y="476"/>
                    </a:cubicBezTo>
                    <a:cubicBezTo>
                      <a:pt x="1484" y="478"/>
                      <a:pt x="1488" y="474"/>
                      <a:pt x="1491" y="474"/>
                    </a:cubicBezTo>
                    <a:cubicBezTo>
                      <a:pt x="1494" y="475"/>
                      <a:pt x="1499" y="475"/>
                      <a:pt x="1503" y="472"/>
                    </a:cubicBezTo>
                    <a:cubicBezTo>
                      <a:pt x="1507" y="470"/>
                      <a:pt x="1508" y="475"/>
                      <a:pt x="1511" y="472"/>
                    </a:cubicBezTo>
                    <a:cubicBezTo>
                      <a:pt x="1514" y="470"/>
                      <a:pt x="1520" y="469"/>
                      <a:pt x="1523" y="469"/>
                    </a:cubicBezTo>
                    <a:cubicBezTo>
                      <a:pt x="1526" y="470"/>
                      <a:pt x="1523" y="466"/>
                      <a:pt x="1518" y="466"/>
                    </a:cubicBezTo>
                    <a:cubicBezTo>
                      <a:pt x="1513" y="466"/>
                      <a:pt x="1513" y="463"/>
                      <a:pt x="1517" y="456"/>
                    </a:cubicBezTo>
                    <a:cubicBezTo>
                      <a:pt x="1521" y="450"/>
                      <a:pt x="1529" y="446"/>
                      <a:pt x="1534" y="442"/>
                    </a:cubicBezTo>
                    <a:cubicBezTo>
                      <a:pt x="1539" y="438"/>
                      <a:pt x="1542" y="440"/>
                      <a:pt x="1542" y="437"/>
                    </a:cubicBezTo>
                    <a:cubicBezTo>
                      <a:pt x="1542" y="434"/>
                      <a:pt x="1544" y="427"/>
                      <a:pt x="1548" y="427"/>
                    </a:cubicBezTo>
                    <a:cubicBezTo>
                      <a:pt x="1552" y="426"/>
                      <a:pt x="1561" y="428"/>
                      <a:pt x="1567" y="425"/>
                    </a:cubicBezTo>
                    <a:cubicBezTo>
                      <a:pt x="1572" y="422"/>
                      <a:pt x="1572" y="427"/>
                      <a:pt x="1574" y="428"/>
                    </a:cubicBezTo>
                    <a:cubicBezTo>
                      <a:pt x="1576" y="429"/>
                      <a:pt x="1580" y="423"/>
                      <a:pt x="1582" y="425"/>
                    </a:cubicBezTo>
                    <a:cubicBezTo>
                      <a:pt x="1585" y="427"/>
                      <a:pt x="1578" y="431"/>
                      <a:pt x="1577" y="435"/>
                    </a:cubicBezTo>
                    <a:cubicBezTo>
                      <a:pt x="1575" y="440"/>
                      <a:pt x="1580" y="438"/>
                      <a:pt x="1583" y="440"/>
                    </a:cubicBezTo>
                    <a:cubicBezTo>
                      <a:pt x="1586" y="441"/>
                      <a:pt x="1579" y="443"/>
                      <a:pt x="1580" y="444"/>
                    </a:cubicBezTo>
                    <a:cubicBezTo>
                      <a:pt x="1581" y="446"/>
                      <a:pt x="1586" y="446"/>
                      <a:pt x="1594" y="438"/>
                    </a:cubicBezTo>
                    <a:cubicBezTo>
                      <a:pt x="1601" y="431"/>
                      <a:pt x="1608" y="429"/>
                      <a:pt x="1612" y="430"/>
                    </a:cubicBezTo>
                    <a:cubicBezTo>
                      <a:pt x="1617" y="430"/>
                      <a:pt x="1614" y="425"/>
                      <a:pt x="1615" y="419"/>
                    </a:cubicBezTo>
                    <a:cubicBezTo>
                      <a:pt x="1615" y="412"/>
                      <a:pt x="1629" y="410"/>
                      <a:pt x="1634" y="412"/>
                    </a:cubicBezTo>
                    <a:cubicBezTo>
                      <a:pt x="1639" y="414"/>
                      <a:pt x="1638" y="416"/>
                      <a:pt x="1634" y="414"/>
                    </a:cubicBezTo>
                    <a:cubicBezTo>
                      <a:pt x="1629" y="413"/>
                      <a:pt x="1625" y="417"/>
                      <a:pt x="1625" y="423"/>
                    </a:cubicBezTo>
                    <a:cubicBezTo>
                      <a:pt x="1626" y="429"/>
                      <a:pt x="1621" y="430"/>
                      <a:pt x="1624" y="433"/>
                    </a:cubicBezTo>
                    <a:cubicBezTo>
                      <a:pt x="1626" y="435"/>
                      <a:pt x="1620" y="435"/>
                      <a:pt x="1620" y="438"/>
                    </a:cubicBezTo>
                    <a:cubicBezTo>
                      <a:pt x="1620" y="440"/>
                      <a:pt x="1620" y="442"/>
                      <a:pt x="1617" y="443"/>
                    </a:cubicBezTo>
                    <a:cubicBezTo>
                      <a:pt x="1614" y="444"/>
                      <a:pt x="1602" y="445"/>
                      <a:pt x="1602" y="449"/>
                    </a:cubicBezTo>
                    <a:cubicBezTo>
                      <a:pt x="1602" y="454"/>
                      <a:pt x="1596" y="454"/>
                      <a:pt x="1593" y="459"/>
                    </a:cubicBezTo>
                    <a:cubicBezTo>
                      <a:pt x="1590" y="465"/>
                      <a:pt x="1579" y="468"/>
                      <a:pt x="1572" y="479"/>
                    </a:cubicBezTo>
                    <a:cubicBezTo>
                      <a:pt x="1565" y="489"/>
                      <a:pt x="1554" y="489"/>
                      <a:pt x="1554" y="491"/>
                    </a:cubicBezTo>
                    <a:cubicBezTo>
                      <a:pt x="1554" y="493"/>
                      <a:pt x="1546" y="493"/>
                      <a:pt x="1543" y="493"/>
                    </a:cubicBezTo>
                    <a:cubicBezTo>
                      <a:pt x="1540" y="494"/>
                      <a:pt x="1546" y="500"/>
                      <a:pt x="1539" y="507"/>
                    </a:cubicBezTo>
                    <a:cubicBezTo>
                      <a:pt x="1533" y="514"/>
                      <a:pt x="1529" y="523"/>
                      <a:pt x="1529" y="533"/>
                    </a:cubicBezTo>
                    <a:cubicBezTo>
                      <a:pt x="1529" y="542"/>
                      <a:pt x="1532" y="570"/>
                      <a:pt x="1535" y="575"/>
                    </a:cubicBezTo>
                    <a:cubicBezTo>
                      <a:pt x="1538" y="579"/>
                      <a:pt x="1536" y="591"/>
                      <a:pt x="1539" y="594"/>
                    </a:cubicBezTo>
                    <a:cubicBezTo>
                      <a:pt x="1541" y="596"/>
                      <a:pt x="1540" y="600"/>
                      <a:pt x="1542" y="602"/>
                    </a:cubicBezTo>
                    <a:cubicBezTo>
                      <a:pt x="1543" y="603"/>
                      <a:pt x="1549" y="595"/>
                      <a:pt x="1553" y="592"/>
                    </a:cubicBezTo>
                    <a:cubicBezTo>
                      <a:pt x="1558" y="588"/>
                      <a:pt x="1556" y="587"/>
                      <a:pt x="1559" y="585"/>
                    </a:cubicBezTo>
                    <a:cubicBezTo>
                      <a:pt x="1562" y="583"/>
                      <a:pt x="1561" y="576"/>
                      <a:pt x="1562" y="574"/>
                    </a:cubicBezTo>
                    <a:cubicBezTo>
                      <a:pt x="1562" y="572"/>
                      <a:pt x="1568" y="571"/>
                      <a:pt x="1569" y="569"/>
                    </a:cubicBezTo>
                    <a:cubicBezTo>
                      <a:pt x="1571" y="566"/>
                      <a:pt x="1575" y="568"/>
                      <a:pt x="1578" y="567"/>
                    </a:cubicBezTo>
                    <a:cubicBezTo>
                      <a:pt x="1580" y="566"/>
                      <a:pt x="1577" y="561"/>
                      <a:pt x="1577" y="557"/>
                    </a:cubicBezTo>
                    <a:cubicBezTo>
                      <a:pt x="1576" y="554"/>
                      <a:pt x="1583" y="550"/>
                      <a:pt x="1587" y="547"/>
                    </a:cubicBezTo>
                    <a:cubicBezTo>
                      <a:pt x="1591" y="544"/>
                      <a:pt x="1596" y="549"/>
                      <a:pt x="1601" y="545"/>
                    </a:cubicBezTo>
                    <a:cubicBezTo>
                      <a:pt x="1605" y="541"/>
                      <a:pt x="1601" y="536"/>
                      <a:pt x="1599" y="534"/>
                    </a:cubicBezTo>
                    <a:cubicBezTo>
                      <a:pt x="1597" y="531"/>
                      <a:pt x="1603" y="521"/>
                      <a:pt x="1607" y="520"/>
                    </a:cubicBezTo>
                    <a:cubicBezTo>
                      <a:pt x="1610" y="519"/>
                      <a:pt x="1612" y="522"/>
                      <a:pt x="1616" y="519"/>
                    </a:cubicBezTo>
                    <a:cubicBezTo>
                      <a:pt x="1619" y="516"/>
                      <a:pt x="1613" y="512"/>
                      <a:pt x="1610" y="512"/>
                    </a:cubicBezTo>
                    <a:cubicBezTo>
                      <a:pt x="1608" y="512"/>
                      <a:pt x="1607" y="503"/>
                      <a:pt x="1613" y="499"/>
                    </a:cubicBezTo>
                    <a:cubicBezTo>
                      <a:pt x="1618" y="495"/>
                      <a:pt x="1616" y="494"/>
                      <a:pt x="1612" y="493"/>
                    </a:cubicBezTo>
                    <a:cubicBezTo>
                      <a:pt x="1609" y="492"/>
                      <a:pt x="1608" y="494"/>
                      <a:pt x="1605" y="494"/>
                    </a:cubicBezTo>
                    <a:cubicBezTo>
                      <a:pt x="1602" y="494"/>
                      <a:pt x="1599" y="488"/>
                      <a:pt x="1604" y="482"/>
                    </a:cubicBezTo>
                    <a:cubicBezTo>
                      <a:pt x="1608" y="476"/>
                      <a:pt x="1612" y="477"/>
                      <a:pt x="1613" y="472"/>
                    </a:cubicBezTo>
                    <a:cubicBezTo>
                      <a:pt x="1614" y="467"/>
                      <a:pt x="1620" y="460"/>
                      <a:pt x="1622" y="458"/>
                    </a:cubicBezTo>
                    <a:cubicBezTo>
                      <a:pt x="1623" y="455"/>
                      <a:pt x="1629" y="458"/>
                      <a:pt x="1632" y="457"/>
                    </a:cubicBezTo>
                    <a:cubicBezTo>
                      <a:pt x="1634" y="457"/>
                      <a:pt x="1633" y="462"/>
                      <a:pt x="1636" y="459"/>
                    </a:cubicBezTo>
                    <a:cubicBezTo>
                      <a:pt x="1639" y="457"/>
                      <a:pt x="1643" y="449"/>
                      <a:pt x="1647" y="449"/>
                    </a:cubicBezTo>
                    <a:cubicBezTo>
                      <a:pt x="1651" y="449"/>
                      <a:pt x="1649" y="455"/>
                      <a:pt x="1650" y="458"/>
                    </a:cubicBezTo>
                    <a:cubicBezTo>
                      <a:pt x="1651" y="462"/>
                      <a:pt x="1653" y="457"/>
                      <a:pt x="1660" y="452"/>
                    </a:cubicBezTo>
                    <a:cubicBezTo>
                      <a:pt x="1667" y="447"/>
                      <a:pt x="1683" y="448"/>
                      <a:pt x="1688" y="450"/>
                    </a:cubicBezTo>
                    <a:cubicBezTo>
                      <a:pt x="1693" y="453"/>
                      <a:pt x="1694" y="458"/>
                      <a:pt x="1697" y="457"/>
                    </a:cubicBezTo>
                    <a:cubicBezTo>
                      <a:pt x="1701" y="456"/>
                      <a:pt x="1697" y="452"/>
                      <a:pt x="1701" y="451"/>
                    </a:cubicBezTo>
                    <a:cubicBezTo>
                      <a:pt x="1705" y="450"/>
                      <a:pt x="1712" y="445"/>
                      <a:pt x="1718" y="442"/>
                    </a:cubicBezTo>
                    <a:cubicBezTo>
                      <a:pt x="1723" y="438"/>
                      <a:pt x="1721" y="441"/>
                      <a:pt x="1724" y="437"/>
                    </a:cubicBezTo>
                    <a:cubicBezTo>
                      <a:pt x="1727" y="434"/>
                      <a:pt x="1730" y="435"/>
                      <a:pt x="1731" y="433"/>
                    </a:cubicBezTo>
                    <a:cubicBezTo>
                      <a:pt x="1732" y="430"/>
                      <a:pt x="1739" y="427"/>
                      <a:pt x="1750" y="424"/>
                    </a:cubicBezTo>
                    <a:cubicBezTo>
                      <a:pt x="1760" y="422"/>
                      <a:pt x="1774" y="415"/>
                      <a:pt x="1773" y="413"/>
                    </a:cubicBezTo>
                    <a:cubicBezTo>
                      <a:pt x="1773" y="411"/>
                      <a:pt x="1777" y="410"/>
                      <a:pt x="1778" y="412"/>
                    </a:cubicBezTo>
                    <a:cubicBezTo>
                      <a:pt x="1778" y="414"/>
                      <a:pt x="1782" y="413"/>
                      <a:pt x="1788" y="414"/>
                    </a:cubicBezTo>
                    <a:cubicBezTo>
                      <a:pt x="1793" y="415"/>
                      <a:pt x="1796" y="418"/>
                      <a:pt x="1800" y="413"/>
                    </a:cubicBezTo>
                    <a:cubicBezTo>
                      <a:pt x="1804" y="409"/>
                      <a:pt x="1800" y="407"/>
                      <a:pt x="1800" y="404"/>
                    </a:cubicBezTo>
                    <a:cubicBezTo>
                      <a:pt x="1800" y="401"/>
                      <a:pt x="1792" y="397"/>
                      <a:pt x="1793" y="394"/>
                    </a:cubicBezTo>
                    <a:cubicBezTo>
                      <a:pt x="1794" y="390"/>
                      <a:pt x="1788" y="381"/>
                      <a:pt x="1786" y="383"/>
                    </a:cubicBezTo>
                    <a:cubicBezTo>
                      <a:pt x="1784" y="385"/>
                      <a:pt x="1779" y="381"/>
                      <a:pt x="1779" y="379"/>
                    </a:cubicBezTo>
                    <a:cubicBezTo>
                      <a:pt x="1779" y="376"/>
                      <a:pt x="1779" y="373"/>
                      <a:pt x="1775" y="375"/>
                    </a:cubicBezTo>
                    <a:cubicBezTo>
                      <a:pt x="1772" y="377"/>
                      <a:pt x="1767" y="376"/>
                      <a:pt x="1766" y="373"/>
                    </a:cubicBezTo>
                    <a:cubicBezTo>
                      <a:pt x="1765" y="370"/>
                      <a:pt x="1772" y="368"/>
                      <a:pt x="1777" y="370"/>
                    </a:cubicBezTo>
                    <a:cubicBezTo>
                      <a:pt x="1782" y="372"/>
                      <a:pt x="1781" y="374"/>
                      <a:pt x="1783" y="375"/>
                    </a:cubicBezTo>
                    <a:cubicBezTo>
                      <a:pt x="1786" y="377"/>
                      <a:pt x="1792" y="376"/>
                      <a:pt x="1796" y="374"/>
                    </a:cubicBezTo>
                    <a:cubicBezTo>
                      <a:pt x="1799" y="373"/>
                      <a:pt x="1809" y="369"/>
                      <a:pt x="1811" y="367"/>
                    </a:cubicBezTo>
                    <a:cubicBezTo>
                      <a:pt x="1813" y="364"/>
                      <a:pt x="1811" y="362"/>
                      <a:pt x="1814" y="361"/>
                    </a:cubicBezTo>
                    <a:cubicBezTo>
                      <a:pt x="1817" y="359"/>
                      <a:pt x="1815" y="356"/>
                      <a:pt x="1812" y="354"/>
                    </a:cubicBezTo>
                    <a:cubicBezTo>
                      <a:pt x="1809" y="353"/>
                      <a:pt x="1810" y="349"/>
                      <a:pt x="1813" y="349"/>
                    </a:cubicBezTo>
                    <a:cubicBezTo>
                      <a:pt x="1816" y="349"/>
                      <a:pt x="1815" y="345"/>
                      <a:pt x="1817" y="345"/>
                    </a:cubicBezTo>
                    <a:cubicBezTo>
                      <a:pt x="1819" y="345"/>
                      <a:pt x="1819" y="346"/>
                      <a:pt x="1823" y="345"/>
                    </a:cubicBezTo>
                    <a:cubicBezTo>
                      <a:pt x="1827" y="343"/>
                      <a:pt x="1823" y="347"/>
                      <a:pt x="1822" y="351"/>
                    </a:cubicBezTo>
                    <a:cubicBezTo>
                      <a:pt x="1820" y="354"/>
                      <a:pt x="1825" y="356"/>
                      <a:pt x="1826" y="358"/>
                    </a:cubicBezTo>
                    <a:cubicBezTo>
                      <a:pt x="1826" y="360"/>
                      <a:pt x="1833" y="361"/>
                      <a:pt x="1837" y="359"/>
                    </a:cubicBezTo>
                    <a:cubicBezTo>
                      <a:pt x="1841" y="356"/>
                      <a:pt x="1854" y="361"/>
                      <a:pt x="1855" y="364"/>
                    </a:cubicBezTo>
                    <a:cubicBezTo>
                      <a:pt x="1856" y="368"/>
                      <a:pt x="1858" y="371"/>
                      <a:pt x="1863" y="374"/>
                    </a:cubicBezTo>
                    <a:cubicBezTo>
                      <a:pt x="1868" y="377"/>
                      <a:pt x="1873" y="376"/>
                      <a:pt x="1874" y="378"/>
                    </a:cubicBezTo>
                    <a:cubicBezTo>
                      <a:pt x="1875" y="381"/>
                      <a:pt x="1877" y="382"/>
                      <a:pt x="1880" y="381"/>
                    </a:cubicBezTo>
                    <a:cubicBezTo>
                      <a:pt x="1883" y="381"/>
                      <a:pt x="1885" y="384"/>
                      <a:pt x="1887" y="382"/>
                    </a:cubicBezTo>
                    <a:cubicBezTo>
                      <a:pt x="1889" y="380"/>
                      <a:pt x="1890" y="383"/>
                      <a:pt x="1893" y="381"/>
                    </a:cubicBezTo>
                    <a:cubicBezTo>
                      <a:pt x="1896" y="378"/>
                      <a:pt x="1887" y="376"/>
                      <a:pt x="1888" y="374"/>
                    </a:cubicBezTo>
                    <a:cubicBezTo>
                      <a:pt x="1889" y="372"/>
                      <a:pt x="1891" y="376"/>
                      <a:pt x="1894" y="376"/>
                    </a:cubicBezTo>
                    <a:cubicBezTo>
                      <a:pt x="1896" y="376"/>
                      <a:pt x="1893" y="371"/>
                      <a:pt x="1895" y="370"/>
                    </a:cubicBezTo>
                    <a:cubicBezTo>
                      <a:pt x="1897" y="370"/>
                      <a:pt x="1895" y="360"/>
                      <a:pt x="1893" y="359"/>
                    </a:cubicBezTo>
                    <a:cubicBezTo>
                      <a:pt x="1891" y="358"/>
                      <a:pt x="1893" y="355"/>
                      <a:pt x="1897" y="358"/>
                    </a:cubicBezTo>
                    <a:cubicBezTo>
                      <a:pt x="1900" y="361"/>
                      <a:pt x="1906" y="360"/>
                      <a:pt x="1909" y="360"/>
                    </a:cubicBezTo>
                    <a:cubicBezTo>
                      <a:pt x="1912" y="360"/>
                      <a:pt x="1909" y="358"/>
                      <a:pt x="1907" y="357"/>
                    </a:cubicBezTo>
                    <a:cubicBezTo>
                      <a:pt x="1904" y="357"/>
                      <a:pt x="1907" y="354"/>
                      <a:pt x="1909" y="356"/>
                    </a:cubicBezTo>
                    <a:cubicBezTo>
                      <a:pt x="1911" y="358"/>
                      <a:pt x="1915" y="359"/>
                      <a:pt x="1915" y="357"/>
                    </a:cubicBezTo>
                    <a:cubicBezTo>
                      <a:pt x="1916" y="355"/>
                      <a:pt x="1918" y="351"/>
                      <a:pt x="1921" y="351"/>
                    </a:cubicBezTo>
                    <a:cubicBezTo>
                      <a:pt x="1925" y="351"/>
                      <a:pt x="1926" y="349"/>
                      <a:pt x="1922" y="348"/>
                    </a:cubicBezTo>
                    <a:close/>
                    <a:moveTo>
                      <a:pt x="993" y="566"/>
                    </a:moveTo>
                    <a:cubicBezTo>
                      <a:pt x="983" y="575"/>
                      <a:pt x="964" y="577"/>
                      <a:pt x="964" y="584"/>
                    </a:cubicBezTo>
                    <a:cubicBezTo>
                      <a:pt x="964" y="591"/>
                      <a:pt x="941" y="594"/>
                      <a:pt x="939" y="591"/>
                    </a:cubicBezTo>
                    <a:cubicBezTo>
                      <a:pt x="938" y="589"/>
                      <a:pt x="956" y="588"/>
                      <a:pt x="961" y="578"/>
                    </a:cubicBezTo>
                    <a:cubicBezTo>
                      <a:pt x="965" y="568"/>
                      <a:pt x="982" y="563"/>
                      <a:pt x="991" y="549"/>
                    </a:cubicBezTo>
                    <a:cubicBezTo>
                      <a:pt x="997" y="540"/>
                      <a:pt x="1002" y="525"/>
                      <a:pt x="1005" y="526"/>
                    </a:cubicBezTo>
                    <a:cubicBezTo>
                      <a:pt x="1009" y="527"/>
                      <a:pt x="1002" y="558"/>
                      <a:pt x="993" y="566"/>
                    </a:cubicBezTo>
                    <a:close/>
                    <a:moveTo>
                      <a:pt x="1035" y="175"/>
                    </a:moveTo>
                    <a:cubicBezTo>
                      <a:pt x="1034" y="178"/>
                      <a:pt x="1027" y="178"/>
                      <a:pt x="1029" y="180"/>
                    </a:cubicBezTo>
                    <a:cubicBezTo>
                      <a:pt x="1032" y="185"/>
                      <a:pt x="1049" y="182"/>
                      <a:pt x="1049" y="177"/>
                    </a:cubicBezTo>
                    <a:cubicBezTo>
                      <a:pt x="1049" y="172"/>
                      <a:pt x="1037" y="172"/>
                      <a:pt x="1035" y="175"/>
                    </a:cubicBezTo>
                    <a:close/>
                    <a:moveTo>
                      <a:pt x="340" y="22"/>
                    </a:moveTo>
                    <a:cubicBezTo>
                      <a:pt x="345" y="25"/>
                      <a:pt x="327" y="24"/>
                      <a:pt x="325" y="27"/>
                    </a:cubicBezTo>
                    <a:cubicBezTo>
                      <a:pt x="322" y="31"/>
                      <a:pt x="312" y="29"/>
                      <a:pt x="314" y="33"/>
                    </a:cubicBezTo>
                    <a:cubicBezTo>
                      <a:pt x="316" y="37"/>
                      <a:pt x="333" y="38"/>
                      <a:pt x="333" y="34"/>
                    </a:cubicBezTo>
                    <a:cubicBezTo>
                      <a:pt x="333" y="31"/>
                      <a:pt x="341" y="34"/>
                      <a:pt x="342" y="31"/>
                    </a:cubicBezTo>
                    <a:cubicBezTo>
                      <a:pt x="342" y="28"/>
                      <a:pt x="346" y="25"/>
                      <a:pt x="355" y="24"/>
                    </a:cubicBezTo>
                    <a:cubicBezTo>
                      <a:pt x="364" y="23"/>
                      <a:pt x="364" y="20"/>
                      <a:pt x="356" y="16"/>
                    </a:cubicBezTo>
                    <a:cubicBezTo>
                      <a:pt x="347" y="12"/>
                      <a:pt x="335" y="18"/>
                      <a:pt x="340" y="22"/>
                    </a:cubicBezTo>
                    <a:close/>
                    <a:moveTo>
                      <a:pt x="387" y="33"/>
                    </a:moveTo>
                    <a:cubicBezTo>
                      <a:pt x="387" y="27"/>
                      <a:pt x="369" y="33"/>
                      <a:pt x="373" y="34"/>
                    </a:cubicBezTo>
                    <a:cubicBezTo>
                      <a:pt x="376" y="35"/>
                      <a:pt x="387" y="38"/>
                      <a:pt x="387" y="33"/>
                    </a:cubicBezTo>
                    <a:close/>
                    <a:moveTo>
                      <a:pt x="428" y="10"/>
                    </a:moveTo>
                    <a:cubicBezTo>
                      <a:pt x="436" y="10"/>
                      <a:pt x="434" y="5"/>
                      <a:pt x="439" y="6"/>
                    </a:cubicBezTo>
                    <a:cubicBezTo>
                      <a:pt x="445" y="7"/>
                      <a:pt x="452" y="6"/>
                      <a:pt x="449" y="3"/>
                    </a:cubicBezTo>
                    <a:cubicBezTo>
                      <a:pt x="446" y="0"/>
                      <a:pt x="427" y="1"/>
                      <a:pt x="429" y="4"/>
                    </a:cubicBezTo>
                    <a:cubicBezTo>
                      <a:pt x="431" y="6"/>
                      <a:pt x="413" y="5"/>
                      <a:pt x="414" y="6"/>
                    </a:cubicBezTo>
                    <a:cubicBezTo>
                      <a:pt x="414" y="8"/>
                      <a:pt x="420" y="10"/>
                      <a:pt x="428" y="10"/>
                    </a:cubicBezTo>
                    <a:close/>
                    <a:moveTo>
                      <a:pt x="430" y="28"/>
                    </a:moveTo>
                    <a:cubicBezTo>
                      <a:pt x="431" y="31"/>
                      <a:pt x="428" y="31"/>
                      <a:pt x="422" y="31"/>
                    </a:cubicBezTo>
                    <a:cubicBezTo>
                      <a:pt x="415" y="31"/>
                      <a:pt x="411" y="35"/>
                      <a:pt x="415" y="38"/>
                    </a:cubicBezTo>
                    <a:cubicBezTo>
                      <a:pt x="419" y="41"/>
                      <a:pt x="437" y="40"/>
                      <a:pt x="440" y="36"/>
                    </a:cubicBezTo>
                    <a:cubicBezTo>
                      <a:pt x="443" y="32"/>
                      <a:pt x="450" y="35"/>
                      <a:pt x="452" y="31"/>
                    </a:cubicBezTo>
                    <a:cubicBezTo>
                      <a:pt x="453" y="27"/>
                      <a:pt x="429" y="26"/>
                      <a:pt x="430" y="28"/>
                    </a:cubicBezTo>
                    <a:close/>
                    <a:moveTo>
                      <a:pt x="487" y="22"/>
                    </a:moveTo>
                    <a:cubicBezTo>
                      <a:pt x="489" y="19"/>
                      <a:pt x="483" y="19"/>
                      <a:pt x="482" y="16"/>
                    </a:cubicBezTo>
                    <a:cubicBezTo>
                      <a:pt x="481" y="13"/>
                      <a:pt x="463" y="12"/>
                      <a:pt x="464" y="16"/>
                    </a:cubicBezTo>
                    <a:cubicBezTo>
                      <a:pt x="465" y="19"/>
                      <a:pt x="451" y="23"/>
                      <a:pt x="455" y="26"/>
                    </a:cubicBezTo>
                    <a:cubicBezTo>
                      <a:pt x="463" y="32"/>
                      <a:pt x="485" y="25"/>
                      <a:pt x="487" y="22"/>
                    </a:cubicBezTo>
                    <a:close/>
                    <a:moveTo>
                      <a:pt x="384" y="202"/>
                    </a:moveTo>
                    <a:cubicBezTo>
                      <a:pt x="385" y="205"/>
                      <a:pt x="383" y="207"/>
                      <a:pt x="376" y="207"/>
                    </a:cubicBezTo>
                    <a:cubicBezTo>
                      <a:pt x="370" y="207"/>
                      <a:pt x="379" y="211"/>
                      <a:pt x="380" y="215"/>
                    </a:cubicBezTo>
                    <a:cubicBezTo>
                      <a:pt x="381" y="219"/>
                      <a:pt x="374" y="216"/>
                      <a:pt x="373" y="222"/>
                    </a:cubicBezTo>
                    <a:cubicBezTo>
                      <a:pt x="373" y="227"/>
                      <a:pt x="361" y="222"/>
                      <a:pt x="359" y="229"/>
                    </a:cubicBezTo>
                    <a:cubicBezTo>
                      <a:pt x="358" y="236"/>
                      <a:pt x="365" y="235"/>
                      <a:pt x="371" y="236"/>
                    </a:cubicBezTo>
                    <a:cubicBezTo>
                      <a:pt x="376" y="236"/>
                      <a:pt x="369" y="241"/>
                      <a:pt x="373" y="244"/>
                    </a:cubicBezTo>
                    <a:cubicBezTo>
                      <a:pt x="377" y="247"/>
                      <a:pt x="380" y="246"/>
                      <a:pt x="377" y="240"/>
                    </a:cubicBezTo>
                    <a:cubicBezTo>
                      <a:pt x="374" y="235"/>
                      <a:pt x="391" y="242"/>
                      <a:pt x="386" y="247"/>
                    </a:cubicBezTo>
                    <a:cubicBezTo>
                      <a:pt x="381" y="251"/>
                      <a:pt x="394" y="254"/>
                      <a:pt x="400" y="255"/>
                    </a:cubicBezTo>
                    <a:cubicBezTo>
                      <a:pt x="407" y="255"/>
                      <a:pt x="429" y="260"/>
                      <a:pt x="430" y="255"/>
                    </a:cubicBezTo>
                    <a:cubicBezTo>
                      <a:pt x="430" y="251"/>
                      <a:pt x="421" y="248"/>
                      <a:pt x="414" y="241"/>
                    </a:cubicBezTo>
                    <a:cubicBezTo>
                      <a:pt x="407" y="234"/>
                      <a:pt x="402" y="222"/>
                      <a:pt x="410" y="217"/>
                    </a:cubicBezTo>
                    <a:cubicBezTo>
                      <a:pt x="418" y="212"/>
                      <a:pt x="411" y="209"/>
                      <a:pt x="419" y="204"/>
                    </a:cubicBezTo>
                    <a:cubicBezTo>
                      <a:pt x="427" y="198"/>
                      <a:pt x="423" y="193"/>
                      <a:pt x="429" y="192"/>
                    </a:cubicBezTo>
                    <a:cubicBezTo>
                      <a:pt x="436" y="191"/>
                      <a:pt x="429" y="185"/>
                      <a:pt x="435" y="184"/>
                    </a:cubicBezTo>
                    <a:cubicBezTo>
                      <a:pt x="442" y="183"/>
                      <a:pt x="443" y="176"/>
                      <a:pt x="442" y="173"/>
                    </a:cubicBezTo>
                    <a:cubicBezTo>
                      <a:pt x="441" y="171"/>
                      <a:pt x="449" y="174"/>
                      <a:pt x="453" y="170"/>
                    </a:cubicBezTo>
                    <a:cubicBezTo>
                      <a:pt x="457" y="166"/>
                      <a:pt x="465" y="168"/>
                      <a:pt x="468" y="163"/>
                    </a:cubicBezTo>
                    <a:cubicBezTo>
                      <a:pt x="471" y="157"/>
                      <a:pt x="509" y="144"/>
                      <a:pt x="531" y="139"/>
                    </a:cubicBezTo>
                    <a:cubicBezTo>
                      <a:pt x="552" y="134"/>
                      <a:pt x="567" y="125"/>
                      <a:pt x="560" y="119"/>
                    </a:cubicBezTo>
                    <a:cubicBezTo>
                      <a:pt x="552" y="113"/>
                      <a:pt x="530" y="121"/>
                      <a:pt x="525" y="126"/>
                    </a:cubicBezTo>
                    <a:cubicBezTo>
                      <a:pt x="520" y="130"/>
                      <a:pt x="512" y="127"/>
                      <a:pt x="507" y="130"/>
                    </a:cubicBezTo>
                    <a:cubicBezTo>
                      <a:pt x="501" y="133"/>
                      <a:pt x="490" y="136"/>
                      <a:pt x="484" y="132"/>
                    </a:cubicBezTo>
                    <a:cubicBezTo>
                      <a:pt x="479" y="128"/>
                      <a:pt x="472" y="136"/>
                      <a:pt x="468" y="136"/>
                    </a:cubicBezTo>
                    <a:cubicBezTo>
                      <a:pt x="463" y="136"/>
                      <a:pt x="458" y="140"/>
                      <a:pt x="454" y="140"/>
                    </a:cubicBezTo>
                    <a:cubicBezTo>
                      <a:pt x="449" y="140"/>
                      <a:pt x="440" y="144"/>
                      <a:pt x="439" y="146"/>
                    </a:cubicBezTo>
                    <a:cubicBezTo>
                      <a:pt x="438" y="149"/>
                      <a:pt x="430" y="148"/>
                      <a:pt x="430" y="152"/>
                    </a:cubicBezTo>
                    <a:cubicBezTo>
                      <a:pt x="430" y="155"/>
                      <a:pt x="424" y="158"/>
                      <a:pt x="421" y="155"/>
                    </a:cubicBezTo>
                    <a:cubicBezTo>
                      <a:pt x="417" y="152"/>
                      <a:pt x="413" y="158"/>
                      <a:pt x="418" y="163"/>
                    </a:cubicBezTo>
                    <a:cubicBezTo>
                      <a:pt x="423" y="167"/>
                      <a:pt x="409" y="167"/>
                      <a:pt x="412" y="170"/>
                    </a:cubicBezTo>
                    <a:cubicBezTo>
                      <a:pt x="414" y="173"/>
                      <a:pt x="407" y="174"/>
                      <a:pt x="408" y="177"/>
                    </a:cubicBezTo>
                    <a:cubicBezTo>
                      <a:pt x="410" y="180"/>
                      <a:pt x="404" y="181"/>
                      <a:pt x="399" y="182"/>
                    </a:cubicBezTo>
                    <a:cubicBezTo>
                      <a:pt x="394" y="183"/>
                      <a:pt x="391" y="190"/>
                      <a:pt x="397" y="190"/>
                    </a:cubicBezTo>
                    <a:cubicBezTo>
                      <a:pt x="404" y="191"/>
                      <a:pt x="394" y="192"/>
                      <a:pt x="394" y="197"/>
                    </a:cubicBezTo>
                    <a:cubicBezTo>
                      <a:pt x="395" y="202"/>
                      <a:pt x="384" y="198"/>
                      <a:pt x="384" y="202"/>
                    </a:cubicBezTo>
                    <a:close/>
                    <a:moveTo>
                      <a:pt x="434" y="17"/>
                    </a:moveTo>
                    <a:cubicBezTo>
                      <a:pt x="435" y="10"/>
                      <a:pt x="423" y="15"/>
                      <a:pt x="415" y="12"/>
                    </a:cubicBezTo>
                    <a:cubicBezTo>
                      <a:pt x="406" y="8"/>
                      <a:pt x="401" y="8"/>
                      <a:pt x="407" y="13"/>
                    </a:cubicBezTo>
                    <a:cubicBezTo>
                      <a:pt x="409" y="16"/>
                      <a:pt x="392" y="17"/>
                      <a:pt x="395" y="20"/>
                    </a:cubicBezTo>
                    <a:cubicBezTo>
                      <a:pt x="401" y="27"/>
                      <a:pt x="433" y="24"/>
                      <a:pt x="434" y="1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4" name="Freeform 164"/>
              <p:cNvSpPr>
                <a:spLocks/>
              </p:cNvSpPr>
              <p:nvPr/>
            </p:nvSpPr>
            <p:spPr bwMode="auto">
              <a:xfrm>
                <a:off x="4598987" y="3943350"/>
                <a:ext cx="466725" cy="488950"/>
              </a:xfrm>
              <a:custGeom>
                <a:avLst/>
                <a:gdLst>
                  <a:gd name="T0" fmla="*/ 184 w 207"/>
                  <a:gd name="T1" fmla="*/ 101 h 217"/>
                  <a:gd name="T2" fmla="*/ 185 w 207"/>
                  <a:gd name="T3" fmla="*/ 94 h 217"/>
                  <a:gd name="T4" fmla="*/ 182 w 207"/>
                  <a:gd name="T5" fmla="*/ 90 h 217"/>
                  <a:gd name="T6" fmla="*/ 187 w 207"/>
                  <a:gd name="T7" fmla="*/ 80 h 217"/>
                  <a:gd name="T8" fmla="*/ 190 w 207"/>
                  <a:gd name="T9" fmla="*/ 71 h 217"/>
                  <a:gd name="T10" fmla="*/ 195 w 207"/>
                  <a:gd name="T11" fmla="*/ 53 h 217"/>
                  <a:gd name="T12" fmla="*/ 204 w 207"/>
                  <a:gd name="T13" fmla="*/ 43 h 217"/>
                  <a:gd name="T14" fmla="*/ 203 w 207"/>
                  <a:gd name="T15" fmla="*/ 32 h 217"/>
                  <a:gd name="T16" fmla="*/ 204 w 207"/>
                  <a:gd name="T17" fmla="*/ 22 h 217"/>
                  <a:gd name="T18" fmla="*/ 186 w 207"/>
                  <a:gd name="T19" fmla="*/ 13 h 217"/>
                  <a:gd name="T20" fmla="*/ 172 w 207"/>
                  <a:gd name="T21" fmla="*/ 12 h 217"/>
                  <a:gd name="T22" fmla="*/ 165 w 207"/>
                  <a:gd name="T23" fmla="*/ 4 h 217"/>
                  <a:gd name="T24" fmla="*/ 156 w 207"/>
                  <a:gd name="T25" fmla="*/ 5 h 217"/>
                  <a:gd name="T26" fmla="*/ 135 w 207"/>
                  <a:gd name="T27" fmla="*/ 5 h 217"/>
                  <a:gd name="T28" fmla="*/ 114 w 207"/>
                  <a:gd name="T29" fmla="*/ 9 h 217"/>
                  <a:gd name="T30" fmla="*/ 89 w 207"/>
                  <a:gd name="T31" fmla="*/ 12 h 217"/>
                  <a:gd name="T32" fmla="*/ 68 w 207"/>
                  <a:gd name="T33" fmla="*/ 15 h 217"/>
                  <a:gd name="T34" fmla="*/ 66 w 207"/>
                  <a:gd name="T35" fmla="*/ 34 h 217"/>
                  <a:gd name="T36" fmla="*/ 54 w 207"/>
                  <a:gd name="T37" fmla="*/ 70 h 217"/>
                  <a:gd name="T38" fmla="*/ 43 w 207"/>
                  <a:gd name="T39" fmla="*/ 101 h 217"/>
                  <a:gd name="T40" fmla="*/ 32 w 207"/>
                  <a:gd name="T41" fmla="*/ 116 h 217"/>
                  <a:gd name="T42" fmla="*/ 18 w 207"/>
                  <a:gd name="T43" fmla="*/ 116 h 217"/>
                  <a:gd name="T44" fmla="*/ 0 w 207"/>
                  <a:gd name="T45" fmla="*/ 121 h 217"/>
                  <a:gd name="T46" fmla="*/ 4 w 207"/>
                  <a:gd name="T47" fmla="*/ 134 h 217"/>
                  <a:gd name="T48" fmla="*/ 47 w 207"/>
                  <a:gd name="T49" fmla="*/ 131 h 217"/>
                  <a:gd name="T50" fmla="*/ 54 w 207"/>
                  <a:gd name="T51" fmla="*/ 149 h 217"/>
                  <a:gd name="T52" fmla="*/ 76 w 207"/>
                  <a:gd name="T53" fmla="*/ 154 h 217"/>
                  <a:gd name="T54" fmla="*/ 90 w 207"/>
                  <a:gd name="T55" fmla="*/ 144 h 217"/>
                  <a:gd name="T56" fmla="*/ 103 w 207"/>
                  <a:gd name="T57" fmla="*/ 148 h 217"/>
                  <a:gd name="T58" fmla="*/ 103 w 207"/>
                  <a:gd name="T59" fmla="*/ 173 h 217"/>
                  <a:gd name="T60" fmla="*/ 109 w 207"/>
                  <a:gd name="T61" fmla="*/ 191 h 217"/>
                  <a:gd name="T62" fmla="*/ 125 w 207"/>
                  <a:gd name="T63" fmla="*/ 187 h 217"/>
                  <a:gd name="T64" fmla="*/ 131 w 207"/>
                  <a:gd name="T65" fmla="*/ 190 h 217"/>
                  <a:gd name="T66" fmla="*/ 141 w 207"/>
                  <a:gd name="T67" fmla="*/ 192 h 217"/>
                  <a:gd name="T68" fmla="*/ 154 w 207"/>
                  <a:gd name="T69" fmla="*/ 200 h 217"/>
                  <a:gd name="T70" fmla="*/ 163 w 207"/>
                  <a:gd name="T71" fmla="*/ 197 h 217"/>
                  <a:gd name="T72" fmla="*/ 177 w 207"/>
                  <a:gd name="T73" fmla="*/ 205 h 217"/>
                  <a:gd name="T74" fmla="*/ 190 w 207"/>
                  <a:gd name="T75" fmla="*/ 215 h 217"/>
                  <a:gd name="T76" fmla="*/ 190 w 207"/>
                  <a:gd name="T77" fmla="*/ 202 h 217"/>
                  <a:gd name="T78" fmla="*/ 175 w 207"/>
                  <a:gd name="T79" fmla="*/ 195 h 217"/>
                  <a:gd name="T80" fmla="*/ 178 w 207"/>
                  <a:gd name="T81" fmla="*/ 172 h 217"/>
                  <a:gd name="T82" fmla="*/ 183 w 207"/>
                  <a:gd name="T83" fmla="*/ 159 h 217"/>
                  <a:gd name="T84" fmla="*/ 197 w 207"/>
                  <a:gd name="T85" fmla="*/ 156 h 217"/>
                  <a:gd name="T86" fmla="*/ 189 w 207"/>
                  <a:gd name="T87" fmla="*/ 14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7" h="217">
                    <a:moveTo>
                      <a:pt x="189" y="143"/>
                    </a:moveTo>
                    <a:cubicBezTo>
                      <a:pt x="184" y="140"/>
                      <a:pt x="182" y="102"/>
                      <a:pt x="184" y="101"/>
                    </a:cubicBezTo>
                    <a:cubicBezTo>
                      <a:pt x="185" y="101"/>
                      <a:pt x="185" y="102"/>
                      <a:pt x="185" y="102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5" y="94"/>
                      <a:pt x="185" y="94"/>
                      <a:pt x="184" y="94"/>
                    </a:cubicBezTo>
                    <a:cubicBezTo>
                      <a:pt x="183" y="93"/>
                      <a:pt x="182" y="92"/>
                      <a:pt x="182" y="90"/>
                    </a:cubicBezTo>
                    <a:cubicBezTo>
                      <a:pt x="182" y="87"/>
                      <a:pt x="184" y="87"/>
                      <a:pt x="184" y="87"/>
                    </a:cubicBezTo>
                    <a:cubicBezTo>
                      <a:pt x="184" y="87"/>
                      <a:pt x="184" y="81"/>
                      <a:pt x="187" y="80"/>
                    </a:cubicBezTo>
                    <a:cubicBezTo>
                      <a:pt x="187" y="80"/>
                      <a:pt x="188" y="79"/>
                      <a:pt x="188" y="79"/>
                    </a:cubicBezTo>
                    <a:cubicBezTo>
                      <a:pt x="190" y="77"/>
                      <a:pt x="190" y="73"/>
                      <a:pt x="190" y="71"/>
                    </a:cubicBezTo>
                    <a:cubicBezTo>
                      <a:pt x="190" y="67"/>
                      <a:pt x="191" y="64"/>
                      <a:pt x="192" y="61"/>
                    </a:cubicBezTo>
                    <a:cubicBezTo>
                      <a:pt x="193" y="58"/>
                      <a:pt x="193" y="54"/>
                      <a:pt x="195" y="53"/>
                    </a:cubicBezTo>
                    <a:cubicBezTo>
                      <a:pt x="197" y="51"/>
                      <a:pt x="196" y="47"/>
                      <a:pt x="199" y="47"/>
                    </a:cubicBezTo>
                    <a:cubicBezTo>
                      <a:pt x="201" y="46"/>
                      <a:pt x="203" y="45"/>
                      <a:pt x="204" y="43"/>
                    </a:cubicBezTo>
                    <a:cubicBezTo>
                      <a:pt x="204" y="42"/>
                      <a:pt x="207" y="40"/>
                      <a:pt x="207" y="38"/>
                    </a:cubicBezTo>
                    <a:cubicBezTo>
                      <a:pt x="207" y="35"/>
                      <a:pt x="203" y="35"/>
                      <a:pt x="203" y="32"/>
                    </a:cubicBezTo>
                    <a:cubicBezTo>
                      <a:pt x="203" y="29"/>
                      <a:pt x="204" y="22"/>
                      <a:pt x="204" y="22"/>
                    </a:cubicBezTo>
                    <a:cubicBezTo>
                      <a:pt x="204" y="22"/>
                      <a:pt x="204" y="22"/>
                      <a:pt x="204" y="22"/>
                    </a:cubicBezTo>
                    <a:cubicBezTo>
                      <a:pt x="199" y="17"/>
                      <a:pt x="193" y="12"/>
                      <a:pt x="191" y="11"/>
                    </a:cubicBezTo>
                    <a:cubicBezTo>
                      <a:pt x="189" y="10"/>
                      <a:pt x="186" y="13"/>
                      <a:pt x="186" y="13"/>
                    </a:cubicBezTo>
                    <a:cubicBezTo>
                      <a:pt x="186" y="13"/>
                      <a:pt x="182" y="9"/>
                      <a:pt x="179" y="12"/>
                    </a:cubicBezTo>
                    <a:cubicBezTo>
                      <a:pt x="177" y="15"/>
                      <a:pt x="172" y="12"/>
                      <a:pt x="172" y="12"/>
                    </a:cubicBezTo>
                    <a:cubicBezTo>
                      <a:pt x="172" y="12"/>
                      <a:pt x="169" y="10"/>
                      <a:pt x="168" y="6"/>
                    </a:cubicBezTo>
                    <a:cubicBezTo>
                      <a:pt x="167" y="5"/>
                      <a:pt x="166" y="4"/>
                      <a:pt x="165" y="4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6" y="5"/>
                      <a:pt x="146" y="0"/>
                      <a:pt x="144" y="4"/>
                    </a:cubicBezTo>
                    <a:cubicBezTo>
                      <a:pt x="142" y="8"/>
                      <a:pt x="140" y="5"/>
                      <a:pt x="135" y="5"/>
                    </a:cubicBezTo>
                    <a:cubicBezTo>
                      <a:pt x="130" y="5"/>
                      <a:pt x="126" y="7"/>
                      <a:pt x="123" y="9"/>
                    </a:cubicBezTo>
                    <a:cubicBezTo>
                      <a:pt x="120" y="10"/>
                      <a:pt x="116" y="7"/>
                      <a:pt x="114" y="9"/>
                    </a:cubicBezTo>
                    <a:cubicBezTo>
                      <a:pt x="112" y="10"/>
                      <a:pt x="111" y="17"/>
                      <a:pt x="111" y="17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9" y="12"/>
                      <a:pt x="85" y="6"/>
                      <a:pt x="80" y="6"/>
                    </a:cubicBezTo>
                    <a:cubicBezTo>
                      <a:pt x="75" y="6"/>
                      <a:pt x="68" y="15"/>
                      <a:pt x="68" y="15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9" y="27"/>
                      <a:pt x="68" y="32"/>
                      <a:pt x="66" y="34"/>
                    </a:cubicBezTo>
                    <a:cubicBezTo>
                      <a:pt x="64" y="38"/>
                      <a:pt x="62" y="39"/>
                      <a:pt x="62" y="46"/>
                    </a:cubicBezTo>
                    <a:cubicBezTo>
                      <a:pt x="62" y="53"/>
                      <a:pt x="54" y="64"/>
                      <a:pt x="54" y="70"/>
                    </a:cubicBezTo>
                    <a:cubicBezTo>
                      <a:pt x="54" y="75"/>
                      <a:pt x="44" y="79"/>
                      <a:pt x="44" y="82"/>
                    </a:cubicBezTo>
                    <a:cubicBezTo>
                      <a:pt x="44" y="86"/>
                      <a:pt x="43" y="94"/>
                      <a:pt x="43" y="101"/>
                    </a:cubicBezTo>
                    <a:cubicBezTo>
                      <a:pt x="43" y="109"/>
                      <a:pt x="39" y="103"/>
                      <a:pt x="39" y="110"/>
                    </a:cubicBezTo>
                    <a:cubicBezTo>
                      <a:pt x="39" y="117"/>
                      <a:pt x="36" y="112"/>
                      <a:pt x="32" y="116"/>
                    </a:cubicBezTo>
                    <a:cubicBezTo>
                      <a:pt x="29" y="119"/>
                      <a:pt x="27" y="120"/>
                      <a:pt x="27" y="117"/>
                    </a:cubicBezTo>
                    <a:cubicBezTo>
                      <a:pt x="27" y="113"/>
                      <a:pt x="23" y="112"/>
                      <a:pt x="18" y="116"/>
                    </a:cubicBezTo>
                    <a:cubicBezTo>
                      <a:pt x="14" y="119"/>
                      <a:pt x="13" y="116"/>
                      <a:pt x="11" y="115"/>
                    </a:cubicBezTo>
                    <a:cubicBezTo>
                      <a:pt x="10" y="115"/>
                      <a:pt x="5" y="118"/>
                      <a:pt x="0" y="121"/>
                    </a:cubicBezTo>
                    <a:cubicBezTo>
                      <a:pt x="2" y="125"/>
                      <a:pt x="3" y="129"/>
                      <a:pt x="4" y="133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7" y="133"/>
                      <a:pt x="9" y="131"/>
                      <a:pt x="11" y="131"/>
                    </a:cubicBezTo>
                    <a:cubicBezTo>
                      <a:pt x="14" y="130"/>
                      <a:pt x="47" y="131"/>
                      <a:pt x="47" y="131"/>
                    </a:cubicBezTo>
                    <a:cubicBezTo>
                      <a:pt x="47" y="131"/>
                      <a:pt x="50" y="136"/>
                      <a:pt x="49" y="140"/>
                    </a:cubicBezTo>
                    <a:cubicBezTo>
                      <a:pt x="48" y="145"/>
                      <a:pt x="51" y="143"/>
                      <a:pt x="54" y="149"/>
                    </a:cubicBezTo>
                    <a:cubicBezTo>
                      <a:pt x="56" y="155"/>
                      <a:pt x="58" y="157"/>
                      <a:pt x="63" y="156"/>
                    </a:cubicBezTo>
                    <a:cubicBezTo>
                      <a:pt x="68" y="154"/>
                      <a:pt x="74" y="153"/>
                      <a:pt x="76" y="154"/>
                    </a:cubicBezTo>
                    <a:cubicBezTo>
                      <a:pt x="78" y="154"/>
                      <a:pt x="78" y="145"/>
                      <a:pt x="81" y="144"/>
                    </a:cubicBezTo>
                    <a:cubicBezTo>
                      <a:pt x="84" y="142"/>
                      <a:pt x="90" y="144"/>
                      <a:pt x="90" y="144"/>
                    </a:cubicBezTo>
                    <a:cubicBezTo>
                      <a:pt x="90" y="144"/>
                      <a:pt x="90" y="146"/>
                      <a:pt x="95" y="146"/>
                    </a:cubicBezTo>
                    <a:cubicBezTo>
                      <a:pt x="100" y="146"/>
                      <a:pt x="103" y="144"/>
                      <a:pt x="103" y="148"/>
                    </a:cubicBezTo>
                    <a:cubicBezTo>
                      <a:pt x="103" y="151"/>
                      <a:pt x="103" y="155"/>
                      <a:pt x="105" y="157"/>
                    </a:cubicBezTo>
                    <a:cubicBezTo>
                      <a:pt x="106" y="158"/>
                      <a:pt x="101" y="171"/>
                      <a:pt x="103" y="173"/>
                    </a:cubicBezTo>
                    <a:cubicBezTo>
                      <a:pt x="106" y="175"/>
                      <a:pt x="109" y="179"/>
                      <a:pt x="109" y="182"/>
                    </a:cubicBezTo>
                    <a:cubicBezTo>
                      <a:pt x="108" y="184"/>
                      <a:pt x="107" y="190"/>
                      <a:pt x="109" y="191"/>
                    </a:cubicBezTo>
                    <a:cubicBezTo>
                      <a:pt x="111" y="191"/>
                      <a:pt x="111" y="188"/>
                      <a:pt x="115" y="188"/>
                    </a:cubicBezTo>
                    <a:cubicBezTo>
                      <a:pt x="118" y="188"/>
                      <a:pt x="121" y="188"/>
                      <a:pt x="125" y="187"/>
                    </a:cubicBezTo>
                    <a:cubicBezTo>
                      <a:pt x="126" y="186"/>
                      <a:pt x="127" y="187"/>
                      <a:pt x="128" y="187"/>
                    </a:cubicBezTo>
                    <a:cubicBezTo>
                      <a:pt x="130" y="188"/>
                      <a:pt x="131" y="190"/>
                      <a:pt x="131" y="190"/>
                    </a:cubicBezTo>
                    <a:cubicBezTo>
                      <a:pt x="131" y="190"/>
                      <a:pt x="132" y="193"/>
                      <a:pt x="134" y="192"/>
                    </a:cubicBezTo>
                    <a:cubicBezTo>
                      <a:pt x="136" y="191"/>
                      <a:pt x="141" y="190"/>
                      <a:pt x="141" y="192"/>
                    </a:cubicBezTo>
                    <a:cubicBezTo>
                      <a:pt x="140" y="194"/>
                      <a:pt x="142" y="198"/>
                      <a:pt x="144" y="197"/>
                    </a:cubicBezTo>
                    <a:cubicBezTo>
                      <a:pt x="146" y="196"/>
                      <a:pt x="151" y="200"/>
                      <a:pt x="154" y="200"/>
                    </a:cubicBezTo>
                    <a:cubicBezTo>
                      <a:pt x="156" y="200"/>
                      <a:pt x="159" y="200"/>
                      <a:pt x="159" y="199"/>
                    </a:cubicBezTo>
                    <a:cubicBezTo>
                      <a:pt x="159" y="197"/>
                      <a:pt x="162" y="195"/>
                      <a:pt x="163" y="197"/>
                    </a:cubicBezTo>
                    <a:cubicBezTo>
                      <a:pt x="164" y="199"/>
                      <a:pt x="166" y="203"/>
                      <a:pt x="169" y="203"/>
                    </a:cubicBezTo>
                    <a:cubicBezTo>
                      <a:pt x="171" y="203"/>
                      <a:pt x="177" y="203"/>
                      <a:pt x="177" y="205"/>
                    </a:cubicBezTo>
                    <a:cubicBezTo>
                      <a:pt x="177" y="207"/>
                      <a:pt x="179" y="213"/>
                      <a:pt x="182" y="215"/>
                    </a:cubicBezTo>
                    <a:cubicBezTo>
                      <a:pt x="184" y="217"/>
                      <a:pt x="190" y="215"/>
                      <a:pt x="190" y="215"/>
                    </a:cubicBezTo>
                    <a:cubicBezTo>
                      <a:pt x="190" y="215"/>
                      <a:pt x="192" y="213"/>
                      <a:pt x="192" y="210"/>
                    </a:cubicBezTo>
                    <a:cubicBezTo>
                      <a:pt x="192" y="206"/>
                      <a:pt x="192" y="202"/>
                      <a:pt x="190" y="202"/>
                    </a:cubicBezTo>
                    <a:cubicBezTo>
                      <a:pt x="189" y="202"/>
                      <a:pt x="186" y="205"/>
                      <a:pt x="183" y="204"/>
                    </a:cubicBezTo>
                    <a:cubicBezTo>
                      <a:pt x="179" y="203"/>
                      <a:pt x="177" y="196"/>
                      <a:pt x="175" y="195"/>
                    </a:cubicBezTo>
                    <a:cubicBezTo>
                      <a:pt x="174" y="194"/>
                      <a:pt x="178" y="188"/>
                      <a:pt x="178" y="185"/>
                    </a:cubicBezTo>
                    <a:cubicBezTo>
                      <a:pt x="178" y="182"/>
                      <a:pt x="180" y="173"/>
                      <a:pt x="178" y="172"/>
                    </a:cubicBezTo>
                    <a:cubicBezTo>
                      <a:pt x="176" y="171"/>
                      <a:pt x="177" y="168"/>
                      <a:pt x="180" y="166"/>
                    </a:cubicBezTo>
                    <a:cubicBezTo>
                      <a:pt x="182" y="164"/>
                      <a:pt x="179" y="159"/>
                      <a:pt x="183" y="159"/>
                    </a:cubicBezTo>
                    <a:cubicBezTo>
                      <a:pt x="187" y="159"/>
                      <a:pt x="194" y="159"/>
                      <a:pt x="196" y="157"/>
                    </a:cubicBezTo>
                    <a:cubicBezTo>
                      <a:pt x="197" y="157"/>
                      <a:pt x="197" y="157"/>
                      <a:pt x="197" y="156"/>
                    </a:cubicBezTo>
                    <a:cubicBezTo>
                      <a:pt x="197" y="156"/>
                      <a:pt x="197" y="155"/>
                      <a:pt x="198" y="155"/>
                    </a:cubicBezTo>
                    <a:cubicBezTo>
                      <a:pt x="195" y="150"/>
                      <a:pt x="192" y="145"/>
                      <a:pt x="189" y="143"/>
                    </a:cubicBezTo>
                    <a:close/>
                  </a:path>
                </a:pathLst>
              </a:custGeom>
              <a:solidFill>
                <a:srgbClr val="404040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Freeform 165"/>
              <p:cNvSpPr>
                <a:spLocks/>
              </p:cNvSpPr>
              <p:nvPr/>
            </p:nvSpPr>
            <p:spPr bwMode="auto">
              <a:xfrm>
                <a:off x="5013325" y="4144963"/>
                <a:ext cx="39688" cy="53975"/>
              </a:xfrm>
              <a:custGeom>
                <a:avLst/>
                <a:gdLst>
                  <a:gd name="T0" fmla="*/ 1 w 18"/>
                  <a:gd name="T1" fmla="*/ 12 h 24"/>
                  <a:gd name="T2" fmla="*/ 4 w 18"/>
                  <a:gd name="T3" fmla="*/ 24 h 24"/>
                  <a:gd name="T4" fmla="*/ 9 w 18"/>
                  <a:gd name="T5" fmla="*/ 21 h 24"/>
                  <a:gd name="T6" fmla="*/ 18 w 18"/>
                  <a:gd name="T7" fmla="*/ 8 h 24"/>
                  <a:gd name="T8" fmla="*/ 15 w 18"/>
                  <a:gd name="T9" fmla="*/ 6 h 24"/>
                  <a:gd name="T10" fmla="*/ 15 w 18"/>
                  <a:gd name="T11" fmla="*/ 0 h 24"/>
                  <a:gd name="T12" fmla="*/ 10 w 18"/>
                  <a:gd name="T13" fmla="*/ 1 h 24"/>
                  <a:gd name="T14" fmla="*/ 4 w 18"/>
                  <a:gd name="T15" fmla="*/ 4 h 24"/>
                  <a:gd name="T16" fmla="*/ 0 w 18"/>
                  <a:gd name="T17" fmla="*/ 4 h 24"/>
                  <a:gd name="T18" fmla="*/ 1 w 18"/>
                  <a:gd name="T19" fmla="*/ 4 h 24"/>
                  <a:gd name="T20" fmla="*/ 1 w 18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24">
                    <a:moveTo>
                      <a:pt x="1" y="12"/>
                    </a:moveTo>
                    <a:cubicBezTo>
                      <a:pt x="2" y="14"/>
                      <a:pt x="3" y="19"/>
                      <a:pt x="4" y="24"/>
                    </a:cubicBezTo>
                    <a:cubicBezTo>
                      <a:pt x="6" y="23"/>
                      <a:pt x="8" y="22"/>
                      <a:pt x="9" y="21"/>
                    </a:cubicBezTo>
                    <a:cubicBezTo>
                      <a:pt x="12" y="20"/>
                      <a:pt x="18" y="8"/>
                      <a:pt x="18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6" y="4"/>
                      <a:pt x="15" y="0"/>
                    </a:cubicBezTo>
                    <a:cubicBezTo>
                      <a:pt x="12" y="1"/>
                      <a:pt x="10" y="1"/>
                      <a:pt x="10" y="1"/>
                    </a:cubicBezTo>
                    <a:cubicBezTo>
                      <a:pt x="10" y="1"/>
                      <a:pt x="10" y="5"/>
                      <a:pt x="4" y="4"/>
                    </a:cubicBezTo>
                    <a:cubicBezTo>
                      <a:pt x="3" y="4"/>
                      <a:pt x="2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6" name="Freeform 166"/>
              <p:cNvSpPr>
                <a:spLocks/>
              </p:cNvSpPr>
              <p:nvPr/>
            </p:nvSpPr>
            <p:spPr bwMode="auto">
              <a:xfrm>
                <a:off x="5040312" y="4354513"/>
                <a:ext cx="269875" cy="438150"/>
              </a:xfrm>
              <a:custGeom>
                <a:avLst/>
                <a:gdLst>
                  <a:gd name="T0" fmla="*/ 119 w 120"/>
                  <a:gd name="T1" fmla="*/ 50 h 194"/>
                  <a:gd name="T2" fmla="*/ 116 w 120"/>
                  <a:gd name="T3" fmla="*/ 28 h 194"/>
                  <a:gd name="T4" fmla="*/ 115 w 120"/>
                  <a:gd name="T5" fmla="*/ 1 h 194"/>
                  <a:gd name="T6" fmla="*/ 115 w 120"/>
                  <a:gd name="T7" fmla="*/ 0 h 194"/>
                  <a:gd name="T8" fmla="*/ 103 w 120"/>
                  <a:gd name="T9" fmla="*/ 7 h 194"/>
                  <a:gd name="T10" fmla="*/ 95 w 120"/>
                  <a:gd name="T11" fmla="*/ 9 h 194"/>
                  <a:gd name="T12" fmla="*/ 88 w 120"/>
                  <a:gd name="T13" fmla="*/ 9 h 194"/>
                  <a:gd name="T14" fmla="*/ 85 w 120"/>
                  <a:gd name="T15" fmla="*/ 13 h 194"/>
                  <a:gd name="T16" fmla="*/ 78 w 120"/>
                  <a:gd name="T17" fmla="*/ 14 h 194"/>
                  <a:gd name="T18" fmla="*/ 68 w 120"/>
                  <a:gd name="T19" fmla="*/ 15 h 194"/>
                  <a:gd name="T20" fmla="*/ 65 w 120"/>
                  <a:gd name="T21" fmla="*/ 12 h 194"/>
                  <a:gd name="T22" fmla="*/ 58 w 120"/>
                  <a:gd name="T23" fmla="*/ 13 h 194"/>
                  <a:gd name="T24" fmla="*/ 51 w 120"/>
                  <a:gd name="T25" fmla="*/ 12 h 194"/>
                  <a:gd name="T26" fmla="*/ 51 w 120"/>
                  <a:gd name="T27" fmla="*/ 16 h 194"/>
                  <a:gd name="T28" fmla="*/ 56 w 120"/>
                  <a:gd name="T29" fmla="*/ 40 h 194"/>
                  <a:gd name="T30" fmla="*/ 63 w 120"/>
                  <a:gd name="T31" fmla="*/ 47 h 194"/>
                  <a:gd name="T32" fmla="*/ 63 w 120"/>
                  <a:gd name="T33" fmla="*/ 58 h 194"/>
                  <a:gd name="T34" fmla="*/ 57 w 120"/>
                  <a:gd name="T35" fmla="*/ 65 h 194"/>
                  <a:gd name="T36" fmla="*/ 56 w 120"/>
                  <a:gd name="T37" fmla="*/ 76 h 194"/>
                  <a:gd name="T38" fmla="*/ 45 w 120"/>
                  <a:gd name="T39" fmla="*/ 62 h 194"/>
                  <a:gd name="T40" fmla="*/ 48 w 120"/>
                  <a:gd name="T41" fmla="*/ 47 h 194"/>
                  <a:gd name="T42" fmla="*/ 39 w 120"/>
                  <a:gd name="T43" fmla="*/ 46 h 194"/>
                  <a:gd name="T44" fmla="*/ 31 w 120"/>
                  <a:gd name="T45" fmla="*/ 41 h 194"/>
                  <a:gd name="T46" fmla="*/ 0 w 120"/>
                  <a:gd name="T47" fmla="*/ 52 h 194"/>
                  <a:gd name="T48" fmla="*/ 2 w 120"/>
                  <a:gd name="T49" fmla="*/ 60 h 194"/>
                  <a:gd name="T50" fmla="*/ 1 w 120"/>
                  <a:gd name="T51" fmla="*/ 60 h 194"/>
                  <a:gd name="T52" fmla="*/ 3 w 120"/>
                  <a:gd name="T53" fmla="*/ 64 h 194"/>
                  <a:gd name="T54" fmla="*/ 17 w 120"/>
                  <a:gd name="T55" fmla="*/ 67 h 194"/>
                  <a:gd name="T56" fmla="*/ 30 w 120"/>
                  <a:gd name="T57" fmla="*/ 72 h 194"/>
                  <a:gd name="T58" fmla="*/ 31 w 120"/>
                  <a:gd name="T59" fmla="*/ 89 h 194"/>
                  <a:gd name="T60" fmla="*/ 28 w 120"/>
                  <a:gd name="T61" fmla="*/ 99 h 194"/>
                  <a:gd name="T62" fmla="*/ 31 w 120"/>
                  <a:gd name="T63" fmla="*/ 108 h 194"/>
                  <a:gd name="T64" fmla="*/ 25 w 120"/>
                  <a:gd name="T65" fmla="*/ 116 h 194"/>
                  <a:gd name="T66" fmla="*/ 22 w 120"/>
                  <a:gd name="T67" fmla="*/ 127 h 194"/>
                  <a:gd name="T68" fmla="*/ 11 w 120"/>
                  <a:gd name="T69" fmla="*/ 139 h 194"/>
                  <a:gd name="T70" fmla="*/ 11 w 120"/>
                  <a:gd name="T71" fmla="*/ 139 h 194"/>
                  <a:gd name="T72" fmla="*/ 18 w 120"/>
                  <a:gd name="T73" fmla="*/ 160 h 194"/>
                  <a:gd name="T74" fmla="*/ 19 w 120"/>
                  <a:gd name="T75" fmla="*/ 181 h 194"/>
                  <a:gd name="T76" fmla="*/ 21 w 120"/>
                  <a:gd name="T77" fmla="*/ 194 h 194"/>
                  <a:gd name="T78" fmla="*/ 29 w 120"/>
                  <a:gd name="T79" fmla="*/ 193 h 194"/>
                  <a:gd name="T80" fmla="*/ 30 w 120"/>
                  <a:gd name="T81" fmla="*/ 187 h 194"/>
                  <a:gd name="T82" fmla="*/ 25 w 120"/>
                  <a:gd name="T83" fmla="*/ 183 h 194"/>
                  <a:gd name="T84" fmla="*/ 43 w 120"/>
                  <a:gd name="T85" fmla="*/ 170 h 194"/>
                  <a:gd name="T86" fmla="*/ 57 w 120"/>
                  <a:gd name="T87" fmla="*/ 161 h 194"/>
                  <a:gd name="T88" fmla="*/ 58 w 120"/>
                  <a:gd name="T89" fmla="*/ 145 h 194"/>
                  <a:gd name="T90" fmla="*/ 56 w 120"/>
                  <a:gd name="T91" fmla="*/ 131 h 194"/>
                  <a:gd name="T92" fmla="*/ 51 w 120"/>
                  <a:gd name="T93" fmla="*/ 116 h 194"/>
                  <a:gd name="T94" fmla="*/ 52 w 120"/>
                  <a:gd name="T95" fmla="*/ 108 h 194"/>
                  <a:gd name="T96" fmla="*/ 58 w 120"/>
                  <a:gd name="T97" fmla="*/ 102 h 194"/>
                  <a:gd name="T98" fmla="*/ 67 w 120"/>
                  <a:gd name="T99" fmla="*/ 96 h 194"/>
                  <a:gd name="T100" fmla="*/ 79 w 120"/>
                  <a:gd name="T101" fmla="*/ 83 h 194"/>
                  <a:gd name="T102" fmla="*/ 101 w 120"/>
                  <a:gd name="T103" fmla="*/ 73 h 194"/>
                  <a:gd name="T104" fmla="*/ 119 w 120"/>
                  <a:gd name="T105" fmla="*/ 5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0" h="194">
                    <a:moveTo>
                      <a:pt x="119" y="50"/>
                    </a:moveTo>
                    <a:cubicBezTo>
                      <a:pt x="118" y="47"/>
                      <a:pt x="115" y="33"/>
                      <a:pt x="116" y="28"/>
                    </a:cubicBezTo>
                    <a:cubicBezTo>
                      <a:pt x="117" y="22"/>
                      <a:pt x="115" y="8"/>
                      <a:pt x="115" y="1"/>
                    </a:cubicBezTo>
                    <a:cubicBezTo>
                      <a:pt x="115" y="1"/>
                      <a:pt x="115" y="1"/>
                      <a:pt x="115" y="0"/>
                    </a:cubicBezTo>
                    <a:cubicBezTo>
                      <a:pt x="109" y="3"/>
                      <a:pt x="103" y="6"/>
                      <a:pt x="103" y="7"/>
                    </a:cubicBezTo>
                    <a:cubicBezTo>
                      <a:pt x="102" y="9"/>
                      <a:pt x="98" y="7"/>
                      <a:pt x="95" y="9"/>
                    </a:cubicBezTo>
                    <a:cubicBezTo>
                      <a:pt x="92" y="11"/>
                      <a:pt x="91" y="9"/>
                      <a:pt x="88" y="9"/>
                    </a:cubicBezTo>
                    <a:cubicBezTo>
                      <a:pt x="86" y="8"/>
                      <a:pt x="85" y="11"/>
                      <a:pt x="85" y="13"/>
                    </a:cubicBezTo>
                    <a:cubicBezTo>
                      <a:pt x="84" y="15"/>
                      <a:pt x="80" y="14"/>
                      <a:pt x="78" y="14"/>
                    </a:cubicBezTo>
                    <a:cubicBezTo>
                      <a:pt x="76" y="13"/>
                      <a:pt x="71" y="15"/>
                      <a:pt x="68" y="15"/>
                    </a:cubicBezTo>
                    <a:cubicBezTo>
                      <a:pt x="66" y="15"/>
                      <a:pt x="68" y="13"/>
                      <a:pt x="65" y="12"/>
                    </a:cubicBezTo>
                    <a:cubicBezTo>
                      <a:pt x="62" y="11"/>
                      <a:pt x="60" y="13"/>
                      <a:pt x="58" y="13"/>
                    </a:cubicBezTo>
                    <a:cubicBezTo>
                      <a:pt x="57" y="13"/>
                      <a:pt x="54" y="13"/>
                      <a:pt x="51" y="12"/>
                    </a:cubicBezTo>
                    <a:cubicBezTo>
                      <a:pt x="51" y="14"/>
                      <a:pt x="51" y="15"/>
                      <a:pt x="51" y="16"/>
                    </a:cubicBezTo>
                    <a:cubicBezTo>
                      <a:pt x="49" y="22"/>
                      <a:pt x="55" y="35"/>
                      <a:pt x="56" y="40"/>
                    </a:cubicBezTo>
                    <a:cubicBezTo>
                      <a:pt x="58" y="42"/>
                      <a:pt x="61" y="45"/>
                      <a:pt x="63" y="47"/>
                    </a:cubicBezTo>
                    <a:cubicBezTo>
                      <a:pt x="66" y="50"/>
                      <a:pt x="63" y="50"/>
                      <a:pt x="63" y="58"/>
                    </a:cubicBezTo>
                    <a:cubicBezTo>
                      <a:pt x="63" y="66"/>
                      <a:pt x="60" y="63"/>
                      <a:pt x="57" y="65"/>
                    </a:cubicBezTo>
                    <a:cubicBezTo>
                      <a:pt x="54" y="68"/>
                      <a:pt x="56" y="74"/>
                      <a:pt x="56" y="76"/>
                    </a:cubicBezTo>
                    <a:cubicBezTo>
                      <a:pt x="55" y="77"/>
                      <a:pt x="46" y="64"/>
                      <a:pt x="45" y="62"/>
                    </a:cubicBezTo>
                    <a:cubicBezTo>
                      <a:pt x="45" y="60"/>
                      <a:pt x="49" y="52"/>
                      <a:pt x="48" y="47"/>
                    </a:cubicBezTo>
                    <a:cubicBezTo>
                      <a:pt x="47" y="43"/>
                      <a:pt x="41" y="46"/>
                      <a:pt x="39" y="46"/>
                    </a:cubicBezTo>
                    <a:cubicBezTo>
                      <a:pt x="37" y="46"/>
                      <a:pt x="32" y="41"/>
                      <a:pt x="31" y="41"/>
                    </a:cubicBezTo>
                    <a:cubicBezTo>
                      <a:pt x="30" y="41"/>
                      <a:pt x="0" y="52"/>
                      <a:pt x="0" y="52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13" y="64"/>
                      <a:pt x="17" y="67"/>
                    </a:cubicBezTo>
                    <a:cubicBezTo>
                      <a:pt x="22" y="70"/>
                      <a:pt x="29" y="71"/>
                      <a:pt x="30" y="72"/>
                    </a:cubicBezTo>
                    <a:cubicBezTo>
                      <a:pt x="32" y="73"/>
                      <a:pt x="30" y="84"/>
                      <a:pt x="31" y="89"/>
                    </a:cubicBezTo>
                    <a:cubicBezTo>
                      <a:pt x="31" y="95"/>
                      <a:pt x="25" y="96"/>
                      <a:pt x="28" y="99"/>
                    </a:cubicBezTo>
                    <a:cubicBezTo>
                      <a:pt x="31" y="102"/>
                      <a:pt x="29" y="107"/>
                      <a:pt x="31" y="108"/>
                    </a:cubicBezTo>
                    <a:cubicBezTo>
                      <a:pt x="33" y="108"/>
                      <a:pt x="28" y="115"/>
                      <a:pt x="25" y="116"/>
                    </a:cubicBezTo>
                    <a:cubicBezTo>
                      <a:pt x="23" y="118"/>
                      <a:pt x="25" y="123"/>
                      <a:pt x="22" y="127"/>
                    </a:cubicBezTo>
                    <a:cubicBezTo>
                      <a:pt x="20" y="130"/>
                      <a:pt x="15" y="135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1"/>
                      <a:pt x="15" y="158"/>
                      <a:pt x="18" y="160"/>
                    </a:cubicBezTo>
                    <a:cubicBezTo>
                      <a:pt x="21" y="162"/>
                      <a:pt x="20" y="179"/>
                      <a:pt x="19" y="181"/>
                    </a:cubicBezTo>
                    <a:cubicBezTo>
                      <a:pt x="19" y="182"/>
                      <a:pt x="21" y="194"/>
                      <a:pt x="21" y="194"/>
                    </a:cubicBezTo>
                    <a:cubicBezTo>
                      <a:pt x="21" y="194"/>
                      <a:pt x="25" y="193"/>
                      <a:pt x="29" y="193"/>
                    </a:cubicBezTo>
                    <a:cubicBezTo>
                      <a:pt x="29" y="191"/>
                      <a:pt x="29" y="189"/>
                      <a:pt x="30" y="187"/>
                    </a:cubicBezTo>
                    <a:cubicBezTo>
                      <a:pt x="30" y="182"/>
                      <a:pt x="26" y="186"/>
                      <a:pt x="25" y="183"/>
                    </a:cubicBezTo>
                    <a:cubicBezTo>
                      <a:pt x="24" y="180"/>
                      <a:pt x="33" y="174"/>
                      <a:pt x="43" y="170"/>
                    </a:cubicBezTo>
                    <a:cubicBezTo>
                      <a:pt x="52" y="167"/>
                      <a:pt x="56" y="165"/>
                      <a:pt x="57" y="161"/>
                    </a:cubicBezTo>
                    <a:cubicBezTo>
                      <a:pt x="58" y="158"/>
                      <a:pt x="57" y="149"/>
                      <a:pt x="58" y="145"/>
                    </a:cubicBezTo>
                    <a:cubicBezTo>
                      <a:pt x="59" y="141"/>
                      <a:pt x="57" y="139"/>
                      <a:pt x="56" y="131"/>
                    </a:cubicBezTo>
                    <a:cubicBezTo>
                      <a:pt x="55" y="122"/>
                      <a:pt x="52" y="121"/>
                      <a:pt x="51" y="116"/>
                    </a:cubicBezTo>
                    <a:cubicBezTo>
                      <a:pt x="49" y="112"/>
                      <a:pt x="50" y="108"/>
                      <a:pt x="52" y="108"/>
                    </a:cubicBezTo>
                    <a:cubicBezTo>
                      <a:pt x="55" y="108"/>
                      <a:pt x="55" y="106"/>
                      <a:pt x="58" y="102"/>
                    </a:cubicBezTo>
                    <a:cubicBezTo>
                      <a:pt x="60" y="97"/>
                      <a:pt x="63" y="99"/>
                      <a:pt x="67" y="96"/>
                    </a:cubicBezTo>
                    <a:cubicBezTo>
                      <a:pt x="72" y="93"/>
                      <a:pt x="72" y="88"/>
                      <a:pt x="79" y="83"/>
                    </a:cubicBezTo>
                    <a:cubicBezTo>
                      <a:pt x="86" y="77"/>
                      <a:pt x="94" y="78"/>
                      <a:pt x="101" y="73"/>
                    </a:cubicBezTo>
                    <a:cubicBezTo>
                      <a:pt x="108" y="69"/>
                      <a:pt x="120" y="53"/>
                      <a:pt x="119" y="5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7" name="Freeform 167"/>
              <p:cNvSpPr>
                <a:spLocks/>
              </p:cNvSpPr>
              <p:nvPr/>
            </p:nvSpPr>
            <p:spPr bwMode="auto">
              <a:xfrm>
                <a:off x="5022850" y="4110038"/>
                <a:ext cx="276225" cy="279400"/>
              </a:xfrm>
              <a:custGeom>
                <a:avLst/>
                <a:gdLst>
                  <a:gd name="T0" fmla="*/ 115 w 123"/>
                  <a:gd name="T1" fmla="*/ 99 h 124"/>
                  <a:gd name="T2" fmla="*/ 111 w 123"/>
                  <a:gd name="T3" fmla="*/ 88 h 124"/>
                  <a:gd name="T4" fmla="*/ 110 w 123"/>
                  <a:gd name="T5" fmla="*/ 78 h 124"/>
                  <a:gd name="T6" fmla="*/ 112 w 123"/>
                  <a:gd name="T7" fmla="*/ 70 h 124"/>
                  <a:gd name="T8" fmla="*/ 106 w 123"/>
                  <a:gd name="T9" fmla="*/ 60 h 124"/>
                  <a:gd name="T10" fmla="*/ 110 w 123"/>
                  <a:gd name="T11" fmla="*/ 43 h 124"/>
                  <a:gd name="T12" fmla="*/ 92 w 123"/>
                  <a:gd name="T13" fmla="*/ 30 h 124"/>
                  <a:gd name="T14" fmla="*/ 92 w 123"/>
                  <a:gd name="T15" fmla="*/ 23 h 124"/>
                  <a:gd name="T16" fmla="*/ 50 w 123"/>
                  <a:gd name="T17" fmla="*/ 0 h 124"/>
                  <a:gd name="T18" fmla="*/ 44 w 123"/>
                  <a:gd name="T19" fmla="*/ 11 h 124"/>
                  <a:gd name="T20" fmla="*/ 45 w 123"/>
                  <a:gd name="T21" fmla="*/ 18 h 124"/>
                  <a:gd name="T22" fmla="*/ 27 w 123"/>
                  <a:gd name="T23" fmla="*/ 17 h 124"/>
                  <a:gd name="T24" fmla="*/ 27 w 123"/>
                  <a:gd name="T25" fmla="*/ 0 h 124"/>
                  <a:gd name="T26" fmla="*/ 17 w 123"/>
                  <a:gd name="T27" fmla="*/ 0 h 124"/>
                  <a:gd name="T28" fmla="*/ 12 w 123"/>
                  <a:gd name="T29" fmla="*/ 2 h 124"/>
                  <a:gd name="T30" fmla="*/ 14 w 123"/>
                  <a:gd name="T31" fmla="*/ 7 h 124"/>
                  <a:gd name="T32" fmla="*/ 15 w 123"/>
                  <a:gd name="T33" fmla="*/ 14 h 124"/>
                  <a:gd name="T34" fmla="*/ 11 w 123"/>
                  <a:gd name="T35" fmla="*/ 16 h 124"/>
                  <a:gd name="T36" fmla="*/ 11 w 123"/>
                  <a:gd name="T37" fmla="*/ 22 h 124"/>
                  <a:gd name="T38" fmla="*/ 14 w 123"/>
                  <a:gd name="T39" fmla="*/ 24 h 124"/>
                  <a:gd name="T40" fmla="*/ 5 w 123"/>
                  <a:gd name="T41" fmla="*/ 37 h 124"/>
                  <a:gd name="T42" fmla="*/ 0 w 123"/>
                  <a:gd name="T43" fmla="*/ 40 h 124"/>
                  <a:gd name="T44" fmla="*/ 7 w 123"/>
                  <a:gd name="T45" fmla="*/ 62 h 124"/>
                  <a:gd name="T46" fmla="*/ 13 w 123"/>
                  <a:gd name="T47" fmla="*/ 76 h 124"/>
                  <a:gd name="T48" fmla="*/ 16 w 123"/>
                  <a:gd name="T49" fmla="*/ 85 h 124"/>
                  <a:gd name="T50" fmla="*/ 10 w 123"/>
                  <a:gd name="T51" fmla="*/ 81 h 124"/>
                  <a:gd name="T52" fmla="*/ 9 w 123"/>
                  <a:gd name="T53" fmla="*/ 82 h 124"/>
                  <a:gd name="T54" fmla="*/ 8 w 123"/>
                  <a:gd name="T55" fmla="*/ 83 h 124"/>
                  <a:gd name="T56" fmla="*/ 17 w 123"/>
                  <a:gd name="T57" fmla="*/ 88 h 124"/>
                  <a:gd name="T58" fmla="*/ 27 w 123"/>
                  <a:gd name="T59" fmla="*/ 92 h 124"/>
                  <a:gd name="T60" fmla="*/ 41 w 123"/>
                  <a:gd name="T61" fmla="*/ 98 h 124"/>
                  <a:gd name="T62" fmla="*/ 42 w 123"/>
                  <a:gd name="T63" fmla="*/ 99 h 124"/>
                  <a:gd name="T64" fmla="*/ 50 w 123"/>
                  <a:gd name="T65" fmla="*/ 99 h 124"/>
                  <a:gd name="T66" fmla="*/ 51 w 123"/>
                  <a:gd name="T67" fmla="*/ 98 h 124"/>
                  <a:gd name="T68" fmla="*/ 59 w 123"/>
                  <a:gd name="T69" fmla="*/ 121 h 124"/>
                  <a:gd name="T70" fmla="*/ 66 w 123"/>
                  <a:gd name="T71" fmla="*/ 122 h 124"/>
                  <a:gd name="T72" fmla="*/ 73 w 123"/>
                  <a:gd name="T73" fmla="*/ 121 h 124"/>
                  <a:gd name="T74" fmla="*/ 76 w 123"/>
                  <a:gd name="T75" fmla="*/ 124 h 124"/>
                  <a:gd name="T76" fmla="*/ 86 w 123"/>
                  <a:gd name="T77" fmla="*/ 123 h 124"/>
                  <a:gd name="T78" fmla="*/ 93 w 123"/>
                  <a:gd name="T79" fmla="*/ 122 h 124"/>
                  <a:gd name="T80" fmla="*/ 96 w 123"/>
                  <a:gd name="T81" fmla="*/ 118 h 124"/>
                  <a:gd name="T82" fmla="*/ 103 w 123"/>
                  <a:gd name="T83" fmla="*/ 118 h 124"/>
                  <a:gd name="T84" fmla="*/ 111 w 123"/>
                  <a:gd name="T85" fmla="*/ 116 h 124"/>
                  <a:gd name="T86" fmla="*/ 123 w 123"/>
                  <a:gd name="T87" fmla="*/ 109 h 124"/>
                  <a:gd name="T88" fmla="*/ 115 w 123"/>
                  <a:gd name="T89" fmla="*/ 9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3" h="124">
                    <a:moveTo>
                      <a:pt x="115" y="99"/>
                    </a:moveTo>
                    <a:cubicBezTo>
                      <a:pt x="115" y="92"/>
                      <a:pt x="111" y="92"/>
                      <a:pt x="111" y="88"/>
                    </a:cubicBezTo>
                    <a:cubicBezTo>
                      <a:pt x="111" y="83"/>
                      <a:pt x="111" y="79"/>
                      <a:pt x="110" y="78"/>
                    </a:cubicBezTo>
                    <a:cubicBezTo>
                      <a:pt x="108" y="78"/>
                      <a:pt x="109" y="74"/>
                      <a:pt x="112" y="70"/>
                    </a:cubicBezTo>
                    <a:cubicBezTo>
                      <a:pt x="114" y="66"/>
                      <a:pt x="107" y="65"/>
                      <a:pt x="106" y="60"/>
                    </a:cubicBezTo>
                    <a:cubicBezTo>
                      <a:pt x="105" y="58"/>
                      <a:pt x="107" y="51"/>
                      <a:pt x="110" y="43"/>
                    </a:cubicBezTo>
                    <a:cubicBezTo>
                      <a:pt x="101" y="37"/>
                      <a:pt x="92" y="30"/>
                      <a:pt x="92" y="30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9" y="5"/>
                      <a:pt x="47" y="10"/>
                      <a:pt x="44" y="11"/>
                    </a:cubicBezTo>
                    <a:cubicBezTo>
                      <a:pt x="41" y="12"/>
                      <a:pt x="49" y="17"/>
                      <a:pt x="45" y="18"/>
                    </a:cubicBezTo>
                    <a:cubicBezTo>
                      <a:pt x="41" y="19"/>
                      <a:pt x="33" y="14"/>
                      <a:pt x="27" y="17"/>
                    </a:cubicBezTo>
                    <a:cubicBezTo>
                      <a:pt x="23" y="19"/>
                      <a:pt x="23" y="9"/>
                      <a:pt x="2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5" y="1"/>
                      <a:pt x="12" y="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6" y="11"/>
                      <a:pt x="15" y="14"/>
                    </a:cubicBezTo>
                    <a:cubicBezTo>
                      <a:pt x="15" y="16"/>
                      <a:pt x="13" y="16"/>
                      <a:pt x="11" y="16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8" y="36"/>
                      <a:pt x="5" y="37"/>
                    </a:cubicBezTo>
                    <a:cubicBezTo>
                      <a:pt x="4" y="38"/>
                      <a:pt x="2" y="39"/>
                      <a:pt x="0" y="40"/>
                    </a:cubicBezTo>
                    <a:cubicBezTo>
                      <a:pt x="2" y="49"/>
                      <a:pt x="4" y="59"/>
                      <a:pt x="7" y="62"/>
                    </a:cubicBezTo>
                    <a:cubicBezTo>
                      <a:pt x="13" y="67"/>
                      <a:pt x="12" y="73"/>
                      <a:pt x="13" y="76"/>
                    </a:cubicBezTo>
                    <a:cubicBezTo>
                      <a:pt x="14" y="80"/>
                      <a:pt x="19" y="84"/>
                      <a:pt x="16" y="85"/>
                    </a:cubicBezTo>
                    <a:cubicBezTo>
                      <a:pt x="14" y="86"/>
                      <a:pt x="12" y="84"/>
                      <a:pt x="10" y="81"/>
                    </a:cubicBezTo>
                    <a:cubicBezTo>
                      <a:pt x="9" y="81"/>
                      <a:pt x="9" y="82"/>
                      <a:pt x="9" y="82"/>
                    </a:cubicBezTo>
                    <a:cubicBezTo>
                      <a:pt x="9" y="83"/>
                      <a:pt x="9" y="83"/>
                      <a:pt x="8" y="83"/>
                    </a:cubicBezTo>
                    <a:cubicBezTo>
                      <a:pt x="11" y="85"/>
                      <a:pt x="15" y="88"/>
                      <a:pt x="17" y="88"/>
                    </a:cubicBezTo>
                    <a:cubicBezTo>
                      <a:pt x="19" y="88"/>
                      <a:pt x="24" y="91"/>
                      <a:pt x="27" y="92"/>
                    </a:cubicBezTo>
                    <a:cubicBezTo>
                      <a:pt x="30" y="92"/>
                      <a:pt x="40" y="96"/>
                      <a:pt x="41" y="98"/>
                    </a:cubicBezTo>
                    <a:cubicBezTo>
                      <a:pt x="42" y="98"/>
                      <a:pt x="42" y="99"/>
                      <a:pt x="42" y="99"/>
                    </a:cubicBezTo>
                    <a:cubicBezTo>
                      <a:pt x="45" y="99"/>
                      <a:pt x="48" y="99"/>
                      <a:pt x="50" y="99"/>
                    </a:cubicBezTo>
                    <a:cubicBezTo>
                      <a:pt x="50" y="99"/>
                      <a:pt x="51" y="98"/>
                      <a:pt x="51" y="98"/>
                    </a:cubicBezTo>
                    <a:cubicBezTo>
                      <a:pt x="55" y="98"/>
                      <a:pt x="60" y="113"/>
                      <a:pt x="59" y="121"/>
                    </a:cubicBezTo>
                    <a:cubicBezTo>
                      <a:pt x="62" y="122"/>
                      <a:pt x="65" y="122"/>
                      <a:pt x="66" y="122"/>
                    </a:cubicBezTo>
                    <a:cubicBezTo>
                      <a:pt x="68" y="122"/>
                      <a:pt x="70" y="120"/>
                      <a:pt x="73" y="121"/>
                    </a:cubicBezTo>
                    <a:cubicBezTo>
                      <a:pt x="76" y="122"/>
                      <a:pt x="74" y="124"/>
                      <a:pt x="76" y="124"/>
                    </a:cubicBezTo>
                    <a:cubicBezTo>
                      <a:pt x="79" y="124"/>
                      <a:pt x="84" y="122"/>
                      <a:pt x="86" y="123"/>
                    </a:cubicBezTo>
                    <a:cubicBezTo>
                      <a:pt x="88" y="123"/>
                      <a:pt x="92" y="124"/>
                      <a:pt x="93" y="122"/>
                    </a:cubicBezTo>
                    <a:cubicBezTo>
                      <a:pt x="93" y="120"/>
                      <a:pt x="94" y="117"/>
                      <a:pt x="96" y="118"/>
                    </a:cubicBezTo>
                    <a:cubicBezTo>
                      <a:pt x="99" y="118"/>
                      <a:pt x="100" y="120"/>
                      <a:pt x="103" y="118"/>
                    </a:cubicBezTo>
                    <a:cubicBezTo>
                      <a:pt x="106" y="116"/>
                      <a:pt x="110" y="118"/>
                      <a:pt x="111" y="116"/>
                    </a:cubicBezTo>
                    <a:cubicBezTo>
                      <a:pt x="111" y="115"/>
                      <a:pt x="117" y="112"/>
                      <a:pt x="123" y="109"/>
                    </a:cubicBezTo>
                    <a:cubicBezTo>
                      <a:pt x="122" y="103"/>
                      <a:pt x="115" y="106"/>
                      <a:pt x="115" y="9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168"/>
              <p:cNvSpPr>
                <a:spLocks/>
              </p:cNvSpPr>
              <p:nvPr/>
            </p:nvSpPr>
            <p:spPr bwMode="auto">
              <a:xfrm>
                <a:off x="5103812" y="4332288"/>
                <a:ext cx="85725" cy="196850"/>
              </a:xfrm>
              <a:custGeom>
                <a:avLst/>
                <a:gdLst>
                  <a:gd name="T0" fmla="*/ 35 w 38"/>
                  <a:gd name="T1" fmla="*/ 57 h 87"/>
                  <a:gd name="T2" fmla="*/ 28 w 38"/>
                  <a:gd name="T3" fmla="*/ 50 h 87"/>
                  <a:gd name="T4" fmla="*/ 27 w 38"/>
                  <a:gd name="T5" fmla="*/ 52 h 87"/>
                  <a:gd name="T6" fmla="*/ 15 w 38"/>
                  <a:gd name="T7" fmla="*/ 35 h 87"/>
                  <a:gd name="T8" fmla="*/ 16 w 38"/>
                  <a:gd name="T9" fmla="*/ 15 h 87"/>
                  <a:gd name="T10" fmla="*/ 14 w 38"/>
                  <a:gd name="T11" fmla="*/ 0 h 87"/>
                  <a:gd name="T12" fmla="*/ 6 w 38"/>
                  <a:gd name="T13" fmla="*/ 0 h 87"/>
                  <a:gd name="T14" fmla="*/ 11 w 38"/>
                  <a:gd name="T15" fmla="*/ 11 h 87"/>
                  <a:gd name="T16" fmla="*/ 7 w 38"/>
                  <a:gd name="T17" fmla="*/ 13 h 87"/>
                  <a:gd name="T18" fmla="*/ 7 w 38"/>
                  <a:gd name="T19" fmla="*/ 32 h 87"/>
                  <a:gd name="T20" fmla="*/ 2 w 38"/>
                  <a:gd name="T21" fmla="*/ 35 h 87"/>
                  <a:gd name="T22" fmla="*/ 1 w 38"/>
                  <a:gd name="T23" fmla="*/ 46 h 87"/>
                  <a:gd name="T24" fmla="*/ 3 w 38"/>
                  <a:gd name="T25" fmla="*/ 51 h 87"/>
                  <a:gd name="T26" fmla="*/ 3 w 38"/>
                  <a:gd name="T27" fmla="*/ 51 h 87"/>
                  <a:gd name="T28" fmla="*/ 11 w 38"/>
                  <a:gd name="T29" fmla="*/ 56 h 87"/>
                  <a:gd name="T30" fmla="*/ 20 w 38"/>
                  <a:gd name="T31" fmla="*/ 57 h 87"/>
                  <a:gd name="T32" fmla="*/ 17 w 38"/>
                  <a:gd name="T33" fmla="*/ 72 h 87"/>
                  <a:gd name="T34" fmla="*/ 28 w 38"/>
                  <a:gd name="T35" fmla="*/ 86 h 87"/>
                  <a:gd name="T36" fmla="*/ 29 w 38"/>
                  <a:gd name="T37" fmla="*/ 75 h 87"/>
                  <a:gd name="T38" fmla="*/ 35 w 38"/>
                  <a:gd name="T39" fmla="*/ 68 h 87"/>
                  <a:gd name="T40" fmla="*/ 35 w 38"/>
                  <a:gd name="T41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87">
                    <a:moveTo>
                      <a:pt x="35" y="57"/>
                    </a:moveTo>
                    <a:cubicBezTo>
                      <a:pt x="33" y="55"/>
                      <a:pt x="30" y="52"/>
                      <a:pt x="28" y="50"/>
                    </a:cubicBezTo>
                    <a:cubicBezTo>
                      <a:pt x="28" y="51"/>
                      <a:pt x="28" y="51"/>
                      <a:pt x="27" y="52"/>
                    </a:cubicBezTo>
                    <a:cubicBezTo>
                      <a:pt x="24" y="56"/>
                      <a:pt x="16" y="43"/>
                      <a:pt x="15" y="35"/>
                    </a:cubicBezTo>
                    <a:cubicBezTo>
                      <a:pt x="14" y="26"/>
                      <a:pt x="20" y="22"/>
                      <a:pt x="16" y="15"/>
                    </a:cubicBezTo>
                    <a:cubicBezTo>
                      <a:pt x="13" y="8"/>
                      <a:pt x="12" y="2"/>
                      <a:pt x="14" y="0"/>
                    </a:cubicBezTo>
                    <a:cubicBezTo>
                      <a:pt x="12" y="0"/>
                      <a:pt x="9" y="0"/>
                      <a:pt x="6" y="0"/>
                    </a:cubicBezTo>
                    <a:cubicBezTo>
                      <a:pt x="8" y="3"/>
                      <a:pt x="11" y="9"/>
                      <a:pt x="11" y="11"/>
                    </a:cubicBezTo>
                    <a:cubicBezTo>
                      <a:pt x="11" y="13"/>
                      <a:pt x="8" y="10"/>
                      <a:pt x="7" y="13"/>
                    </a:cubicBezTo>
                    <a:cubicBezTo>
                      <a:pt x="5" y="16"/>
                      <a:pt x="5" y="29"/>
                      <a:pt x="7" y="32"/>
                    </a:cubicBezTo>
                    <a:cubicBezTo>
                      <a:pt x="9" y="34"/>
                      <a:pt x="2" y="32"/>
                      <a:pt x="2" y="35"/>
                    </a:cubicBezTo>
                    <a:cubicBezTo>
                      <a:pt x="2" y="37"/>
                      <a:pt x="2" y="45"/>
                      <a:pt x="1" y="46"/>
                    </a:cubicBezTo>
                    <a:cubicBezTo>
                      <a:pt x="0" y="46"/>
                      <a:pt x="1" y="48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9" y="56"/>
                      <a:pt x="11" y="56"/>
                    </a:cubicBezTo>
                    <a:cubicBezTo>
                      <a:pt x="13" y="56"/>
                      <a:pt x="19" y="53"/>
                      <a:pt x="20" y="57"/>
                    </a:cubicBezTo>
                    <a:cubicBezTo>
                      <a:pt x="21" y="62"/>
                      <a:pt x="17" y="70"/>
                      <a:pt x="17" y="72"/>
                    </a:cubicBezTo>
                    <a:cubicBezTo>
                      <a:pt x="18" y="74"/>
                      <a:pt x="27" y="87"/>
                      <a:pt x="28" y="86"/>
                    </a:cubicBezTo>
                    <a:cubicBezTo>
                      <a:pt x="28" y="84"/>
                      <a:pt x="26" y="78"/>
                      <a:pt x="29" y="75"/>
                    </a:cubicBezTo>
                    <a:cubicBezTo>
                      <a:pt x="32" y="73"/>
                      <a:pt x="35" y="76"/>
                      <a:pt x="35" y="68"/>
                    </a:cubicBezTo>
                    <a:cubicBezTo>
                      <a:pt x="35" y="60"/>
                      <a:pt x="38" y="60"/>
                      <a:pt x="35" y="5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169"/>
              <p:cNvSpPr>
                <a:spLocks/>
              </p:cNvSpPr>
              <p:nvPr/>
            </p:nvSpPr>
            <p:spPr bwMode="auto">
              <a:xfrm>
                <a:off x="8434387" y="4616450"/>
                <a:ext cx="84138" cy="65088"/>
              </a:xfrm>
              <a:custGeom>
                <a:avLst/>
                <a:gdLst>
                  <a:gd name="T0" fmla="*/ 1 w 37"/>
                  <a:gd name="T1" fmla="*/ 4 h 29"/>
                  <a:gd name="T2" fmla="*/ 33 w 37"/>
                  <a:gd name="T3" fmla="*/ 27 h 29"/>
                  <a:gd name="T4" fmla="*/ 1 w 3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9">
                    <a:moveTo>
                      <a:pt x="1" y="4"/>
                    </a:moveTo>
                    <a:cubicBezTo>
                      <a:pt x="0" y="0"/>
                      <a:pt x="37" y="24"/>
                      <a:pt x="33" y="27"/>
                    </a:cubicBezTo>
                    <a:cubicBezTo>
                      <a:pt x="29" y="29"/>
                      <a:pt x="1" y="8"/>
                      <a:pt x="1" y="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170"/>
              <p:cNvSpPr>
                <a:spLocks/>
              </p:cNvSpPr>
              <p:nvPr/>
            </p:nvSpPr>
            <p:spPr bwMode="auto">
              <a:xfrm>
                <a:off x="6005512" y="2978150"/>
                <a:ext cx="193675" cy="131763"/>
              </a:xfrm>
              <a:custGeom>
                <a:avLst/>
                <a:gdLst>
                  <a:gd name="T0" fmla="*/ 70 w 86"/>
                  <a:gd name="T1" fmla="*/ 47 h 58"/>
                  <a:gd name="T2" fmla="*/ 75 w 86"/>
                  <a:gd name="T3" fmla="*/ 50 h 58"/>
                  <a:gd name="T4" fmla="*/ 82 w 86"/>
                  <a:gd name="T5" fmla="*/ 52 h 58"/>
                  <a:gd name="T6" fmla="*/ 86 w 86"/>
                  <a:gd name="T7" fmla="*/ 52 h 58"/>
                  <a:gd name="T8" fmla="*/ 84 w 86"/>
                  <a:gd name="T9" fmla="*/ 37 h 58"/>
                  <a:gd name="T10" fmla="*/ 73 w 86"/>
                  <a:gd name="T11" fmla="*/ 30 h 58"/>
                  <a:gd name="T12" fmla="*/ 71 w 86"/>
                  <a:gd name="T13" fmla="*/ 20 h 58"/>
                  <a:gd name="T14" fmla="*/ 56 w 86"/>
                  <a:gd name="T15" fmla="*/ 21 h 58"/>
                  <a:gd name="T16" fmla="*/ 47 w 86"/>
                  <a:gd name="T17" fmla="*/ 19 h 58"/>
                  <a:gd name="T18" fmla="*/ 37 w 86"/>
                  <a:gd name="T19" fmla="*/ 18 h 58"/>
                  <a:gd name="T20" fmla="*/ 21 w 86"/>
                  <a:gd name="T21" fmla="*/ 17 h 58"/>
                  <a:gd name="T22" fmla="*/ 29 w 86"/>
                  <a:gd name="T23" fmla="*/ 10 h 58"/>
                  <a:gd name="T24" fmla="*/ 32 w 86"/>
                  <a:gd name="T25" fmla="*/ 10 h 58"/>
                  <a:gd name="T26" fmla="*/ 36 w 86"/>
                  <a:gd name="T27" fmla="*/ 1 h 58"/>
                  <a:gd name="T28" fmla="*/ 29 w 86"/>
                  <a:gd name="T29" fmla="*/ 3 h 58"/>
                  <a:gd name="T30" fmla="*/ 20 w 86"/>
                  <a:gd name="T31" fmla="*/ 5 h 58"/>
                  <a:gd name="T32" fmla="*/ 15 w 86"/>
                  <a:gd name="T33" fmla="*/ 11 h 58"/>
                  <a:gd name="T34" fmla="*/ 11 w 86"/>
                  <a:gd name="T35" fmla="*/ 17 h 58"/>
                  <a:gd name="T36" fmla="*/ 0 w 86"/>
                  <a:gd name="T37" fmla="*/ 21 h 58"/>
                  <a:gd name="T38" fmla="*/ 7 w 86"/>
                  <a:gd name="T39" fmla="*/ 30 h 58"/>
                  <a:gd name="T40" fmla="*/ 9 w 86"/>
                  <a:gd name="T41" fmla="*/ 40 h 58"/>
                  <a:gd name="T42" fmla="*/ 4 w 86"/>
                  <a:gd name="T43" fmla="*/ 52 h 58"/>
                  <a:gd name="T44" fmla="*/ 9 w 86"/>
                  <a:gd name="T45" fmla="*/ 52 h 58"/>
                  <a:gd name="T46" fmla="*/ 21 w 86"/>
                  <a:gd name="T47" fmla="*/ 49 h 58"/>
                  <a:gd name="T48" fmla="*/ 31 w 86"/>
                  <a:gd name="T49" fmla="*/ 44 h 58"/>
                  <a:gd name="T50" fmla="*/ 42 w 86"/>
                  <a:gd name="T51" fmla="*/ 34 h 58"/>
                  <a:gd name="T52" fmla="*/ 46 w 86"/>
                  <a:gd name="T53" fmla="*/ 43 h 58"/>
                  <a:gd name="T54" fmla="*/ 47 w 86"/>
                  <a:gd name="T55" fmla="*/ 57 h 58"/>
                  <a:gd name="T56" fmla="*/ 52 w 86"/>
                  <a:gd name="T57" fmla="*/ 57 h 58"/>
                  <a:gd name="T58" fmla="*/ 58 w 86"/>
                  <a:gd name="T59" fmla="*/ 55 h 58"/>
                  <a:gd name="T60" fmla="*/ 70 w 86"/>
                  <a:gd name="T61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6" h="58">
                    <a:moveTo>
                      <a:pt x="70" y="47"/>
                    </a:moveTo>
                    <a:cubicBezTo>
                      <a:pt x="73" y="48"/>
                      <a:pt x="72" y="50"/>
                      <a:pt x="75" y="50"/>
                    </a:cubicBezTo>
                    <a:cubicBezTo>
                      <a:pt x="76" y="50"/>
                      <a:pt x="80" y="51"/>
                      <a:pt x="82" y="52"/>
                    </a:cubicBezTo>
                    <a:cubicBezTo>
                      <a:pt x="84" y="52"/>
                      <a:pt x="86" y="52"/>
                      <a:pt x="86" y="52"/>
                    </a:cubicBezTo>
                    <a:cubicBezTo>
                      <a:pt x="86" y="52"/>
                      <a:pt x="84" y="40"/>
                      <a:pt x="84" y="37"/>
                    </a:cubicBezTo>
                    <a:cubicBezTo>
                      <a:pt x="83" y="33"/>
                      <a:pt x="73" y="30"/>
                      <a:pt x="73" y="30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1" y="20"/>
                      <a:pt x="59" y="22"/>
                      <a:pt x="56" y="21"/>
                    </a:cubicBezTo>
                    <a:cubicBezTo>
                      <a:pt x="54" y="20"/>
                      <a:pt x="49" y="22"/>
                      <a:pt x="47" y="19"/>
                    </a:cubicBezTo>
                    <a:cubicBezTo>
                      <a:pt x="45" y="16"/>
                      <a:pt x="41" y="21"/>
                      <a:pt x="37" y="18"/>
                    </a:cubicBezTo>
                    <a:cubicBezTo>
                      <a:pt x="33" y="16"/>
                      <a:pt x="21" y="19"/>
                      <a:pt x="21" y="17"/>
                    </a:cubicBezTo>
                    <a:cubicBezTo>
                      <a:pt x="20" y="15"/>
                      <a:pt x="26" y="10"/>
                      <a:pt x="29" y="10"/>
                    </a:cubicBezTo>
                    <a:cubicBezTo>
                      <a:pt x="29" y="11"/>
                      <a:pt x="31" y="11"/>
                      <a:pt x="32" y="10"/>
                    </a:cubicBezTo>
                    <a:cubicBezTo>
                      <a:pt x="34" y="8"/>
                      <a:pt x="37" y="3"/>
                      <a:pt x="36" y="1"/>
                    </a:cubicBezTo>
                    <a:cubicBezTo>
                      <a:pt x="35" y="0"/>
                      <a:pt x="31" y="1"/>
                      <a:pt x="29" y="3"/>
                    </a:cubicBezTo>
                    <a:cubicBezTo>
                      <a:pt x="26" y="5"/>
                      <a:pt x="21" y="2"/>
                      <a:pt x="20" y="5"/>
                    </a:cubicBezTo>
                    <a:cubicBezTo>
                      <a:pt x="19" y="8"/>
                      <a:pt x="18" y="11"/>
                      <a:pt x="15" y="11"/>
                    </a:cubicBezTo>
                    <a:cubicBezTo>
                      <a:pt x="12" y="11"/>
                      <a:pt x="14" y="16"/>
                      <a:pt x="11" y="17"/>
                    </a:cubicBezTo>
                    <a:cubicBezTo>
                      <a:pt x="8" y="19"/>
                      <a:pt x="1" y="18"/>
                      <a:pt x="0" y="21"/>
                    </a:cubicBezTo>
                    <a:cubicBezTo>
                      <a:pt x="0" y="24"/>
                      <a:pt x="8" y="26"/>
                      <a:pt x="7" y="30"/>
                    </a:cubicBezTo>
                    <a:cubicBezTo>
                      <a:pt x="7" y="34"/>
                      <a:pt x="12" y="38"/>
                      <a:pt x="9" y="40"/>
                    </a:cubicBezTo>
                    <a:cubicBezTo>
                      <a:pt x="6" y="42"/>
                      <a:pt x="4" y="45"/>
                      <a:pt x="4" y="52"/>
                    </a:cubicBezTo>
                    <a:cubicBezTo>
                      <a:pt x="6" y="53"/>
                      <a:pt x="8" y="54"/>
                      <a:pt x="9" y="52"/>
                    </a:cubicBezTo>
                    <a:cubicBezTo>
                      <a:pt x="11" y="49"/>
                      <a:pt x="21" y="52"/>
                      <a:pt x="21" y="49"/>
                    </a:cubicBezTo>
                    <a:cubicBezTo>
                      <a:pt x="21" y="46"/>
                      <a:pt x="31" y="47"/>
                      <a:pt x="31" y="44"/>
                    </a:cubicBezTo>
                    <a:cubicBezTo>
                      <a:pt x="31" y="41"/>
                      <a:pt x="38" y="34"/>
                      <a:pt x="42" y="34"/>
                    </a:cubicBezTo>
                    <a:cubicBezTo>
                      <a:pt x="46" y="34"/>
                      <a:pt x="41" y="41"/>
                      <a:pt x="46" y="43"/>
                    </a:cubicBezTo>
                    <a:cubicBezTo>
                      <a:pt x="51" y="46"/>
                      <a:pt x="44" y="54"/>
                      <a:pt x="47" y="57"/>
                    </a:cubicBezTo>
                    <a:cubicBezTo>
                      <a:pt x="48" y="58"/>
                      <a:pt x="49" y="58"/>
                      <a:pt x="52" y="57"/>
                    </a:cubicBezTo>
                    <a:cubicBezTo>
                      <a:pt x="54" y="56"/>
                      <a:pt x="56" y="56"/>
                      <a:pt x="58" y="55"/>
                    </a:cubicBezTo>
                    <a:cubicBezTo>
                      <a:pt x="62" y="51"/>
                      <a:pt x="68" y="46"/>
                      <a:pt x="70" y="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171"/>
              <p:cNvSpPr>
                <a:spLocks/>
              </p:cNvSpPr>
              <p:nvPr/>
            </p:nvSpPr>
            <p:spPr bwMode="auto">
              <a:xfrm>
                <a:off x="2287587" y="3422650"/>
                <a:ext cx="20638" cy="47625"/>
              </a:xfrm>
              <a:custGeom>
                <a:avLst/>
                <a:gdLst>
                  <a:gd name="T0" fmla="*/ 8 w 9"/>
                  <a:gd name="T1" fmla="*/ 20 h 21"/>
                  <a:gd name="T2" fmla="*/ 3 w 9"/>
                  <a:gd name="T3" fmla="*/ 15 h 21"/>
                  <a:gd name="T4" fmla="*/ 0 w 9"/>
                  <a:gd name="T5" fmla="*/ 7 h 21"/>
                  <a:gd name="T6" fmla="*/ 4 w 9"/>
                  <a:gd name="T7" fmla="*/ 4 h 21"/>
                  <a:gd name="T8" fmla="*/ 5 w 9"/>
                  <a:gd name="T9" fmla="*/ 13 h 21"/>
                  <a:gd name="T10" fmla="*/ 8 w 9"/>
                  <a:gd name="T1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1">
                    <a:moveTo>
                      <a:pt x="8" y="20"/>
                    </a:moveTo>
                    <a:cubicBezTo>
                      <a:pt x="7" y="21"/>
                      <a:pt x="4" y="18"/>
                      <a:pt x="3" y="15"/>
                    </a:cubicBezTo>
                    <a:cubicBezTo>
                      <a:pt x="3" y="12"/>
                      <a:pt x="0" y="12"/>
                      <a:pt x="0" y="7"/>
                    </a:cubicBezTo>
                    <a:cubicBezTo>
                      <a:pt x="0" y="3"/>
                      <a:pt x="1" y="0"/>
                      <a:pt x="4" y="4"/>
                    </a:cubicBezTo>
                    <a:cubicBezTo>
                      <a:pt x="6" y="8"/>
                      <a:pt x="4" y="11"/>
                      <a:pt x="5" y="13"/>
                    </a:cubicBezTo>
                    <a:cubicBezTo>
                      <a:pt x="5" y="15"/>
                      <a:pt x="9" y="17"/>
                      <a:pt x="8" y="2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172"/>
              <p:cNvSpPr>
                <a:spLocks/>
              </p:cNvSpPr>
              <p:nvPr/>
            </p:nvSpPr>
            <p:spPr bwMode="auto">
              <a:xfrm>
                <a:off x="2703512" y="3806825"/>
                <a:ext cx="31750" cy="25400"/>
              </a:xfrm>
              <a:custGeom>
                <a:avLst/>
                <a:gdLst>
                  <a:gd name="T0" fmla="*/ 3 w 14"/>
                  <a:gd name="T1" fmla="*/ 10 h 11"/>
                  <a:gd name="T2" fmla="*/ 3 w 14"/>
                  <a:gd name="T3" fmla="*/ 5 h 11"/>
                  <a:gd name="T4" fmla="*/ 11 w 14"/>
                  <a:gd name="T5" fmla="*/ 2 h 11"/>
                  <a:gd name="T6" fmla="*/ 12 w 14"/>
                  <a:gd name="T7" fmla="*/ 9 h 11"/>
                  <a:gd name="T8" fmla="*/ 3 w 14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3" y="10"/>
                    </a:moveTo>
                    <a:cubicBezTo>
                      <a:pt x="2" y="9"/>
                      <a:pt x="5" y="6"/>
                      <a:pt x="3" y="5"/>
                    </a:cubicBezTo>
                    <a:cubicBezTo>
                      <a:pt x="0" y="3"/>
                      <a:pt x="8" y="0"/>
                      <a:pt x="11" y="2"/>
                    </a:cubicBezTo>
                    <a:cubicBezTo>
                      <a:pt x="14" y="5"/>
                      <a:pt x="14" y="8"/>
                      <a:pt x="12" y="9"/>
                    </a:cubicBezTo>
                    <a:cubicBezTo>
                      <a:pt x="9" y="10"/>
                      <a:pt x="4" y="11"/>
                      <a:pt x="3" y="1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Freeform 173"/>
              <p:cNvSpPr>
                <a:spLocks/>
              </p:cNvSpPr>
              <p:nvPr/>
            </p:nvSpPr>
            <p:spPr bwMode="auto">
              <a:xfrm>
                <a:off x="5380037" y="2965450"/>
                <a:ext cx="85725" cy="71438"/>
              </a:xfrm>
              <a:custGeom>
                <a:avLst/>
                <a:gdLst>
                  <a:gd name="T0" fmla="*/ 36 w 38"/>
                  <a:gd name="T1" fmla="*/ 25 h 32"/>
                  <a:gd name="T2" fmla="*/ 29 w 38"/>
                  <a:gd name="T3" fmla="*/ 17 h 32"/>
                  <a:gd name="T4" fmla="*/ 25 w 38"/>
                  <a:gd name="T5" fmla="*/ 8 h 32"/>
                  <a:gd name="T6" fmla="*/ 21 w 38"/>
                  <a:gd name="T7" fmla="*/ 1 h 32"/>
                  <a:gd name="T8" fmla="*/ 11 w 38"/>
                  <a:gd name="T9" fmla="*/ 0 h 32"/>
                  <a:gd name="T10" fmla="*/ 0 w 38"/>
                  <a:gd name="T11" fmla="*/ 2 h 32"/>
                  <a:gd name="T12" fmla="*/ 3 w 38"/>
                  <a:gd name="T13" fmla="*/ 11 h 32"/>
                  <a:gd name="T14" fmla="*/ 11 w 38"/>
                  <a:gd name="T15" fmla="*/ 15 h 32"/>
                  <a:gd name="T16" fmla="*/ 13 w 38"/>
                  <a:gd name="T17" fmla="*/ 19 h 32"/>
                  <a:gd name="T18" fmla="*/ 14 w 38"/>
                  <a:gd name="T19" fmla="*/ 19 h 32"/>
                  <a:gd name="T20" fmla="*/ 17 w 38"/>
                  <a:gd name="T21" fmla="*/ 22 h 32"/>
                  <a:gd name="T22" fmla="*/ 23 w 38"/>
                  <a:gd name="T23" fmla="*/ 24 h 32"/>
                  <a:gd name="T24" fmla="*/ 28 w 38"/>
                  <a:gd name="T25" fmla="*/ 26 h 32"/>
                  <a:gd name="T26" fmla="*/ 30 w 38"/>
                  <a:gd name="T27" fmla="*/ 32 h 32"/>
                  <a:gd name="T28" fmla="*/ 38 w 38"/>
                  <a:gd name="T29" fmla="*/ 31 h 32"/>
                  <a:gd name="T30" fmla="*/ 36 w 38"/>
                  <a:gd name="T31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2">
                    <a:moveTo>
                      <a:pt x="36" y="25"/>
                    </a:moveTo>
                    <a:cubicBezTo>
                      <a:pt x="36" y="22"/>
                      <a:pt x="29" y="20"/>
                      <a:pt x="29" y="17"/>
                    </a:cubicBezTo>
                    <a:cubicBezTo>
                      <a:pt x="29" y="13"/>
                      <a:pt x="24" y="10"/>
                      <a:pt x="25" y="8"/>
                    </a:cubicBezTo>
                    <a:cubicBezTo>
                      <a:pt x="25" y="6"/>
                      <a:pt x="23" y="3"/>
                      <a:pt x="21" y="1"/>
                    </a:cubicBezTo>
                    <a:cubicBezTo>
                      <a:pt x="18" y="0"/>
                      <a:pt x="14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2" y="6"/>
                      <a:pt x="1" y="7"/>
                      <a:pt x="3" y="11"/>
                    </a:cubicBezTo>
                    <a:cubicBezTo>
                      <a:pt x="5" y="16"/>
                      <a:pt x="10" y="14"/>
                      <a:pt x="11" y="15"/>
                    </a:cubicBezTo>
                    <a:cubicBezTo>
                      <a:pt x="12" y="15"/>
                      <a:pt x="13" y="17"/>
                      <a:pt x="13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6" y="19"/>
                      <a:pt x="17" y="20"/>
                      <a:pt x="17" y="22"/>
                    </a:cubicBezTo>
                    <a:cubicBezTo>
                      <a:pt x="20" y="22"/>
                      <a:pt x="22" y="24"/>
                      <a:pt x="23" y="24"/>
                    </a:cubicBezTo>
                    <a:cubicBezTo>
                      <a:pt x="24" y="25"/>
                      <a:pt x="25" y="23"/>
                      <a:pt x="28" y="26"/>
                    </a:cubicBezTo>
                    <a:cubicBezTo>
                      <a:pt x="31" y="29"/>
                      <a:pt x="31" y="30"/>
                      <a:pt x="30" y="32"/>
                    </a:cubicBezTo>
                    <a:cubicBezTo>
                      <a:pt x="33" y="32"/>
                      <a:pt x="35" y="32"/>
                      <a:pt x="38" y="31"/>
                    </a:cubicBezTo>
                    <a:cubicBezTo>
                      <a:pt x="37" y="29"/>
                      <a:pt x="36" y="26"/>
                      <a:pt x="36" y="2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Freeform 174"/>
              <p:cNvSpPr>
                <a:spLocks noEditPoints="1"/>
              </p:cNvSpPr>
              <p:nvPr/>
            </p:nvSpPr>
            <p:spPr bwMode="auto">
              <a:xfrm>
                <a:off x="5418137" y="2946400"/>
                <a:ext cx="128588" cy="104775"/>
              </a:xfrm>
              <a:custGeom>
                <a:avLst/>
                <a:gdLst>
                  <a:gd name="T0" fmla="*/ 53 w 57"/>
                  <a:gd name="T1" fmla="*/ 16 h 46"/>
                  <a:gd name="T2" fmla="*/ 43 w 57"/>
                  <a:gd name="T3" fmla="*/ 3 h 46"/>
                  <a:gd name="T4" fmla="*/ 36 w 57"/>
                  <a:gd name="T5" fmla="*/ 8 h 46"/>
                  <a:gd name="T6" fmla="*/ 31 w 57"/>
                  <a:gd name="T7" fmla="*/ 8 h 46"/>
                  <a:gd name="T8" fmla="*/ 22 w 57"/>
                  <a:gd name="T9" fmla="*/ 2 h 46"/>
                  <a:gd name="T10" fmla="*/ 19 w 57"/>
                  <a:gd name="T11" fmla="*/ 0 h 46"/>
                  <a:gd name="T12" fmla="*/ 17 w 57"/>
                  <a:gd name="T13" fmla="*/ 5 h 46"/>
                  <a:gd name="T14" fmla="*/ 20 w 57"/>
                  <a:gd name="T15" fmla="*/ 10 h 46"/>
                  <a:gd name="T16" fmla="*/ 12 w 57"/>
                  <a:gd name="T17" fmla="*/ 9 h 46"/>
                  <a:gd name="T18" fmla="*/ 4 w 57"/>
                  <a:gd name="T19" fmla="*/ 7 h 46"/>
                  <a:gd name="T20" fmla="*/ 8 w 57"/>
                  <a:gd name="T21" fmla="*/ 16 h 46"/>
                  <a:gd name="T22" fmla="*/ 12 w 57"/>
                  <a:gd name="T23" fmla="*/ 25 h 46"/>
                  <a:gd name="T24" fmla="*/ 19 w 57"/>
                  <a:gd name="T25" fmla="*/ 33 h 46"/>
                  <a:gd name="T26" fmla="*/ 21 w 57"/>
                  <a:gd name="T27" fmla="*/ 39 h 46"/>
                  <a:gd name="T28" fmla="*/ 34 w 57"/>
                  <a:gd name="T29" fmla="*/ 30 h 46"/>
                  <a:gd name="T30" fmla="*/ 36 w 57"/>
                  <a:gd name="T31" fmla="*/ 40 h 46"/>
                  <a:gd name="T32" fmla="*/ 45 w 57"/>
                  <a:gd name="T33" fmla="*/ 46 h 46"/>
                  <a:gd name="T34" fmla="*/ 47 w 57"/>
                  <a:gd name="T35" fmla="*/ 40 h 46"/>
                  <a:gd name="T36" fmla="*/ 53 w 57"/>
                  <a:gd name="T37" fmla="*/ 16 h 46"/>
                  <a:gd name="T38" fmla="*/ 6 w 57"/>
                  <a:gd name="T39" fmla="*/ 32 h 46"/>
                  <a:gd name="T40" fmla="*/ 0 w 57"/>
                  <a:gd name="T41" fmla="*/ 30 h 46"/>
                  <a:gd name="T42" fmla="*/ 4 w 57"/>
                  <a:gd name="T43" fmla="*/ 36 h 46"/>
                  <a:gd name="T44" fmla="*/ 12 w 57"/>
                  <a:gd name="T45" fmla="*/ 40 h 46"/>
                  <a:gd name="T46" fmla="*/ 13 w 57"/>
                  <a:gd name="T47" fmla="*/ 40 h 46"/>
                  <a:gd name="T48" fmla="*/ 11 w 57"/>
                  <a:gd name="T49" fmla="*/ 34 h 46"/>
                  <a:gd name="T50" fmla="*/ 6 w 57"/>
                  <a:gd name="T51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46">
                    <a:moveTo>
                      <a:pt x="53" y="16"/>
                    </a:moveTo>
                    <a:cubicBezTo>
                      <a:pt x="52" y="13"/>
                      <a:pt x="48" y="8"/>
                      <a:pt x="43" y="3"/>
                    </a:cubicBezTo>
                    <a:cubicBezTo>
                      <a:pt x="42" y="7"/>
                      <a:pt x="37" y="6"/>
                      <a:pt x="36" y="8"/>
                    </a:cubicBezTo>
                    <a:cubicBezTo>
                      <a:pt x="35" y="10"/>
                      <a:pt x="32" y="7"/>
                      <a:pt x="31" y="8"/>
                    </a:cubicBezTo>
                    <a:cubicBezTo>
                      <a:pt x="29" y="8"/>
                      <a:pt x="26" y="2"/>
                      <a:pt x="22" y="2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7" y="2"/>
                      <a:pt x="16" y="4"/>
                      <a:pt x="17" y="5"/>
                    </a:cubicBezTo>
                    <a:cubicBezTo>
                      <a:pt x="18" y="6"/>
                      <a:pt x="22" y="8"/>
                      <a:pt x="20" y="10"/>
                    </a:cubicBezTo>
                    <a:cubicBezTo>
                      <a:pt x="19" y="11"/>
                      <a:pt x="13" y="11"/>
                      <a:pt x="12" y="9"/>
                    </a:cubicBezTo>
                    <a:cubicBezTo>
                      <a:pt x="10" y="7"/>
                      <a:pt x="5" y="5"/>
                      <a:pt x="4" y="7"/>
                    </a:cubicBezTo>
                    <a:cubicBezTo>
                      <a:pt x="3" y="9"/>
                      <a:pt x="8" y="13"/>
                      <a:pt x="8" y="16"/>
                    </a:cubicBezTo>
                    <a:cubicBezTo>
                      <a:pt x="7" y="18"/>
                      <a:pt x="12" y="21"/>
                      <a:pt x="12" y="25"/>
                    </a:cubicBezTo>
                    <a:cubicBezTo>
                      <a:pt x="12" y="28"/>
                      <a:pt x="19" y="30"/>
                      <a:pt x="19" y="33"/>
                    </a:cubicBezTo>
                    <a:cubicBezTo>
                      <a:pt x="19" y="34"/>
                      <a:pt x="20" y="37"/>
                      <a:pt x="21" y="39"/>
                    </a:cubicBezTo>
                    <a:cubicBezTo>
                      <a:pt x="26" y="36"/>
                      <a:pt x="31" y="32"/>
                      <a:pt x="34" y="30"/>
                    </a:cubicBezTo>
                    <a:cubicBezTo>
                      <a:pt x="40" y="28"/>
                      <a:pt x="37" y="39"/>
                      <a:pt x="36" y="40"/>
                    </a:cubicBezTo>
                    <a:cubicBezTo>
                      <a:pt x="36" y="42"/>
                      <a:pt x="40" y="45"/>
                      <a:pt x="45" y="46"/>
                    </a:cubicBezTo>
                    <a:cubicBezTo>
                      <a:pt x="44" y="44"/>
                      <a:pt x="45" y="41"/>
                      <a:pt x="47" y="40"/>
                    </a:cubicBezTo>
                    <a:cubicBezTo>
                      <a:pt x="52" y="33"/>
                      <a:pt x="57" y="22"/>
                      <a:pt x="53" y="16"/>
                    </a:cubicBezTo>
                    <a:close/>
                    <a:moveTo>
                      <a:pt x="6" y="32"/>
                    </a:moveTo>
                    <a:cubicBezTo>
                      <a:pt x="5" y="32"/>
                      <a:pt x="3" y="30"/>
                      <a:pt x="0" y="30"/>
                    </a:cubicBezTo>
                    <a:cubicBezTo>
                      <a:pt x="1" y="32"/>
                      <a:pt x="1" y="34"/>
                      <a:pt x="4" y="36"/>
                    </a:cubicBezTo>
                    <a:cubicBezTo>
                      <a:pt x="9" y="38"/>
                      <a:pt x="2" y="39"/>
                      <a:pt x="12" y="40"/>
                    </a:cubicBezTo>
                    <a:cubicBezTo>
                      <a:pt x="12" y="40"/>
                      <a:pt x="13" y="40"/>
                      <a:pt x="13" y="40"/>
                    </a:cubicBezTo>
                    <a:cubicBezTo>
                      <a:pt x="14" y="38"/>
                      <a:pt x="14" y="37"/>
                      <a:pt x="11" y="34"/>
                    </a:cubicBezTo>
                    <a:cubicBezTo>
                      <a:pt x="8" y="31"/>
                      <a:pt x="7" y="33"/>
                      <a:pt x="6" y="3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Freeform 175"/>
              <p:cNvSpPr>
                <a:spLocks/>
              </p:cNvSpPr>
              <p:nvPr/>
            </p:nvSpPr>
            <p:spPr bwMode="auto">
              <a:xfrm>
                <a:off x="5821362" y="3054350"/>
                <a:ext cx="365125" cy="261938"/>
              </a:xfrm>
              <a:custGeom>
                <a:avLst/>
                <a:gdLst>
                  <a:gd name="T0" fmla="*/ 157 w 162"/>
                  <a:gd name="T1" fmla="*/ 16 h 116"/>
                  <a:gd name="T2" fmla="*/ 152 w 162"/>
                  <a:gd name="T3" fmla="*/ 13 h 116"/>
                  <a:gd name="T4" fmla="*/ 140 w 162"/>
                  <a:gd name="T5" fmla="*/ 21 h 116"/>
                  <a:gd name="T6" fmla="*/ 134 w 162"/>
                  <a:gd name="T7" fmla="*/ 23 h 116"/>
                  <a:gd name="T8" fmla="*/ 129 w 162"/>
                  <a:gd name="T9" fmla="*/ 23 h 116"/>
                  <a:gd name="T10" fmla="*/ 128 w 162"/>
                  <a:gd name="T11" fmla="*/ 9 h 116"/>
                  <a:gd name="T12" fmla="*/ 124 w 162"/>
                  <a:gd name="T13" fmla="*/ 0 h 116"/>
                  <a:gd name="T14" fmla="*/ 113 w 162"/>
                  <a:gd name="T15" fmla="*/ 10 h 116"/>
                  <a:gd name="T16" fmla="*/ 103 w 162"/>
                  <a:gd name="T17" fmla="*/ 15 h 116"/>
                  <a:gd name="T18" fmla="*/ 91 w 162"/>
                  <a:gd name="T19" fmla="*/ 18 h 116"/>
                  <a:gd name="T20" fmla="*/ 81 w 162"/>
                  <a:gd name="T21" fmla="*/ 16 h 116"/>
                  <a:gd name="T22" fmla="*/ 72 w 162"/>
                  <a:gd name="T23" fmla="*/ 12 h 116"/>
                  <a:gd name="T24" fmla="*/ 63 w 162"/>
                  <a:gd name="T25" fmla="*/ 11 h 116"/>
                  <a:gd name="T26" fmla="*/ 54 w 162"/>
                  <a:gd name="T27" fmla="*/ 16 h 116"/>
                  <a:gd name="T28" fmla="*/ 47 w 162"/>
                  <a:gd name="T29" fmla="*/ 27 h 116"/>
                  <a:gd name="T30" fmla="*/ 31 w 162"/>
                  <a:gd name="T31" fmla="*/ 36 h 116"/>
                  <a:gd name="T32" fmla="*/ 21 w 162"/>
                  <a:gd name="T33" fmla="*/ 40 h 116"/>
                  <a:gd name="T34" fmla="*/ 13 w 162"/>
                  <a:gd name="T35" fmla="*/ 38 h 116"/>
                  <a:gd name="T36" fmla="*/ 8 w 162"/>
                  <a:gd name="T37" fmla="*/ 43 h 116"/>
                  <a:gd name="T38" fmla="*/ 4 w 162"/>
                  <a:gd name="T39" fmla="*/ 52 h 116"/>
                  <a:gd name="T40" fmla="*/ 3 w 162"/>
                  <a:gd name="T41" fmla="*/ 62 h 116"/>
                  <a:gd name="T42" fmla="*/ 3 w 162"/>
                  <a:gd name="T43" fmla="*/ 74 h 116"/>
                  <a:gd name="T44" fmla="*/ 4 w 162"/>
                  <a:gd name="T45" fmla="*/ 87 h 116"/>
                  <a:gd name="T46" fmla="*/ 15 w 162"/>
                  <a:gd name="T47" fmla="*/ 93 h 116"/>
                  <a:gd name="T48" fmla="*/ 4 w 162"/>
                  <a:gd name="T49" fmla="*/ 109 h 116"/>
                  <a:gd name="T50" fmla="*/ 6 w 162"/>
                  <a:gd name="T51" fmla="*/ 112 h 116"/>
                  <a:gd name="T52" fmla="*/ 24 w 162"/>
                  <a:gd name="T53" fmla="*/ 114 h 116"/>
                  <a:gd name="T54" fmla="*/ 69 w 162"/>
                  <a:gd name="T55" fmla="*/ 109 h 116"/>
                  <a:gd name="T56" fmla="*/ 68 w 162"/>
                  <a:gd name="T57" fmla="*/ 97 h 116"/>
                  <a:gd name="T58" fmla="*/ 77 w 162"/>
                  <a:gd name="T59" fmla="*/ 92 h 116"/>
                  <a:gd name="T60" fmla="*/ 85 w 162"/>
                  <a:gd name="T61" fmla="*/ 90 h 116"/>
                  <a:gd name="T62" fmla="*/ 97 w 162"/>
                  <a:gd name="T63" fmla="*/ 86 h 116"/>
                  <a:gd name="T64" fmla="*/ 102 w 162"/>
                  <a:gd name="T65" fmla="*/ 81 h 116"/>
                  <a:gd name="T66" fmla="*/ 106 w 162"/>
                  <a:gd name="T67" fmla="*/ 69 h 116"/>
                  <a:gd name="T68" fmla="*/ 113 w 162"/>
                  <a:gd name="T69" fmla="*/ 64 h 116"/>
                  <a:gd name="T70" fmla="*/ 110 w 162"/>
                  <a:gd name="T71" fmla="*/ 57 h 116"/>
                  <a:gd name="T72" fmla="*/ 122 w 162"/>
                  <a:gd name="T73" fmla="*/ 57 h 116"/>
                  <a:gd name="T74" fmla="*/ 123 w 162"/>
                  <a:gd name="T75" fmla="*/ 48 h 116"/>
                  <a:gd name="T76" fmla="*/ 129 w 162"/>
                  <a:gd name="T77" fmla="*/ 40 h 116"/>
                  <a:gd name="T78" fmla="*/ 127 w 162"/>
                  <a:gd name="T79" fmla="*/ 34 h 116"/>
                  <a:gd name="T80" fmla="*/ 128 w 162"/>
                  <a:gd name="T81" fmla="*/ 28 h 116"/>
                  <a:gd name="T82" fmla="*/ 130 w 162"/>
                  <a:gd name="T83" fmla="*/ 27 h 116"/>
                  <a:gd name="T84" fmla="*/ 136 w 162"/>
                  <a:gd name="T85" fmla="*/ 25 h 116"/>
                  <a:gd name="T86" fmla="*/ 151 w 162"/>
                  <a:gd name="T87" fmla="*/ 21 h 116"/>
                  <a:gd name="T88" fmla="*/ 162 w 162"/>
                  <a:gd name="T89" fmla="*/ 17 h 116"/>
                  <a:gd name="T90" fmla="*/ 157 w 162"/>
                  <a:gd name="T91" fmla="*/ 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2" h="116">
                    <a:moveTo>
                      <a:pt x="157" y="16"/>
                    </a:moveTo>
                    <a:cubicBezTo>
                      <a:pt x="154" y="16"/>
                      <a:pt x="155" y="14"/>
                      <a:pt x="152" y="13"/>
                    </a:cubicBezTo>
                    <a:cubicBezTo>
                      <a:pt x="150" y="12"/>
                      <a:pt x="144" y="17"/>
                      <a:pt x="140" y="21"/>
                    </a:cubicBezTo>
                    <a:cubicBezTo>
                      <a:pt x="138" y="22"/>
                      <a:pt x="136" y="22"/>
                      <a:pt x="134" y="23"/>
                    </a:cubicBezTo>
                    <a:cubicBezTo>
                      <a:pt x="132" y="24"/>
                      <a:pt x="130" y="24"/>
                      <a:pt x="129" y="23"/>
                    </a:cubicBezTo>
                    <a:cubicBezTo>
                      <a:pt x="126" y="20"/>
                      <a:pt x="133" y="12"/>
                      <a:pt x="128" y="9"/>
                    </a:cubicBezTo>
                    <a:cubicBezTo>
                      <a:pt x="123" y="7"/>
                      <a:pt x="128" y="0"/>
                      <a:pt x="124" y="0"/>
                    </a:cubicBezTo>
                    <a:cubicBezTo>
                      <a:pt x="120" y="0"/>
                      <a:pt x="113" y="7"/>
                      <a:pt x="113" y="10"/>
                    </a:cubicBezTo>
                    <a:cubicBezTo>
                      <a:pt x="113" y="13"/>
                      <a:pt x="103" y="12"/>
                      <a:pt x="103" y="15"/>
                    </a:cubicBezTo>
                    <a:cubicBezTo>
                      <a:pt x="103" y="18"/>
                      <a:pt x="93" y="15"/>
                      <a:pt x="91" y="18"/>
                    </a:cubicBezTo>
                    <a:cubicBezTo>
                      <a:pt x="89" y="22"/>
                      <a:pt x="84" y="16"/>
                      <a:pt x="81" y="16"/>
                    </a:cubicBezTo>
                    <a:cubicBezTo>
                      <a:pt x="78" y="16"/>
                      <a:pt x="76" y="11"/>
                      <a:pt x="72" y="12"/>
                    </a:cubicBezTo>
                    <a:cubicBezTo>
                      <a:pt x="68" y="14"/>
                      <a:pt x="66" y="11"/>
                      <a:pt x="63" y="11"/>
                    </a:cubicBezTo>
                    <a:cubicBezTo>
                      <a:pt x="60" y="10"/>
                      <a:pt x="57" y="17"/>
                      <a:pt x="54" y="16"/>
                    </a:cubicBezTo>
                    <a:cubicBezTo>
                      <a:pt x="50" y="15"/>
                      <a:pt x="48" y="23"/>
                      <a:pt x="47" y="27"/>
                    </a:cubicBezTo>
                    <a:cubicBezTo>
                      <a:pt x="46" y="32"/>
                      <a:pt x="31" y="32"/>
                      <a:pt x="31" y="36"/>
                    </a:cubicBezTo>
                    <a:cubicBezTo>
                      <a:pt x="32" y="41"/>
                      <a:pt x="22" y="43"/>
                      <a:pt x="21" y="40"/>
                    </a:cubicBezTo>
                    <a:cubicBezTo>
                      <a:pt x="20" y="37"/>
                      <a:pt x="15" y="39"/>
                      <a:pt x="13" y="38"/>
                    </a:cubicBezTo>
                    <a:cubicBezTo>
                      <a:pt x="12" y="37"/>
                      <a:pt x="8" y="39"/>
                      <a:pt x="8" y="43"/>
                    </a:cubicBezTo>
                    <a:cubicBezTo>
                      <a:pt x="9" y="48"/>
                      <a:pt x="4" y="50"/>
                      <a:pt x="4" y="52"/>
                    </a:cubicBezTo>
                    <a:cubicBezTo>
                      <a:pt x="3" y="54"/>
                      <a:pt x="1" y="59"/>
                      <a:pt x="3" y="62"/>
                    </a:cubicBezTo>
                    <a:cubicBezTo>
                      <a:pt x="4" y="65"/>
                      <a:pt x="0" y="69"/>
                      <a:pt x="3" y="74"/>
                    </a:cubicBezTo>
                    <a:cubicBezTo>
                      <a:pt x="5" y="79"/>
                      <a:pt x="3" y="85"/>
                      <a:pt x="4" y="87"/>
                    </a:cubicBezTo>
                    <a:cubicBezTo>
                      <a:pt x="5" y="89"/>
                      <a:pt x="14" y="88"/>
                      <a:pt x="15" y="93"/>
                    </a:cubicBezTo>
                    <a:cubicBezTo>
                      <a:pt x="17" y="97"/>
                      <a:pt x="4" y="106"/>
                      <a:pt x="4" y="109"/>
                    </a:cubicBezTo>
                    <a:cubicBezTo>
                      <a:pt x="4" y="110"/>
                      <a:pt x="5" y="111"/>
                      <a:pt x="6" y="112"/>
                    </a:cubicBezTo>
                    <a:cubicBezTo>
                      <a:pt x="11" y="113"/>
                      <a:pt x="18" y="113"/>
                      <a:pt x="24" y="114"/>
                    </a:cubicBezTo>
                    <a:cubicBezTo>
                      <a:pt x="31" y="116"/>
                      <a:pt x="68" y="110"/>
                      <a:pt x="69" y="109"/>
                    </a:cubicBezTo>
                    <a:cubicBezTo>
                      <a:pt x="70" y="107"/>
                      <a:pt x="68" y="99"/>
                      <a:pt x="68" y="97"/>
                    </a:cubicBezTo>
                    <a:cubicBezTo>
                      <a:pt x="68" y="96"/>
                      <a:pt x="73" y="92"/>
                      <a:pt x="77" y="92"/>
                    </a:cubicBezTo>
                    <a:cubicBezTo>
                      <a:pt x="81" y="92"/>
                      <a:pt x="85" y="93"/>
                      <a:pt x="85" y="90"/>
                    </a:cubicBezTo>
                    <a:cubicBezTo>
                      <a:pt x="85" y="87"/>
                      <a:pt x="96" y="83"/>
                      <a:pt x="97" y="86"/>
                    </a:cubicBezTo>
                    <a:cubicBezTo>
                      <a:pt x="98" y="89"/>
                      <a:pt x="102" y="88"/>
                      <a:pt x="102" y="81"/>
                    </a:cubicBezTo>
                    <a:cubicBezTo>
                      <a:pt x="102" y="74"/>
                      <a:pt x="102" y="69"/>
                      <a:pt x="106" y="69"/>
                    </a:cubicBezTo>
                    <a:cubicBezTo>
                      <a:pt x="110" y="69"/>
                      <a:pt x="114" y="66"/>
                      <a:pt x="113" y="64"/>
                    </a:cubicBezTo>
                    <a:cubicBezTo>
                      <a:pt x="113" y="62"/>
                      <a:pt x="108" y="58"/>
                      <a:pt x="110" y="57"/>
                    </a:cubicBezTo>
                    <a:cubicBezTo>
                      <a:pt x="111" y="56"/>
                      <a:pt x="121" y="60"/>
                      <a:pt x="122" y="57"/>
                    </a:cubicBezTo>
                    <a:cubicBezTo>
                      <a:pt x="124" y="54"/>
                      <a:pt x="122" y="51"/>
                      <a:pt x="123" y="48"/>
                    </a:cubicBezTo>
                    <a:cubicBezTo>
                      <a:pt x="125" y="46"/>
                      <a:pt x="129" y="43"/>
                      <a:pt x="129" y="40"/>
                    </a:cubicBezTo>
                    <a:cubicBezTo>
                      <a:pt x="128" y="38"/>
                      <a:pt x="129" y="36"/>
                      <a:pt x="127" y="34"/>
                    </a:cubicBezTo>
                    <a:cubicBezTo>
                      <a:pt x="124" y="31"/>
                      <a:pt x="125" y="28"/>
                      <a:pt x="128" y="28"/>
                    </a:cubicBezTo>
                    <a:cubicBezTo>
                      <a:pt x="129" y="28"/>
                      <a:pt x="129" y="28"/>
                      <a:pt x="130" y="27"/>
                    </a:cubicBezTo>
                    <a:cubicBezTo>
                      <a:pt x="132" y="27"/>
                      <a:pt x="134" y="26"/>
                      <a:pt x="136" y="25"/>
                    </a:cubicBezTo>
                    <a:cubicBezTo>
                      <a:pt x="140" y="22"/>
                      <a:pt x="148" y="20"/>
                      <a:pt x="151" y="21"/>
                    </a:cubicBezTo>
                    <a:cubicBezTo>
                      <a:pt x="153" y="22"/>
                      <a:pt x="159" y="21"/>
                      <a:pt x="162" y="17"/>
                    </a:cubicBezTo>
                    <a:cubicBezTo>
                      <a:pt x="160" y="16"/>
                      <a:pt x="158" y="16"/>
                      <a:pt x="157" y="1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Freeform 176"/>
              <p:cNvSpPr>
                <a:spLocks/>
              </p:cNvSpPr>
              <p:nvPr/>
            </p:nvSpPr>
            <p:spPr bwMode="auto">
              <a:xfrm>
                <a:off x="5835650" y="3094038"/>
                <a:ext cx="420688" cy="379413"/>
              </a:xfrm>
              <a:custGeom>
                <a:avLst/>
                <a:gdLst>
                  <a:gd name="T0" fmla="*/ 172 w 187"/>
                  <a:gd name="T1" fmla="*/ 9 h 169"/>
                  <a:gd name="T2" fmla="*/ 158 w 187"/>
                  <a:gd name="T3" fmla="*/ 1 h 169"/>
                  <a:gd name="T4" fmla="*/ 145 w 187"/>
                  <a:gd name="T5" fmla="*/ 4 h 169"/>
                  <a:gd name="T6" fmla="*/ 124 w 187"/>
                  <a:gd name="T7" fmla="*/ 10 h 169"/>
                  <a:gd name="T8" fmla="*/ 121 w 187"/>
                  <a:gd name="T9" fmla="*/ 17 h 169"/>
                  <a:gd name="T10" fmla="*/ 117 w 187"/>
                  <a:gd name="T11" fmla="*/ 31 h 169"/>
                  <a:gd name="T12" fmla="*/ 104 w 187"/>
                  <a:gd name="T13" fmla="*/ 40 h 169"/>
                  <a:gd name="T14" fmla="*/ 100 w 187"/>
                  <a:gd name="T15" fmla="*/ 52 h 169"/>
                  <a:gd name="T16" fmla="*/ 91 w 187"/>
                  <a:gd name="T17" fmla="*/ 69 h 169"/>
                  <a:gd name="T18" fmla="*/ 71 w 187"/>
                  <a:gd name="T19" fmla="*/ 75 h 169"/>
                  <a:gd name="T20" fmla="*/ 63 w 187"/>
                  <a:gd name="T21" fmla="*/ 92 h 169"/>
                  <a:gd name="T22" fmla="*/ 0 w 187"/>
                  <a:gd name="T23" fmla="*/ 95 h 169"/>
                  <a:gd name="T24" fmla="*/ 17 w 187"/>
                  <a:gd name="T25" fmla="*/ 111 h 169"/>
                  <a:gd name="T26" fmla="*/ 25 w 187"/>
                  <a:gd name="T27" fmla="*/ 132 h 169"/>
                  <a:gd name="T28" fmla="*/ 8 w 187"/>
                  <a:gd name="T29" fmla="*/ 147 h 169"/>
                  <a:gd name="T30" fmla="*/ 29 w 187"/>
                  <a:gd name="T31" fmla="*/ 148 h 169"/>
                  <a:gd name="T32" fmla="*/ 56 w 187"/>
                  <a:gd name="T33" fmla="*/ 147 h 169"/>
                  <a:gd name="T34" fmla="*/ 70 w 187"/>
                  <a:gd name="T35" fmla="*/ 155 h 169"/>
                  <a:gd name="T36" fmla="*/ 82 w 187"/>
                  <a:gd name="T37" fmla="*/ 167 h 169"/>
                  <a:gd name="T38" fmla="*/ 85 w 187"/>
                  <a:gd name="T39" fmla="*/ 168 h 169"/>
                  <a:gd name="T40" fmla="*/ 106 w 187"/>
                  <a:gd name="T41" fmla="*/ 160 h 169"/>
                  <a:gd name="T42" fmla="*/ 110 w 187"/>
                  <a:gd name="T43" fmla="*/ 148 h 169"/>
                  <a:gd name="T44" fmla="*/ 98 w 187"/>
                  <a:gd name="T45" fmla="*/ 128 h 169"/>
                  <a:gd name="T46" fmla="*/ 115 w 187"/>
                  <a:gd name="T47" fmla="*/ 118 h 169"/>
                  <a:gd name="T48" fmla="*/ 129 w 187"/>
                  <a:gd name="T49" fmla="*/ 109 h 169"/>
                  <a:gd name="T50" fmla="*/ 143 w 187"/>
                  <a:gd name="T51" fmla="*/ 92 h 169"/>
                  <a:gd name="T52" fmla="*/ 155 w 187"/>
                  <a:gd name="T53" fmla="*/ 80 h 169"/>
                  <a:gd name="T54" fmla="*/ 163 w 187"/>
                  <a:gd name="T55" fmla="*/ 63 h 169"/>
                  <a:gd name="T56" fmla="*/ 151 w 187"/>
                  <a:gd name="T57" fmla="*/ 48 h 169"/>
                  <a:gd name="T58" fmla="*/ 155 w 187"/>
                  <a:gd name="T59" fmla="*/ 31 h 169"/>
                  <a:gd name="T60" fmla="*/ 183 w 187"/>
                  <a:gd name="T61" fmla="*/ 29 h 169"/>
                  <a:gd name="T62" fmla="*/ 178 w 187"/>
                  <a:gd name="T63" fmla="*/ 1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7" h="169">
                    <a:moveTo>
                      <a:pt x="178" y="18"/>
                    </a:moveTo>
                    <a:cubicBezTo>
                      <a:pt x="173" y="15"/>
                      <a:pt x="172" y="11"/>
                      <a:pt x="172" y="9"/>
                    </a:cubicBezTo>
                    <a:cubicBezTo>
                      <a:pt x="172" y="8"/>
                      <a:pt x="166" y="4"/>
                      <a:pt x="162" y="1"/>
                    </a:cubicBezTo>
                    <a:cubicBezTo>
                      <a:pt x="161" y="1"/>
                      <a:pt x="160" y="1"/>
                      <a:pt x="158" y="1"/>
                    </a:cubicBezTo>
                    <a:cubicBezTo>
                      <a:pt x="158" y="1"/>
                      <a:pt x="157" y="1"/>
                      <a:pt x="156" y="0"/>
                    </a:cubicBezTo>
                    <a:cubicBezTo>
                      <a:pt x="153" y="4"/>
                      <a:pt x="147" y="5"/>
                      <a:pt x="145" y="4"/>
                    </a:cubicBezTo>
                    <a:cubicBezTo>
                      <a:pt x="142" y="3"/>
                      <a:pt x="134" y="5"/>
                      <a:pt x="130" y="8"/>
                    </a:cubicBezTo>
                    <a:cubicBezTo>
                      <a:pt x="128" y="9"/>
                      <a:pt x="126" y="10"/>
                      <a:pt x="124" y="10"/>
                    </a:cubicBezTo>
                    <a:cubicBezTo>
                      <a:pt x="123" y="11"/>
                      <a:pt x="123" y="11"/>
                      <a:pt x="122" y="11"/>
                    </a:cubicBezTo>
                    <a:cubicBezTo>
                      <a:pt x="119" y="11"/>
                      <a:pt x="118" y="14"/>
                      <a:pt x="121" y="17"/>
                    </a:cubicBezTo>
                    <a:cubicBezTo>
                      <a:pt x="123" y="19"/>
                      <a:pt x="122" y="21"/>
                      <a:pt x="123" y="23"/>
                    </a:cubicBezTo>
                    <a:cubicBezTo>
                      <a:pt x="123" y="26"/>
                      <a:pt x="119" y="29"/>
                      <a:pt x="117" y="31"/>
                    </a:cubicBezTo>
                    <a:cubicBezTo>
                      <a:pt x="116" y="34"/>
                      <a:pt x="118" y="37"/>
                      <a:pt x="116" y="40"/>
                    </a:cubicBezTo>
                    <a:cubicBezTo>
                      <a:pt x="115" y="43"/>
                      <a:pt x="105" y="39"/>
                      <a:pt x="104" y="40"/>
                    </a:cubicBezTo>
                    <a:cubicBezTo>
                      <a:pt x="102" y="41"/>
                      <a:pt x="107" y="45"/>
                      <a:pt x="107" y="47"/>
                    </a:cubicBezTo>
                    <a:cubicBezTo>
                      <a:pt x="108" y="49"/>
                      <a:pt x="104" y="52"/>
                      <a:pt x="100" y="52"/>
                    </a:cubicBezTo>
                    <a:cubicBezTo>
                      <a:pt x="96" y="52"/>
                      <a:pt x="96" y="57"/>
                      <a:pt x="96" y="64"/>
                    </a:cubicBezTo>
                    <a:cubicBezTo>
                      <a:pt x="96" y="71"/>
                      <a:pt x="92" y="72"/>
                      <a:pt x="91" y="69"/>
                    </a:cubicBezTo>
                    <a:cubicBezTo>
                      <a:pt x="90" y="66"/>
                      <a:pt x="79" y="70"/>
                      <a:pt x="79" y="73"/>
                    </a:cubicBezTo>
                    <a:cubicBezTo>
                      <a:pt x="79" y="76"/>
                      <a:pt x="75" y="75"/>
                      <a:pt x="71" y="75"/>
                    </a:cubicBezTo>
                    <a:cubicBezTo>
                      <a:pt x="67" y="75"/>
                      <a:pt x="62" y="79"/>
                      <a:pt x="62" y="80"/>
                    </a:cubicBezTo>
                    <a:cubicBezTo>
                      <a:pt x="62" y="82"/>
                      <a:pt x="64" y="90"/>
                      <a:pt x="63" y="92"/>
                    </a:cubicBezTo>
                    <a:cubicBezTo>
                      <a:pt x="62" y="93"/>
                      <a:pt x="25" y="99"/>
                      <a:pt x="18" y="97"/>
                    </a:cubicBezTo>
                    <a:cubicBezTo>
                      <a:pt x="12" y="96"/>
                      <a:pt x="5" y="96"/>
                      <a:pt x="0" y="95"/>
                    </a:cubicBezTo>
                    <a:cubicBezTo>
                      <a:pt x="2" y="97"/>
                      <a:pt x="5" y="99"/>
                      <a:pt x="5" y="101"/>
                    </a:cubicBezTo>
                    <a:cubicBezTo>
                      <a:pt x="7" y="105"/>
                      <a:pt x="12" y="109"/>
                      <a:pt x="17" y="111"/>
                    </a:cubicBezTo>
                    <a:cubicBezTo>
                      <a:pt x="22" y="113"/>
                      <a:pt x="20" y="123"/>
                      <a:pt x="22" y="124"/>
                    </a:cubicBezTo>
                    <a:cubicBezTo>
                      <a:pt x="25" y="125"/>
                      <a:pt x="29" y="132"/>
                      <a:pt x="25" y="132"/>
                    </a:cubicBezTo>
                    <a:cubicBezTo>
                      <a:pt x="21" y="133"/>
                      <a:pt x="18" y="133"/>
                      <a:pt x="15" y="135"/>
                    </a:cubicBezTo>
                    <a:cubicBezTo>
                      <a:pt x="11" y="137"/>
                      <a:pt x="7" y="141"/>
                      <a:pt x="8" y="147"/>
                    </a:cubicBezTo>
                    <a:cubicBezTo>
                      <a:pt x="8" y="147"/>
                      <a:pt x="8" y="148"/>
                      <a:pt x="8" y="150"/>
                    </a:cubicBezTo>
                    <a:cubicBezTo>
                      <a:pt x="17" y="150"/>
                      <a:pt x="28" y="149"/>
                      <a:pt x="29" y="148"/>
                    </a:cubicBezTo>
                    <a:cubicBezTo>
                      <a:pt x="31" y="146"/>
                      <a:pt x="35" y="145"/>
                      <a:pt x="38" y="147"/>
                    </a:cubicBezTo>
                    <a:cubicBezTo>
                      <a:pt x="40" y="148"/>
                      <a:pt x="51" y="149"/>
                      <a:pt x="56" y="147"/>
                    </a:cubicBezTo>
                    <a:cubicBezTo>
                      <a:pt x="61" y="144"/>
                      <a:pt x="65" y="147"/>
                      <a:pt x="65" y="149"/>
                    </a:cubicBezTo>
                    <a:cubicBezTo>
                      <a:pt x="65" y="152"/>
                      <a:pt x="68" y="153"/>
                      <a:pt x="70" y="155"/>
                    </a:cubicBezTo>
                    <a:cubicBezTo>
                      <a:pt x="73" y="158"/>
                      <a:pt x="71" y="160"/>
                      <a:pt x="72" y="163"/>
                    </a:cubicBezTo>
                    <a:cubicBezTo>
                      <a:pt x="74" y="166"/>
                      <a:pt x="77" y="165"/>
                      <a:pt x="82" y="167"/>
                    </a:cubicBezTo>
                    <a:cubicBezTo>
                      <a:pt x="83" y="168"/>
                      <a:pt x="83" y="168"/>
                      <a:pt x="84" y="169"/>
                    </a:cubicBezTo>
                    <a:cubicBezTo>
                      <a:pt x="84" y="168"/>
                      <a:pt x="85" y="168"/>
                      <a:pt x="85" y="168"/>
                    </a:cubicBezTo>
                    <a:cubicBezTo>
                      <a:pt x="87" y="165"/>
                      <a:pt x="88" y="159"/>
                      <a:pt x="95" y="161"/>
                    </a:cubicBezTo>
                    <a:cubicBezTo>
                      <a:pt x="102" y="162"/>
                      <a:pt x="102" y="159"/>
                      <a:pt x="106" y="160"/>
                    </a:cubicBezTo>
                    <a:cubicBezTo>
                      <a:pt x="110" y="161"/>
                      <a:pt x="112" y="161"/>
                      <a:pt x="114" y="158"/>
                    </a:cubicBezTo>
                    <a:cubicBezTo>
                      <a:pt x="116" y="155"/>
                      <a:pt x="112" y="150"/>
                      <a:pt x="110" y="148"/>
                    </a:cubicBezTo>
                    <a:cubicBezTo>
                      <a:pt x="108" y="145"/>
                      <a:pt x="105" y="141"/>
                      <a:pt x="105" y="136"/>
                    </a:cubicBezTo>
                    <a:cubicBezTo>
                      <a:pt x="106" y="132"/>
                      <a:pt x="98" y="132"/>
                      <a:pt x="98" y="128"/>
                    </a:cubicBezTo>
                    <a:cubicBezTo>
                      <a:pt x="98" y="125"/>
                      <a:pt x="105" y="119"/>
                      <a:pt x="107" y="117"/>
                    </a:cubicBezTo>
                    <a:cubicBezTo>
                      <a:pt x="108" y="116"/>
                      <a:pt x="114" y="121"/>
                      <a:pt x="115" y="118"/>
                    </a:cubicBezTo>
                    <a:cubicBezTo>
                      <a:pt x="116" y="116"/>
                      <a:pt x="120" y="117"/>
                      <a:pt x="123" y="118"/>
                    </a:cubicBezTo>
                    <a:cubicBezTo>
                      <a:pt x="125" y="118"/>
                      <a:pt x="128" y="113"/>
                      <a:pt x="129" y="109"/>
                    </a:cubicBezTo>
                    <a:cubicBezTo>
                      <a:pt x="129" y="105"/>
                      <a:pt x="137" y="105"/>
                      <a:pt x="138" y="104"/>
                    </a:cubicBezTo>
                    <a:cubicBezTo>
                      <a:pt x="139" y="102"/>
                      <a:pt x="142" y="93"/>
                      <a:pt x="143" y="92"/>
                    </a:cubicBezTo>
                    <a:cubicBezTo>
                      <a:pt x="143" y="90"/>
                      <a:pt x="149" y="91"/>
                      <a:pt x="149" y="86"/>
                    </a:cubicBezTo>
                    <a:cubicBezTo>
                      <a:pt x="149" y="81"/>
                      <a:pt x="152" y="80"/>
                      <a:pt x="155" y="80"/>
                    </a:cubicBezTo>
                    <a:cubicBezTo>
                      <a:pt x="157" y="80"/>
                      <a:pt x="156" y="75"/>
                      <a:pt x="157" y="72"/>
                    </a:cubicBezTo>
                    <a:cubicBezTo>
                      <a:pt x="157" y="68"/>
                      <a:pt x="159" y="64"/>
                      <a:pt x="163" y="63"/>
                    </a:cubicBezTo>
                    <a:cubicBezTo>
                      <a:pt x="166" y="62"/>
                      <a:pt x="161" y="57"/>
                      <a:pt x="157" y="58"/>
                    </a:cubicBezTo>
                    <a:cubicBezTo>
                      <a:pt x="153" y="59"/>
                      <a:pt x="151" y="48"/>
                      <a:pt x="151" y="48"/>
                    </a:cubicBezTo>
                    <a:cubicBezTo>
                      <a:pt x="151" y="48"/>
                      <a:pt x="151" y="38"/>
                      <a:pt x="149" y="37"/>
                    </a:cubicBezTo>
                    <a:cubicBezTo>
                      <a:pt x="147" y="36"/>
                      <a:pt x="150" y="31"/>
                      <a:pt x="155" y="31"/>
                    </a:cubicBezTo>
                    <a:cubicBezTo>
                      <a:pt x="159" y="31"/>
                      <a:pt x="168" y="36"/>
                      <a:pt x="171" y="34"/>
                    </a:cubicBezTo>
                    <a:cubicBezTo>
                      <a:pt x="175" y="32"/>
                      <a:pt x="181" y="30"/>
                      <a:pt x="183" y="29"/>
                    </a:cubicBezTo>
                    <a:cubicBezTo>
                      <a:pt x="184" y="29"/>
                      <a:pt x="186" y="24"/>
                      <a:pt x="187" y="22"/>
                    </a:cubicBezTo>
                    <a:cubicBezTo>
                      <a:pt x="185" y="21"/>
                      <a:pt x="181" y="19"/>
                      <a:pt x="178" y="1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Freeform 177"/>
              <p:cNvSpPr>
                <a:spLocks noEditPoints="1"/>
              </p:cNvSpPr>
              <p:nvPr/>
            </p:nvSpPr>
            <p:spPr bwMode="auto">
              <a:xfrm>
                <a:off x="6673850" y="3938588"/>
                <a:ext cx="1168400" cy="425450"/>
              </a:xfrm>
              <a:custGeom>
                <a:avLst/>
                <a:gdLst>
                  <a:gd name="T0" fmla="*/ 39 w 519"/>
                  <a:gd name="T1" fmla="*/ 81 h 189"/>
                  <a:gd name="T2" fmla="*/ 148 w 519"/>
                  <a:gd name="T3" fmla="*/ 101 h 189"/>
                  <a:gd name="T4" fmla="*/ 22 w 519"/>
                  <a:gd name="T5" fmla="*/ 52 h 189"/>
                  <a:gd name="T6" fmla="*/ 279 w 519"/>
                  <a:gd name="T7" fmla="*/ 134 h 189"/>
                  <a:gd name="T8" fmla="*/ 290 w 519"/>
                  <a:gd name="T9" fmla="*/ 107 h 189"/>
                  <a:gd name="T10" fmla="*/ 307 w 519"/>
                  <a:gd name="T11" fmla="*/ 111 h 189"/>
                  <a:gd name="T12" fmla="*/ 318 w 519"/>
                  <a:gd name="T13" fmla="*/ 76 h 189"/>
                  <a:gd name="T14" fmla="*/ 318 w 519"/>
                  <a:gd name="T15" fmla="*/ 64 h 189"/>
                  <a:gd name="T16" fmla="*/ 298 w 519"/>
                  <a:gd name="T17" fmla="*/ 54 h 189"/>
                  <a:gd name="T18" fmla="*/ 267 w 519"/>
                  <a:gd name="T19" fmla="*/ 98 h 189"/>
                  <a:gd name="T20" fmla="*/ 123 w 519"/>
                  <a:gd name="T21" fmla="*/ 106 h 189"/>
                  <a:gd name="T22" fmla="*/ 119 w 519"/>
                  <a:gd name="T23" fmla="*/ 87 h 189"/>
                  <a:gd name="T24" fmla="*/ 115 w 519"/>
                  <a:gd name="T25" fmla="*/ 96 h 189"/>
                  <a:gd name="T26" fmla="*/ 96 w 519"/>
                  <a:gd name="T27" fmla="*/ 72 h 189"/>
                  <a:gd name="T28" fmla="*/ 78 w 519"/>
                  <a:gd name="T29" fmla="*/ 51 h 189"/>
                  <a:gd name="T30" fmla="*/ 53 w 519"/>
                  <a:gd name="T31" fmla="*/ 34 h 189"/>
                  <a:gd name="T32" fmla="*/ 3 w 519"/>
                  <a:gd name="T33" fmla="*/ 5 h 189"/>
                  <a:gd name="T34" fmla="*/ 46 w 519"/>
                  <a:gd name="T35" fmla="*/ 65 h 189"/>
                  <a:gd name="T36" fmla="*/ 100 w 519"/>
                  <a:gd name="T37" fmla="*/ 128 h 189"/>
                  <a:gd name="T38" fmla="*/ 122 w 519"/>
                  <a:gd name="T39" fmla="*/ 118 h 189"/>
                  <a:gd name="T40" fmla="*/ 374 w 519"/>
                  <a:gd name="T41" fmla="*/ 53 h 189"/>
                  <a:gd name="T42" fmla="*/ 376 w 519"/>
                  <a:gd name="T43" fmla="*/ 64 h 189"/>
                  <a:gd name="T44" fmla="*/ 349 w 519"/>
                  <a:gd name="T45" fmla="*/ 106 h 189"/>
                  <a:gd name="T46" fmla="*/ 278 w 519"/>
                  <a:gd name="T47" fmla="*/ 167 h 189"/>
                  <a:gd name="T48" fmla="*/ 323 w 519"/>
                  <a:gd name="T49" fmla="*/ 162 h 189"/>
                  <a:gd name="T50" fmla="*/ 387 w 519"/>
                  <a:gd name="T51" fmla="*/ 108 h 189"/>
                  <a:gd name="T52" fmla="*/ 218 w 519"/>
                  <a:gd name="T53" fmla="*/ 159 h 189"/>
                  <a:gd name="T54" fmla="*/ 197 w 519"/>
                  <a:gd name="T55" fmla="*/ 148 h 189"/>
                  <a:gd name="T56" fmla="*/ 123 w 519"/>
                  <a:gd name="T57" fmla="*/ 138 h 189"/>
                  <a:gd name="T58" fmla="*/ 132 w 519"/>
                  <a:gd name="T59" fmla="*/ 153 h 189"/>
                  <a:gd name="T60" fmla="*/ 201 w 519"/>
                  <a:gd name="T61" fmla="*/ 165 h 189"/>
                  <a:gd name="T62" fmla="*/ 218 w 519"/>
                  <a:gd name="T63" fmla="*/ 159 h 189"/>
                  <a:gd name="T64" fmla="*/ 452 w 519"/>
                  <a:gd name="T65" fmla="*/ 107 h 189"/>
                  <a:gd name="T66" fmla="*/ 405 w 519"/>
                  <a:gd name="T67" fmla="*/ 83 h 189"/>
                  <a:gd name="T68" fmla="*/ 435 w 519"/>
                  <a:gd name="T69" fmla="*/ 94 h 189"/>
                  <a:gd name="T70" fmla="*/ 418 w 519"/>
                  <a:gd name="T71" fmla="*/ 101 h 189"/>
                  <a:gd name="T72" fmla="*/ 444 w 519"/>
                  <a:gd name="T73" fmla="*/ 114 h 189"/>
                  <a:gd name="T74" fmla="*/ 492 w 519"/>
                  <a:gd name="T75" fmla="*/ 144 h 189"/>
                  <a:gd name="T76" fmla="*/ 507 w 519"/>
                  <a:gd name="T77" fmla="*/ 161 h 189"/>
                  <a:gd name="T78" fmla="*/ 481 w 519"/>
                  <a:gd name="T79" fmla="*/ 86 h 189"/>
                  <a:gd name="T80" fmla="*/ 331 w 519"/>
                  <a:gd name="T81" fmla="*/ 175 h 189"/>
                  <a:gd name="T82" fmla="*/ 336 w 519"/>
                  <a:gd name="T83" fmla="*/ 178 h 189"/>
                  <a:gd name="T84" fmla="*/ 340 w 519"/>
                  <a:gd name="T85" fmla="*/ 174 h 189"/>
                  <a:gd name="T86" fmla="*/ 250 w 519"/>
                  <a:gd name="T87" fmla="*/ 67 h 189"/>
                  <a:gd name="T88" fmla="*/ 256 w 519"/>
                  <a:gd name="T89" fmla="*/ 40 h 189"/>
                  <a:gd name="T90" fmla="*/ 255 w 519"/>
                  <a:gd name="T91" fmla="*/ 20 h 189"/>
                  <a:gd name="T92" fmla="*/ 225 w 519"/>
                  <a:gd name="T93" fmla="*/ 36 h 189"/>
                  <a:gd name="T94" fmla="*/ 201 w 519"/>
                  <a:gd name="T95" fmla="*/ 51 h 189"/>
                  <a:gd name="T96" fmla="*/ 166 w 519"/>
                  <a:gd name="T97" fmla="*/ 53 h 189"/>
                  <a:gd name="T98" fmla="*/ 154 w 519"/>
                  <a:gd name="T99" fmla="*/ 61 h 189"/>
                  <a:gd name="T100" fmla="*/ 180 w 519"/>
                  <a:gd name="T101" fmla="*/ 103 h 189"/>
                  <a:gd name="T102" fmla="*/ 219 w 519"/>
                  <a:gd name="T103" fmla="*/ 112 h 189"/>
                  <a:gd name="T104" fmla="*/ 269 w 519"/>
                  <a:gd name="T105" fmla="*/ 178 h 189"/>
                  <a:gd name="T106" fmla="*/ 269 w 519"/>
                  <a:gd name="T107" fmla="*/ 178 h 189"/>
                  <a:gd name="T108" fmla="*/ 236 w 519"/>
                  <a:gd name="T109" fmla="*/ 169 h 189"/>
                  <a:gd name="T110" fmla="*/ 252 w 519"/>
                  <a:gd name="T111" fmla="*/ 16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9" h="189">
                    <a:moveTo>
                      <a:pt x="39" y="81"/>
                    </a:moveTo>
                    <a:cubicBezTo>
                      <a:pt x="38" y="82"/>
                      <a:pt x="42" y="89"/>
                      <a:pt x="44" y="87"/>
                    </a:cubicBezTo>
                    <a:cubicBezTo>
                      <a:pt x="46" y="85"/>
                      <a:pt x="41" y="75"/>
                      <a:pt x="39" y="81"/>
                    </a:cubicBezTo>
                    <a:close/>
                    <a:moveTo>
                      <a:pt x="148" y="101"/>
                    </a:moveTo>
                    <a:cubicBezTo>
                      <a:pt x="148" y="98"/>
                      <a:pt x="139" y="99"/>
                      <a:pt x="142" y="104"/>
                    </a:cubicBezTo>
                    <a:cubicBezTo>
                      <a:pt x="144" y="108"/>
                      <a:pt x="148" y="104"/>
                      <a:pt x="148" y="101"/>
                    </a:cubicBezTo>
                    <a:close/>
                    <a:moveTo>
                      <a:pt x="22" y="52"/>
                    </a:moveTo>
                    <a:cubicBezTo>
                      <a:pt x="22" y="55"/>
                      <a:pt x="25" y="65"/>
                      <a:pt x="29" y="61"/>
                    </a:cubicBezTo>
                    <a:cubicBezTo>
                      <a:pt x="33" y="57"/>
                      <a:pt x="23" y="49"/>
                      <a:pt x="22" y="52"/>
                    </a:cubicBezTo>
                    <a:close/>
                    <a:moveTo>
                      <a:pt x="274" y="109"/>
                    </a:moveTo>
                    <a:cubicBezTo>
                      <a:pt x="279" y="109"/>
                      <a:pt x="278" y="117"/>
                      <a:pt x="277" y="121"/>
                    </a:cubicBezTo>
                    <a:cubicBezTo>
                      <a:pt x="276" y="125"/>
                      <a:pt x="274" y="136"/>
                      <a:pt x="279" y="134"/>
                    </a:cubicBezTo>
                    <a:cubicBezTo>
                      <a:pt x="284" y="132"/>
                      <a:pt x="287" y="125"/>
                      <a:pt x="284" y="123"/>
                    </a:cubicBezTo>
                    <a:cubicBezTo>
                      <a:pt x="281" y="121"/>
                      <a:pt x="282" y="106"/>
                      <a:pt x="283" y="102"/>
                    </a:cubicBezTo>
                    <a:cubicBezTo>
                      <a:pt x="284" y="99"/>
                      <a:pt x="293" y="101"/>
                      <a:pt x="290" y="107"/>
                    </a:cubicBezTo>
                    <a:cubicBezTo>
                      <a:pt x="287" y="113"/>
                      <a:pt x="296" y="112"/>
                      <a:pt x="296" y="118"/>
                    </a:cubicBezTo>
                    <a:cubicBezTo>
                      <a:pt x="296" y="125"/>
                      <a:pt x="301" y="121"/>
                      <a:pt x="306" y="120"/>
                    </a:cubicBezTo>
                    <a:cubicBezTo>
                      <a:pt x="312" y="118"/>
                      <a:pt x="311" y="115"/>
                      <a:pt x="307" y="111"/>
                    </a:cubicBezTo>
                    <a:cubicBezTo>
                      <a:pt x="303" y="107"/>
                      <a:pt x="310" y="101"/>
                      <a:pt x="305" y="98"/>
                    </a:cubicBezTo>
                    <a:cubicBezTo>
                      <a:pt x="300" y="95"/>
                      <a:pt x="296" y="90"/>
                      <a:pt x="301" y="89"/>
                    </a:cubicBezTo>
                    <a:cubicBezTo>
                      <a:pt x="306" y="88"/>
                      <a:pt x="320" y="80"/>
                      <a:pt x="318" y="76"/>
                    </a:cubicBezTo>
                    <a:cubicBezTo>
                      <a:pt x="316" y="73"/>
                      <a:pt x="297" y="77"/>
                      <a:pt x="295" y="83"/>
                    </a:cubicBezTo>
                    <a:cubicBezTo>
                      <a:pt x="293" y="89"/>
                      <a:pt x="279" y="82"/>
                      <a:pt x="281" y="72"/>
                    </a:cubicBezTo>
                    <a:cubicBezTo>
                      <a:pt x="283" y="62"/>
                      <a:pt x="310" y="60"/>
                      <a:pt x="318" y="64"/>
                    </a:cubicBezTo>
                    <a:cubicBezTo>
                      <a:pt x="326" y="67"/>
                      <a:pt x="335" y="58"/>
                      <a:pt x="338" y="52"/>
                    </a:cubicBezTo>
                    <a:cubicBezTo>
                      <a:pt x="341" y="46"/>
                      <a:pt x="332" y="53"/>
                      <a:pt x="326" y="57"/>
                    </a:cubicBezTo>
                    <a:cubicBezTo>
                      <a:pt x="320" y="60"/>
                      <a:pt x="305" y="56"/>
                      <a:pt x="298" y="54"/>
                    </a:cubicBezTo>
                    <a:cubicBezTo>
                      <a:pt x="290" y="51"/>
                      <a:pt x="290" y="58"/>
                      <a:pt x="284" y="59"/>
                    </a:cubicBezTo>
                    <a:cubicBezTo>
                      <a:pt x="278" y="60"/>
                      <a:pt x="279" y="74"/>
                      <a:pt x="276" y="76"/>
                    </a:cubicBezTo>
                    <a:cubicBezTo>
                      <a:pt x="273" y="78"/>
                      <a:pt x="273" y="88"/>
                      <a:pt x="267" y="98"/>
                    </a:cubicBezTo>
                    <a:cubicBezTo>
                      <a:pt x="261" y="107"/>
                      <a:pt x="269" y="109"/>
                      <a:pt x="274" y="109"/>
                    </a:cubicBezTo>
                    <a:close/>
                    <a:moveTo>
                      <a:pt x="122" y="118"/>
                    </a:moveTo>
                    <a:cubicBezTo>
                      <a:pt x="121" y="113"/>
                      <a:pt x="123" y="108"/>
                      <a:pt x="123" y="106"/>
                    </a:cubicBezTo>
                    <a:cubicBezTo>
                      <a:pt x="123" y="104"/>
                      <a:pt x="125" y="103"/>
                      <a:pt x="128" y="103"/>
                    </a:cubicBezTo>
                    <a:cubicBezTo>
                      <a:pt x="131" y="104"/>
                      <a:pt x="131" y="97"/>
                      <a:pt x="128" y="96"/>
                    </a:cubicBezTo>
                    <a:cubicBezTo>
                      <a:pt x="126" y="96"/>
                      <a:pt x="125" y="87"/>
                      <a:pt x="119" y="87"/>
                    </a:cubicBezTo>
                    <a:cubicBezTo>
                      <a:pt x="113" y="87"/>
                      <a:pt x="114" y="92"/>
                      <a:pt x="118" y="92"/>
                    </a:cubicBezTo>
                    <a:cubicBezTo>
                      <a:pt x="121" y="93"/>
                      <a:pt x="123" y="95"/>
                      <a:pt x="122" y="98"/>
                    </a:cubicBezTo>
                    <a:cubicBezTo>
                      <a:pt x="121" y="100"/>
                      <a:pt x="120" y="95"/>
                      <a:pt x="115" y="96"/>
                    </a:cubicBezTo>
                    <a:cubicBezTo>
                      <a:pt x="110" y="96"/>
                      <a:pt x="113" y="90"/>
                      <a:pt x="108" y="90"/>
                    </a:cubicBezTo>
                    <a:cubicBezTo>
                      <a:pt x="103" y="89"/>
                      <a:pt x="104" y="80"/>
                      <a:pt x="98" y="80"/>
                    </a:cubicBezTo>
                    <a:cubicBezTo>
                      <a:pt x="92" y="80"/>
                      <a:pt x="92" y="75"/>
                      <a:pt x="96" y="72"/>
                    </a:cubicBezTo>
                    <a:cubicBezTo>
                      <a:pt x="99" y="68"/>
                      <a:pt x="90" y="65"/>
                      <a:pt x="90" y="61"/>
                    </a:cubicBezTo>
                    <a:cubicBezTo>
                      <a:pt x="90" y="57"/>
                      <a:pt x="84" y="60"/>
                      <a:pt x="84" y="56"/>
                    </a:cubicBezTo>
                    <a:cubicBezTo>
                      <a:pt x="84" y="53"/>
                      <a:pt x="81" y="55"/>
                      <a:pt x="78" y="51"/>
                    </a:cubicBezTo>
                    <a:cubicBezTo>
                      <a:pt x="75" y="47"/>
                      <a:pt x="74" y="50"/>
                      <a:pt x="71" y="47"/>
                    </a:cubicBezTo>
                    <a:cubicBezTo>
                      <a:pt x="69" y="44"/>
                      <a:pt x="65" y="43"/>
                      <a:pt x="63" y="44"/>
                    </a:cubicBezTo>
                    <a:cubicBezTo>
                      <a:pt x="60" y="45"/>
                      <a:pt x="55" y="39"/>
                      <a:pt x="53" y="34"/>
                    </a:cubicBezTo>
                    <a:cubicBezTo>
                      <a:pt x="51" y="30"/>
                      <a:pt x="36" y="23"/>
                      <a:pt x="34" y="17"/>
                    </a:cubicBezTo>
                    <a:cubicBezTo>
                      <a:pt x="32" y="11"/>
                      <a:pt x="27" y="9"/>
                      <a:pt x="18" y="9"/>
                    </a:cubicBezTo>
                    <a:cubicBezTo>
                      <a:pt x="9" y="10"/>
                      <a:pt x="5" y="0"/>
                      <a:pt x="3" y="5"/>
                    </a:cubicBezTo>
                    <a:cubicBezTo>
                      <a:pt x="0" y="11"/>
                      <a:pt x="13" y="23"/>
                      <a:pt x="18" y="27"/>
                    </a:cubicBezTo>
                    <a:cubicBezTo>
                      <a:pt x="24" y="30"/>
                      <a:pt x="27" y="42"/>
                      <a:pt x="34" y="43"/>
                    </a:cubicBezTo>
                    <a:cubicBezTo>
                      <a:pt x="40" y="43"/>
                      <a:pt x="41" y="64"/>
                      <a:pt x="46" y="65"/>
                    </a:cubicBezTo>
                    <a:cubicBezTo>
                      <a:pt x="51" y="66"/>
                      <a:pt x="62" y="83"/>
                      <a:pt x="63" y="91"/>
                    </a:cubicBezTo>
                    <a:cubicBezTo>
                      <a:pt x="65" y="100"/>
                      <a:pt x="76" y="104"/>
                      <a:pt x="80" y="111"/>
                    </a:cubicBezTo>
                    <a:cubicBezTo>
                      <a:pt x="83" y="117"/>
                      <a:pt x="98" y="126"/>
                      <a:pt x="100" y="128"/>
                    </a:cubicBezTo>
                    <a:cubicBezTo>
                      <a:pt x="102" y="131"/>
                      <a:pt x="104" y="137"/>
                      <a:pt x="106" y="134"/>
                    </a:cubicBezTo>
                    <a:cubicBezTo>
                      <a:pt x="107" y="131"/>
                      <a:pt x="114" y="134"/>
                      <a:pt x="118" y="134"/>
                    </a:cubicBezTo>
                    <a:cubicBezTo>
                      <a:pt x="121" y="135"/>
                      <a:pt x="122" y="122"/>
                      <a:pt x="122" y="118"/>
                    </a:cubicBezTo>
                    <a:close/>
                    <a:moveTo>
                      <a:pt x="376" y="64"/>
                    </a:moveTo>
                    <a:cubicBezTo>
                      <a:pt x="384" y="65"/>
                      <a:pt x="380" y="61"/>
                      <a:pt x="380" y="56"/>
                    </a:cubicBezTo>
                    <a:cubicBezTo>
                      <a:pt x="380" y="51"/>
                      <a:pt x="374" y="55"/>
                      <a:pt x="374" y="53"/>
                    </a:cubicBezTo>
                    <a:cubicBezTo>
                      <a:pt x="374" y="51"/>
                      <a:pt x="371" y="41"/>
                      <a:pt x="366" y="49"/>
                    </a:cubicBezTo>
                    <a:cubicBezTo>
                      <a:pt x="361" y="56"/>
                      <a:pt x="368" y="74"/>
                      <a:pt x="372" y="73"/>
                    </a:cubicBezTo>
                    <a:cubicBezTo>
                      <a:pt x="376" y="73"/>
                      <a:pt x="369" y="64"/>
                      <a:pt x="376" y="64"/>
                    </a:cubicBezTo>
                    <a:close/>
                    <a:moveTo>
                      <a:pt x="349" y="106"/>
                    </a:moveTo>
                    <a:cubicBezTo>
                      <a:pt x="350" y="111"/>
                      <a:pt x="360" y="114"/>
                      <a:pt x="363" y="110"/>
                    </a:cubicBezTo>
                    <a:cubicBezTo>
                      <a:pt x="365" y="105"/>
                      <a:pt x="347" y="100"/>
                      <a:pt x="349" y="106"/>
                    </a:cubicBezTo>
                    <a:close/>
                    <a:moveTo>
                      <a:pt x="323" y="162"/>
                    </a:moveTo>
                    <a:cubicBezTo>
                      <a:pt x="314" y="161"/>
                      <a:pt x="308" y="168"/>
                      <a:pt x="299" y="164"/>
                    </a:cubicBezTo>
                    <a:cubicBezTo>
                      <a:pt x="290" y="161"/>
                      <a:pt x="276" y="164"/>
                      <a:pt x="278" y="167"/>
                    </a:cubicBezTo>
                    <a:cubicBezTo>
                      <a:pt x="279" y="170"/>
                      <a:pt x="287" y="170"/>
                      <a:pt x="296" y="171"/>
                    </a:cubicBezTo>
                    <a:cubicBezTo>
                      <a:pt x="305" y="171"/>
                      <a:pt x="313" y="166"/>
                      <a:pt x="319" y="166"/>
                    </a:cubicBezTo>
                    <a:cubicBezTo>
                      <a:pt x="325" y="165"/>
                      <a:pt x="332" y="164"/>
                      <a:pt x="323" y="162"/>
                    </a:cubicBezTo>
                    <a:close/>
                    <a:moveTo>
                      <a:pt x="394" y="101"/>
                    </a:moveTo>
                    <a:cubicBezTo>
                      <a:pt x="385" y="99"/>
                      <a:pt x="370" y="101"/>
                      <a:pt x="372" y="105"/>
                    </a:cubicBezTo>
                    <a:cubicBezTo>
                      <a:pt x="373" y="109"/>
                      <a:pt x="380" y="108"/>
                      <a:pt x="387" y="108"/>
                    </a:cubicBezTo>
                    <a:cubicBezTo>
                      <a:pt x="394" y="108"/>
                      <a:pt x="398" y="113"/>
                      <a:pt x="402" y="113"/>
                    </a:cubicBezTo>
                    <a:cubicBezTo>
                      <a:pt x="405" y="113"/>
                      <a:pt x="403" y="104"/>
                      <a:pt x="394" y="101"/>
                    </a:cubicBezTo>
                    <a:close/>
                    <a:moveTo>
                      <a:pt x="218" y="159"/>
                    </a:moveTo>
                    <a:cubicBezTo>
                      <a:pt x="218" y="155"/>
                      <a:pt x="205" y="158"/>
                      <a:pt x="199" y="156"/>
                    </a:cubicBezTo>
                    <a:cubicBezTo>
                      <a:pt x="192" y="153"/>
                      <a:pt x="206" y="151"/>
                      <a:pt x="210" y="148"/>
                    </a:cubicBezTo>
                    <a:cubicBezTo>
                      <a:pt x="214" y="145"/>
                      <a:pt x="207" y="144"/>
                      <a:pt x="197" y="148"/>
                    </a:cubicBezTo>
                    <a:cubicBezTo>
                      <a:pt x="186" y="151"/>
                      <a:pt x="174" y="140"/>
                      <a:pt x="173" y="145"/>
                    </a:cubicBezTo>
                    <a:cubicBezTo>
                      <a:pt x="173" y="150"/>
                      <a:pt x="154" y="143"/>
                      <a:pt x="149" y="140"/>
                    </a:cubicBezTo>
                    <a:cubicBezTo>
                      <a:pt x="145" y="136"/>
                      <a:pt x="127" y="132"/>
                      <a:pt x="123" y="138"/>
                    </a:cubicBezTo>
                    <a:cubicBezTo>
                      <a:pt x="119" y="145"/>
                      <a:pt x="116" y="139"/>
                      <a:pt x="118" y="145"/>
                    </a:cubicBezTo>
                    <a:cubicBezTo>
                      <a:pt x="119" y="149"/>
                      <a:pt x="123" y="147"/>
                      <a:pt x="126" y="147"/>
                    </a:cubicBezTo>
                    <a:cubicBezTo>
                      <a:pt x="129" y="147"/>
                      <a:pt x="128" y="152"/>
                      <a:pt x="132" y="153"/>
                    </a:cubicBezTo>
                    <a:cubicBezTo>
                      <a:pt x="136" y="154"/>
                      <a:pt x="151" y="158"/>
                      <a:pt x="152" y="155"/>
                    </a:cubicBezTo>
                    <a:cubicBezTo>
                      <a:pt x="153" y="152"/>
                      <a:pt x="167" y="155"/>
                      <a:pt x="173" y="160"/>
                    </a:cubicBezTo>
                    <a:cubicBezTo>
                      <a:pt x="180" y="165"/>
                      <a:pt x="195" y="166"/>
                      <a:pt x="201" y="165"/>
                    </a:cubicBezTo>
                    <a:cubicBezTo>
                      <a:pt x="207" y="164"/>
                      <a:pt x="214" y="169"/>
                      <a:pt x="216" y="165"/>
                    </a:cubicBezTo>
                    <a:cubicBezTo>
                      <a:pt x="219" y="162"/>
                      <a:pt x="223" y="171"/>
                      <a:pt x="230" y="166"/>
                    </a:cubicBezTo>
                    <a:cubicBezTo>
                      <a:pt x="236" y="161"/>
                      <a:pt x="219" y="163"/>
                      <a:pt x="218" y="159"/>
                    </a:cubicBezTo>
                    <a:close/>
                    <a:moveTo>
                      <a:pt x="481" y="86"/>
                    </a:moveTo>
                    <a:cubicBezTo>
                      <a:pt x="476" y="86"/>
                      <a:pt x="475" y="95"/>
                      <a:pt x="471" y="95"/>
                    </a:cubicBezTo>
                    <a:cubicBezTo>
                      <a:pt x="466" y="95"/>
                      <a:pt x="460" y="104"/>
                      <a:pt x="452" y="107"/>
                    </a:cubicBezTo>
                    <a:cubicBezTo>
                      <a:pt x="444" y="109"/>
                      <a:pt x="444" y="84"/>
                      <a:pt x="440" y="79"/>
                    </a:cubicBezTo>
                    <a:cubicBezTo>
                      <a:pt x="437" y="74"/>
                      <a:pt x="417" y="70"/>
                      <a:pt x="415" y="75"/>
                    </a:cubicBezTo>
                    <a:cubicBezTo>
                      <a:pt x="413" y="81"/>
                      <a:pt x="406" y="78"/>
                      <a:pt x="405" y="83"/>
                    </a:cubicBezTo>
                    <a:cubicBezTo>
                      <a:pt x="404" y="87"/>
                      <a:pt x="407" y="86"/>
                      <a:pt x="411" y="86"/>
                    </a:cubicBezTo>
                    <a:cubicBezTo>
                      <a:pt x="415" y="86"/>
                      <a:pt x="415" y="89"/>
                      <a:pt x="417" y="93"/>
                    </a:cubicBezTo>
                    <a:cubicBezTo>
                      <a:pt x="419" y="98"/>
                      <a:pt x="431" y="95"/>
                      <a:pt x="435" y="94"/>
                    </a:cubicBezTo>
                    <a:cubicBezTo>
                      <a:pt x="439" y="94"/>
                      <a:pt x="440" y="100"/>
                      <a:pt x="434" y="98"/>
                    </a:cubicBezTo>
                    <a:cubicBezTo>
                      <a:pt x="429" y="96"/>
                      <a:pt x="429" y="100"/>
                      <a:pt x="425" y="99"/>
                    </a:cubicBezTo>
                    <a:cubicBezTo>
                      <a:pt x="421" y="98"/>
                      <a:pt x="415" y="99"/>
                      <a:pt x="418" y="101"/>
                    </a:cubicBezTo>
                    <a:cubicBezTo>
                      <a:pt x="421" y="103"/>
                      <a:pt x="425" y="106"/>
                      <a:pt x="425" y="111"/>
                    </a:cubicBezTo>
                    <a:cubicBezTo>
                      <a:pt x="425" y="116"/>
                      <a:pt x="433" y="115"/>
                      <a:pt x="433" y="111"/>
                    </a:cubicBezTo>
                    <a:cubicBezTo>
                      <a:pt x="433" y="107"/>
                      <a:pt x="437" y="112"/>
                      <a:pt x="444" y="114"/>
                    </a:cubicBezTo>
                    <a:cubicBezTo>
                      <a:pt x="452" y="116"/>
                      <a:pt x="447" y="119"/>
                      <a:pt x="454" y="120"/>
                    </a:cubicBezTo>
                    <a:cubicBezTo>
                      <a:pt x="462" y="120"/>
                      <a:pt x="479" y="126"/>
                      <a:pt x="486" y="131"/>
                    </a:cubicBezTo>
                    <a:cubicBezTo>
                      <a:pt x="493" y="136"/>
                      <a:pt x="488" y="139"/>
                      <a:pt x="492" y="144"/>
                    </a:cubicBezTo>
                    <a:cubicBezTo>
                      <a:pt x="497" y="148"/>
                      <a:pt x="498" y="154"/>
                      <a:pt x="492" y="154"/>
                    </a:cubicBezTo>
                    <a:cubicBezTo>
                      <a:pt x="486" y="154"/>
                      <a:pt x="480" y="160"/>
                      <a:pt x="481" y="163"/>
                    </a:cubicBezTo>
                    <a:cubicBezTo>
                      <a:pt x="483" y="166"/>
                      <a:pt x="503" y="161"/>
                      <a:pt x="507" y="161"/>
                    </a:cubicBezTo>
                    <a:cubicBezTo>
                      <a:pt x="510" y="161"/>
                      <a:pt x="513" y="167"/>
                      <a:pt x="519" y="171"/>
                    </a:cubicBezTo>
                    <a:cubicBezTo>
                      <a:pt x="519" y="99"/>
                      <a:pt x="519" y="99"/>
                      <a:pt x="519" y="99"/>
                    </a:cubicBezTo>
                    <a:cubicBezTo>
                      <a:pt x="505" y="95"/>
                      <a:pt x="485" y="86"/>
                      <a:pt x="481" y="86"/>
                    </a:cubicBezTo>
                    <a:close/>
                    <a:moveTo>
                      <a:pt x="336" y="170"/>
                    </a:moveTo>
                    <a:cubicBezTo>
                      <a:pt x="335" y="171"/>
                      <a:pt x="334" y="172"/>
                      <a:pt x="333" y="172"/>
                    </a:cubicBezTo>
                    <a:cubicBezTo>
                      <a:pt x="332" y="173"/>
                      <a:pt x="332" y="175"/>
                      <a:pt x="331" y="175"/>
                    </a:cubicBezTo>
                    <a:cubicBezTo>
                      <a:pt x="330" y="176"/>
                      <a:pt x="328" y="174"/>
                      <a:pt x="327" y="173"/>
                    </a:cubicBezTo>
                    <a:cubicBezTo>
                      <a:pt x="321" y="176"/>
                      <a:pt x="317" y="184"/>
                      <a:pt x="322" y="186"/>
                    </a:cubicBezTo>
                    <a:cubicBezTo>
                      <a:pt x="326" y="188"/>
                      <a:pt x="332" y="182"/>
                      <a:pt x="336" y="178"/>
                    </a:cubicBezTo>
                    <a:cubicBezTo>
                      <a:pt x="337" y="177"/>
                      <a:pt x="337" y="176"/>
                      <a:pt x="338" y="176"/>
                    </a:cubicBezTo>
                    <a:cubicBezTo>
                      <a:pt x="338" y="176"/>
                      <a:pt x="338" y="175"/>
                      <a:pt x="339" y="175"/>
                    </a:cubicBezTo>
                    <a:cubicBezTo>
                      <a:pt x="339" y="175"/>
                      <a:pt x="339" y="174"/>
                      <a:pt x="340" y="174"/>
                    </a:cubicBezTo>
                    <a:cubicBezTo>
                      <a:pt x="339" y="173"/>
                      <a:pt x="337" y="171"/>
                      <a:pt x="336" y="170"/>
                    </a:cubicBezTo>
                    <a:close/>
                    <a:moveTo>
                      <a:pt x="244" y="85"/>
                    </a:moveTo>
                    <a:cubicBezTo>
                      <a:pt x="250" y="81"/>
                      <a:pt x="251" y="74"/>
                      <a:pt x="250" y="67"/>
                    </a:cubicBezTo>
                    <a:cubicBezTo>
                      <a:pt x="250" y="61"/>
                      <a:pt x="265" y="60"/>
                      <a:pt x="267" y="58"/>
                    </a:cubicBezTo>
                    <a:cubicBezTo>
                      <a:pt x="270" y="55"/>
                      <a:pt x="264" y="51"/>
                      <a:pt x="260" y="49"/>
                    </a:cubicBezTo>
                    <a:cubicBezTo>
                      <a:pt x="255" y="47"/>
                      <a:pt x="259" y="42"/>
                      <a:pt x="256" y="40"/>
                    </a:cubicBezTo>
                    <a:cubicBezTo>
                      <a:pt x="253" y="37"/>
                      <a:pt x="248" y="30"/>
                      <a:pt x="252" y="30"/>
                    </a:cubicBezTo>
                    <a:cubicBezTo>
                      <a:pt x="257" y="29"/>
                      <a:pt x="249" y="23"/>
                      <a:pt x="253" y="21"/>
                    </a:cubicBezTo>
                    <a:cubicBezTo>
                      <a:pt x="253" y="21"/>
                      <a:pt x="254" y="21"/>
                      <a:pt x="255" y="20"/>
                    </a:cubicBezTo>
                    <a:cubicBezTo>
                      <a:pt x="252" y="19"/>
                      <a:pt x="250" y="19"/>
                      <a:pt x="249" y="19"/>
                    </a:cubicBezTo>
                    <a:cubicBezTo>
                      <a:pt x="244" y="19"/>
                      <a:pt x="231" y="17"/>
                      <a:pt x="232" y="26"/>
                    </a:cubicBezTo>
                    <a:cubicBezTo>
                      <a:pt x="233" y="35"/>
                      <a:pt x="225" y="31"/>
                      <a:pt x="225" y="36"/>
                    </a:cubicBezTo>
                    <a:cubicBezTo>
                      <a:pt x="226" y="41"/>
                      <a:pt x="221" y="41"/>
                      <a:pt x="222" y="47"/>
                    </a:cubicBezTo>
                    <a:cubicBezTo>
                      <a:pt x="223" y="53"/>
                      <a:pt x="219" y="50"/>
                      <a:pt x="212" y="53"/>
                    </a:cubicBezTo>
                    <a:cubicBezTo>
                      <a:pt x="205" y="57"/>
                      <a:pt x="208" y="51"/>
                      <a:pt x="201" y="51"/>
                    </a:cubicBezTo>
                    <a:cubicBezTo>
                      <a:pt x="195" y="51"/>
                      <a:pt x="194" y="55"/>
                      <a:pt x="190" y="56"/>
                    </a:cubicBezTo>
                    <a:cubicBezTo>
                      <a:pt x="186" y="57"/>
                      <a:pt x="178" y="55"/>
                      <a:pt x="175" y="57"/>
                    </a:cubicBezTo>
                    <a:cubicBezTo>
                      <a:pt x="173" y="59"/>
                      <a:pt x="169" y="53"/>
                      <a:pt x="166" y="53"/>
                    </a:cubicBezTo>
                    <a:cubicBezTo>
                      <a:pt x="164" y="53"/>
                      <a:pt x="163" y="49"/>
                      <a:pt x="162" y="45"/>
                    </a:cubicBezTo>
                    <a:cubicBezTo>
                      <a:pt x="162" y="45"/>
                      <a:pt x="162" y="45"/>
                      <a:pt x="161" y="45"/>
                    </a:cubicBezTo>
                    <a:cubicBezTo>
                      <a:pt x="157" y="46"/>
                      <a:pt x="150" y="57"/>
                      <a:pt x="154" y="61"/>
                    </a:cubicBezTo>
                    <a:cubicBezTo>
                      <a:pt x="159" y="66"/>
                      <a:pt x="158" y="73"/>
                      <a:pt x="160" y="77"/>
                    </a:cubicBezTo>
                    <a:cubicBezTo>
                      <a:pt x="162" y="80"/>
                      <a:pt x="170" y="81"/>
                      <a:pt x="170" y="88"/>
                    </a:cubicBezTo>
                    <a:cubicBezTo>
                      <a:pt x="170" y="95"/>
                      <a:pt x="176" y="106"/>
                      <a:pt x="180" y="103"/>
                    </a:cubicBezTo>
                    <a:cubicBezTo>
                      <a:pt x="185" y="100"/>
                      <a:pt x="188" y="104"/>
                      <a:pt x="189" y="107"/>
                    </a:cubicBezTo>
                    <a:cubicBezTo>
                      <a:pt x="191" y="110"/>
                      <a:pt x="201" y="105"/>
                      <a:pt x="204" y="106"/>
                    </a:cubicBezTo>
                    <a:cubicBezTo>
                      <a:pt x="208" y="106"/>
                      <a:pt x="218" y="108"/>
                      <a:pt x="219" y="112"/>
                    </a:cubicBezTo>
                    <a:cubicBezTo>
                      <a:pt x="219" y="116"/>
                      <a:pt x="229" y="112"/>
                      <a:pt x="235" y="110"/>
                    </a:cubicBezTo>
                    <a:cubicBezTo>
                      <a:pt x="241" y="107"/>
                      <a:pt x="238" y="88"/>
                      <a:pt x="244" y="85"/>
                    </a:cubicBezTo>
                    <a:close/>
                    <a:moveTo>
                      <a:pt x="269" y="178"/>
                    </a:moveTo>
                    <a:cubicBezTo>
                      <a:pt x="271" y="181"/>
                      <a:pt x="276" y="181"/>
                      <a:pt x="279" y="183"/>
                    </a:cubicBezTo>
                    <a:cubicBezTo>
                      <a:pt x="281" y="185"/>
                      <a:pt x="289" y="189"/>
                      <a:pt x="289" y="184"/>
                    </a:cubicBezTo>
                    <a:cubicBezTo>
                      <a:pt x="289" y="178"/>
                      <a:pt x="266" y="175"/>
                      <a:pt x="269" y="178"/>
                    </a:cubicBezTo>
                    <a:close/>
                    <a:moveTo>
                      <a:pt x="252" y="162"/>
                    </a:moveTo>
                    <a:cubicBezTo>
                      <a:pt x="251" y="165"/>
                      <a:pt x="245" y="165"/>
                      <a:pt x="242" y="163"/>
                    </a:cubicBezTo>
                    <a:cubicBezTo>
                      <a:pt x="238" y="161"/>
                      <a:pt x="234" y="166"/>
                      <a:pt x="236" y="169"/>
                    </a:cubicBezTo>
                    <a:cubicBezTo>
                      <a:pt x="237" y="170"/>
                      <a:pt x="244" y="176"/>
                      <a:pt x="253" y="172"/>
                    </a:cubicBezTo>
                    <a:cubicBezTo>
                      <a:pt x="261" y="168"/>
                      <a:pt x="267" y="171"/>
                      <a:pt x="269" y="167"/>
                    </a:cubicBezTo>
                    <a:cubicBezTo>
                      <a:pt x="271" y="163"/>
                      <a:pt x="253" y="159"/>
                      <a:pt x="252" y="1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Freeform 178"/>
              <p:cNvSpPr>
                <a:spLocks noEditPoints="1"/>
              </p:cNvSpPr>
              <p:nvPr/>
            </p:nvSpPr>
            <p:spPr bwMode="auto">
              <a:xfrm>
                <a:off x="7410450" y="4300538"/>
                <a:ext cx="85725" cy="34925"/>
              </a:xfrm>
              <a:custGeom>
                <a:avLst/>
                <a:gdLst>
                  <a:gd name="T0" fmla="*/ 4 w 38"/>
                  <a:gd name="T1" fmla="*/ 11 h 15"/>
                  <a:gd name="T2" fmla="*/ 0 w 38"/>
                  <a:gd name="T3" fmla="*/ 12 h 15"/>
                  <a:gd name="T4" fmla="*/ 4 w 38"/>
                  <a:gd name="T5" fmla="*/ 14 h 15"/>
                  <a:gd name="T6" fmla="*/ 6 w 38"/>
                  <a:gd name="T7" fmla="*/ 11 h 15"/>
                  <a:gd name="T8" fmla="*/ 4 w 38"/>
                  <a:gd name="T9" fmla="*/ 11 h 15"/>
                  <a:gd name="T10" fmla="*/ 4 w 38"/>
                  <a:gd name="T11" fmla="*/ 11 h 15"/>
                  <a:gd name="T12" fmla="*/ 20 w 38"/>
                  <a:gd name="T13" fmla="*/ 3 h 15"/>
                  <a:gd name="T14" fmla="*/ 10 w 38"/>
                  <a:gd name="T15" fmla="*/ 9 h 15"/>
                  <a:gd name="T16" fmla="*/ 9 w 38"/>
                  <a:gd name="T17" fmla="*/ 9 h 15"/>
                  <a:gd name="T18" fmla="*/ 13 w 38"/>
                  <a:gd name="T19" fmla="*/ 13 h 15"/>
                  <a:gd name="T20" fmla="*/ 37 w 38"/>
                  <a:gd name="T21" fmla="*/ 2 h 15"/>
                  <a:gd name="T22" fmla="*/ 20 w 38"/>
                  <a:gd name="T2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15">
                    <a:moveTo>
                      <a:pt x="4" y="11"/>
                    </a:moveTo>
                    <a:cubicBezTo>
                      <a:pt x="3" y="11"/>
                      <a:pt x="1" y="12"/>
                      <a:pt x="0" y="12"/>
                    </a:cubicBezTo>
                    <a:cubicBezTo>
                      <a:pt x="1" y="13"/>
                      <a:pt x="3" y="15"/>
                      <a:pt x="4" y="14"/>
                    </a:cubicBezTo>
                    <a:cubicBezTo>
                      <a:pt x="5" y="14"/>
                      <a:pt x="5" y="12"/>
                      <a:pt x="6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lose/>
                    <a:moveTo>
                      <a:pt x="20" y="3"/>
                    </a:moveTo>
                    <a:cubicBezTo>
                      <a:pt x="15" y="2"/>
                      <a:pt x="14" y="6"/>
                      <a:pt x="10" y="9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10" y="10"/>
                      <a:pt x="12" y="12"/>
                      <a:pt x="13" y="13"/>
                    </a:cubicBezTo>
                    <a:cubicBezTo>
                      <a:pt x="19" y="9"/>
                      <a:pt x="36" y="5"/>
                      <a:pt x="37" y="2"/>
                    </a:cubicBezTo>
                    <a:cubicBezTo>
                      <a:pt x="38" y="0"/>
                      <a:pt x="27" y="3"/>
                      <a:pt x="20" y="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179"/>
              <p:cNvSpPr>
                <a:spLocks noEditPoints="1"/>
              </p:cNvSpPr>
              <p:nvPr/>
            </p:nvSpPr>
            <p:spPr bwMode="auto">
              <a:xfrm>
                <a:off x="4462462" y="2782888"/>
                <a:ext cx="292100" cy="319088"/>
              </a:xfrm>
              <a:custGeom>
                <a:avLst/>
                <a:gdLst>
                  <a:gd name="T0" fmla="*/ 90 w 130"/>
                  <a:gd name="T1" fmla="*/ 123 h 142"/>
                  <a:gd name="T2" fmla="*/ 76 w 130"/>
                  <a:gd name="T3" fmla="*/ 123 h 142"/>
                  <a:gd name="T4" fmla="*/ 67 w 130"/>
                  <a:gd name="T5" fmla="*/ 127 h 142"/>
                  <a:gd name="T6" fmla="*/ 78 w 130"/>
                  <a:gd name="T7" fmla="*/ 134 h 142"/>
                  <a:gd name="T8" fmla="*/ 91 w 130"/>
                  <a:gd name="T9" fmla="*/ 142 h 142"/>
                  <a:gd name="T10" fmla="*/ 94 w 130"/>
                  <a:gd name="T11" fmla="*/ 134 h 142"/>
                  <a:gd name="T12" fmla="*/ 99 w 130"/>
                  <a:gd name="T13" fmla="*/ 123 h 142"/>
                  <a:gd name="T14" fmla="*/ 90 w 130"/>
                  <a:gd name="T15" fmla="*/ 123 h 142"/>
                  <a:gd name="T16" fmla="*/ 25 w 130"/>
                  <a:gd name="T17" fmla="*/ 85 h 142"/>
                  <a:gd name="T18" fmla="*/ 17 w 130"/>
                  <a:gd name="T19" fmla="*/ 87 h 142"/>
                  <a:gd name="T20" fmla="*/ 21 w 130"/>
                  <a:gd name="T21" fmla="*/ 101 h 142"/>
                  <a:gd name="T22" fmla="*/ 26 w 130"/>
                  <a:gd name="T23" fmla="*/ 112 h 142"/>
                  <a:gd name="T24" fmla="*/ 34 w 130"/>
                  <a:gd name="T25" fmla="*/ 107 h 142"/>
                  <a:gd name="T26" fmla="*/ 36 w 130"/>
                  <a:gd name="T27" fmla="*/ 89 h 142"/>
                  <a:gd name="T28" fmla="*/ 25 w 130"/>
                  <a:gd name="T29" fmla="*/ 85 h 142"/>
                  <a:gd name="T30" fmla="*/ 107 w 130"/>
                  <a:gd name="T31" fmla="*/ 80 h 142"/>
                  <a:gd name="T32" fmla="*/ 99 w 130"/>
                  <a:gd name="T33" fmla="*/ 73 h 142"/>
                  <a:gd name="T34" fmla="*/ 81 w 130"/>
                  <a:gd name="T35" fmla="*/ 55 h 142"/>
                  <a:gd name="T36" fmla="*/ 65 w 130"/>
                  <a:gd name="T37" fmla="*/ 39 h 142"/>
                  <a:gd name="T38" fmla="*/ 66 w 130"/>
                  <a:gd name="T39" fmla="*/ 27 h 142"/>
                  <a:gd name="T40" fmla="*/ 70 w 130"/>
                  <a:gd name="T41" fmla="*/ 21 h 142"/>
                  <a:gd name="T42" fmla="*/ 71 w 130"/>
                  <a:gd name="T43" fmla="*/ 6 h 142"/>
                  <a:gd name="T44" fmla="*/ 65 w 130"/>
                  <a:gd name="T45" fmla="*/ 5 h 142"/>
                  <a:gd name="T46" fmla="*/ 63 w 130"/>
                  <a:gd name="T47" fmla="*/ 0 h 142"/>
                  <a:gd name="T48" fmla="*/ 54 w 130"/>
                  <a:gd name="T49" fmla="*/ 1 h 142"/>
                  <a:gd name="T50" fmla="*/ 47 w 130"/>
                  <a:gd name="T51" fmla="*/ 4 h 142"/>
                  <a:gd name="T52" fmla="*/ 46 w 130"/>
                  <a:gd name="T53" fmla="*/ 3 h 142"/>
                  <a:gd name="T54" fmla="*/ 44 w 130"/>
                  <a:gd name="T55" fmla="*/ 5 h 142"/>
                  <a:gd name="T56" fmla="*/ 42 w 130"/>
                  <a:gd name="T57" fmla="*/ 8 h 142"/>
                  <a:gd name="T58" fmla="*/ 39 w 130"/>
                  <a:gd name="T59" fmla="*/ 9 h 142"/>
                  <a:gd name="T60" fmla="*/ 33 w 130"/>
                  <a:gd name="T61" fmla="*/ 10 h 142"/>
                  <a:gd name="T62" fmla="*/ 29 w 130"/>
                  <a:gd name="T63" fmla="*/ 13 h 142"/>
                  <a:gd name="T64" fmla="*/ 26 w 130"/>
                  <a:gd name="T65" fmla="*/ 17 h 142"/>
                  <a:gd name="T66" fmla="*/ 20 w 130"/>
                  <a:gd name="T67" fmla="*/ 9 h 142"/>
                  <a:gd name="T68" fmla="*/ 14 w 130"/>
                  <a:gd name="T69" fmla="*/ 17 h 142"/>
                  <a:gd name="T70" fmla="*/ 5 w 130"/>
                  <a:gd name="T71" fmla="*/ 18 h 142"/>
                  <a:gd name="T72" fmla="*/ 6 w 130"/>
                  <a:gd name="T73" fmla="*/ 23 h 142"/>
                  <a:gd name="T74" fmla="*/ 4 w 130"/>
                  <a:gd name="T75" fmla="*/ 27 h 142"/>
                  <a:gd name="T76" fmla="*/ 1 w 130"/>
                  <a:gd name="T77" fmla="*/ 30 h 142"/>
                  <a:gd name="T78" fmla="*/ 5 w 130"/>
                  <a:gd name="T79" fmla="*/ 36 h 142"/>
                  <a:gd name="T80" fmla="*/ 7 w 130"/>
                  <a:gd name="T81" fmla="*/ 41 h 142"/>
                  <a:gd name="T82" fmla="*/ 12 w 130"/>
                  <a:gd name="T83" fmla="*/ 43 h 142"/>
                  <a:gd name="T84" fmla="*/ 11 w 130"/>
                  <a:gd name="T85" fmla="*/ 47 h 142"/>
                  <a:gd name="T86" fmla="*/ 17 w 130"/>
                  <a:gd name="T87" fmla="*/ 45 h 142"/>
                  <a:gd name="T88" fmla="*/ 24 w 130"/>
                  <a:gd name="T89" fmla="*/ 39 h 142"/>
                  <a:gd name="T90" fmla="*/ 40 w 130"/>
                  <a:gd name="T91" fmla="*/ 45 h 142"/>
                  <a:gd name="T92" fmla="*/ 44 w 130"/>
                  <a:gd name="T93" fmla="*/ 52 h 142"/>
                  <a:gd name="T94" fmla="*/ 54 w 130"/>
                  <a:gd name="T95" fmla="*/ 66 h 142"/>
                  <a:gd name="T96" fmla="*/ 70 w 130"/>
                  <a:gd name="T97" fmla="*/ 79 h 142"/>
                  <a:gd name="T98" fmla="*/ 81 w 130"/>
                  <a:gd name="T99" fmla="*/ 84 h 142"/>
                  <a:gd name="T100" fmla="*/ 90 w 130"/>
                  <a:gd name="T101" fmla="*/ 90 h 142"/>
                  <a:gd name="T102" fmla="*/ 98 w 130"/>
                  <a:gd name="T103" fmla="*/ 97 h 142"/>
                  <a:gd name="T104" fmla="*/ 102 w 130"/>
                  <a:gd name="T105" fmla="*/ 103 h 142"/>
                  <a:gd name="T106" fmla="*/ 103 w 130"/>
                  <a:gd name="T107" fmla="*/ 116 h 142"/>
                  <a:gd name="T108" fmla="*/ 103 w 130"/>
                  <a:gd name="T109" fmla="*/ 125 h 142"/>
                  <a:gd name="T110" fmla="*/ 109 w 130"/>
                  <a:gd name="T111" fmla="*/ 115 h 142"/>
                  <a:gd name="T112" fmla="*/ 115 w 130"/>
                  <a:gd name="T113" fmla="*/ 109 h 142"/>
                  <a:gd name="T114" fmla="*/ 110 w 130"/>
                  <a:gd name="T115" fmla="*/ 100 h 142"/>
                  <a:gd name="T116" fmla="*/ 121 w 130"/>
                  <a:gd name="T117" fmla="*/ 95 h 142"/>
                  <a:gd name="T118" fmla="*/ 129 w 130"/>
                  <a:gd name="T119" fmla="*/ 95 h 142"/>
                  <a:gd name="T120" fmla="*/ 107 w 130"/>
                  <a:gd name="T121" fmla="*/ 8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" h="142">
                    <a:moveTo>
                      <a:pt x="90" y="123"/>
                    </a:moveTo>
                    <a:cubicBezTo>
                      <a:pt x="83" y="124"/>
                      <a:pt x="80" y="125"/>
                      <a:pt x="76" y="123"/>
                    </a:cubicBezTo>
                    <a:cubicBezTo>
                      <a:pt x="72" y="121"/>
                      <a:pt x="66" y="125"/>
                      <a:pt x="67" y="127"/>
                    </a:cubicBezTo>
                    <a:cubicBezTo>
                      <a:pt x="67" y="129"/>
                      <a:pt x="70" y="131"/>
                      <a:pt x="78" y="134"/>
                    </a:cubicBezTo>
                    <a:cubicBezTo>
                      <a:pt x="87" y="136"/>
                      <a:pt x="88" y="141"/>
                      <a:pt x="91" y="142"/>
                    </a:cubicBezTo>
                    <a:cubicBezTo>
                      <a:pt x="95" y="142"/>
                      <a:pt x="95" y="138"/>
                      <a:pt x="94" y="134"/>
                    </a:cubicBezTo>
                    <a:cubicBezTo>
                      <a:pt x="93" y="129"/>
                      <a:pt x="98" y="124"/>
                      <a:pt x="99" y="123"/>
                    </a:cubicBezTo>
                    <a:cubicBezTo>
                      <a:pt x="99" y="123"/>
                      <a:pt x="97" y="121"/>
                      <a:pt x="90" y="123"/>
                    </a:cubicBezTo>
                    <a:close/>
                    <a:moveTo>
                      <a:pt x="25" y="85"/>
                    </a:moveTo>
                    <a:cubicBezTo>
                      <a:pt x="22" y="88"/>
                      <a:pt x="19" y="84"/>
                      <a:pt x="17" y="87"/>
                    </a:cubicBezTo>
                    <a:cubicBezTo>
                      <a:pt x="15" y="90"/>
                      <a:pt x="23" y="95"/>
                      <a:pt x="21" y="101"/>
                    </a:cubicBezTo>
                    <a:cubicBezTo>
                      <a:pt x="20" y="108"/>
                      <a:pt x="22" y="116"/>
                      <a:pt x="26" y="112"/>
                    </a:cubicBezTo>
                    <a:cubicBezTo>
                      <a:pt x="30" y="108"/>
                      <a:pt x="32" y="110"/>
                      <a:pt x="34" y="107"/>
                    </a:cubicBezTo>
                    <a:cubicBezTo>
                      <a:pt x="36" y="105"/>
                      <a:pt x="34" y="94"/>
                      <a:pt x="36" y="89"/>
                    </a:cubicBezTo>
                    <a:cubicBezTo>
                      <a:pt x="37" y="84"/>
                      <a:pt x="29" y="82"/>
                      <a:pt x="25" y="85"/>
                    </a:cubicBezTo>
                    <a:close/>
                    <a:moveTo>
                      <a:pt x="107" y="80"/>
                    </a:moveTo>
                    <a:cubicBezTo>
                      <a:pt x="103" y="77"/>
                      <a:pt x="106" y="73"/>
                      <a:pt x="99" y="73"/>
                    </a:cubicBezTo>
                    <a:cubicBezTo>
                      <a:pt x="92" y="73"/>
                      <a:pt x="84" y="65"/>
                      <a:pt x="81" y="55"/>
                    </a:cubicBezTo>
                    <a:cubicBezTo>
                      <a:pt x="79" y="45"/>
                      <a:pt x="68" y="45"/>
                      <a:pt x="65" y="39"/>
                    </a:cubicBezTo>
                    <a:cubicBezTo>
                      <a:pt x="63" y="33"/>
                      <a:pt x="68" y="32"/>
                      <a:pt x="66" y="27"/>
                    </a:cubicBezTo>
                    <a:cubicBezTo>
                      <a:pt x="64" y="25"/>
                      <a:pt x="67" y="22"/>
                      <a:pt x="70" y="21"/>
                    </a:cubicBezTo>
                    <a:cubicBezTo>
                      <a:pt x="70" y="16"/>
                      <a:pt x="71" y="10"/>
                      <a:pt x="71" y="6"/>
                    </a:cubicBezTo>
                    <a:cubicBezTo>
                      <a:pt x="68" y="6"/>
                      <a:pt x="66" y="5"/>
                      <a:pt x="65" y="5"/>
                    </a:cubicBezTo>
                    <a:cubicBezTo>
                      <a:pt x="64" y="4"/>
                      <a:pt x="64" y="0"/>
                      <a:pt x="63" y="0"/>
                    </a:cubicBezTo>
                    <a:cubicBezTo>
                      <a:pt x="62" y="0"/>
                      <a:pt x="55" y="0"/>
                      <a:pt x="54" y="1"/>
                    </a:cubicBezTo>
                    <a:cubicBezTo>
                      <a:pt x="53" y="3"/>
                      <a:pt x="49" y="5"/>
                      <a:pt x="47" y="4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3" y="8"/>
                      <a:pt x="42" y="8"/>
                    </a:cubicBezTo>
                    <a:cubicBezTo>
                      <a:pt x="41" y="8"/>
                      <a:pt x="39" y="7"/>
                      <a:pt x="39" y="9"/>
                    </a:cubicBezTo>
                    <a:cubicBezTo>
                      <a:pt x="39" y="11"/>
                      <a:pt x="35" y="11"/>
                      <a:pt x="33" y="10"/>
                    </a:cubicBezTo>
                    <a:cubicBezTo>
                      <a:pt x="32" y="10"/>
                      <a:pt x="29" y="11"/>
                      <a:pt x="29" y="13"/>
                    </a:cubicBezTo>
                    <a:cubicBezTo>
                      <a:pt x="29" y="15"/>
                      <a:pt x="29" y="19"/>
                      <a:pt x="26" y="17"/>
                    </a:cubicBezTo>
                    <a:cubicBezTo>
                      <a:pt x="24" y="14"/>
                      <a:pt x="21" y="8"/>
                      <a:pt x="20" y="9"/>
                    </a:cubicBezTo>
                    <a:cubicBezTo>
                      <a:pt x="19" y="10"/>
                      <a:pt x="17" y="17"/>
                      <a:pt x="14" y="17"/>
                    </a:cubicBezTo>
                    <a:cubicBezTo>
                      <a:pt x="13" y="17"/>
                      <a:pt x="8" y="17"/>
                      <a:pt x="5" y="18"/>
                    </a:cubicBezTo>
                    <a:cubicBezTo>
                      <a:pt x="4" y="20"/>
                      <a:pt x="5" y="22"/>
                      <a:pt x="6" y="23"/>
                    </a:cubicBezTo>
                    <a:cubicBezTo>
                      <a:pt x="7" y="24"/>
                      <a:pt x="5" y="27"/>
                      <a:pt x="4" y="27"/>
                    </a:cubicBezTo>
                    <a:cubicBezTo>
                      <a:pt x="2" y="28"/>
                      <a:pt x="0" y="27"/>
                      <a:pt x="1" y="30"/>
                    </a:cubicBezTo>
                    <a:cubicBezTo>
                      <a:pt x="3" y="33"/>
                      <a:pt x="6" y="33"/>
                      <a:pt x="5" y="36"/>
                    </a:cubicBezTo>
                    <a:cubicBezTo>
                      <a:pt x="3" y="39"/>
                      <a:pt x="5" y="41"/>
                      <a:pt x="7" y="41"/>
                    </a:cubicBezTo>
                    <a:cubicBezTo>
                      <a:pt x="10" y="42"/>
                      <a:pt x="13" y="41"/>
                      <a:pt x="12" y="43"/>
                    </a:cubicBezTo>
                    <a:cubicBezTo>
                      <a:pt x="12" y="44"/>
                      <a:pt x="11" y="46"/>
                      <a:pt x="11" y="47"/>
                    </a:cubicBezTo>
                    <a:cubicBezTo>
                      <a:pt x="13" y="46"/>
                      <a:pt x="15" y="46"/>
                      <a:pt x="17" y="45"/>
                    </a:cubicBezTo>
                    <a:cubicBezTo>
                      <a:pt x="20" y="44"/>
                      <a:pt x="19" y="40"/>
                      <a:pt x="24" y="39"/>
                    </a:cubicBezTo>
                    <a:cubicBezTo>
                      <a:pt x="30" y="37"/>
                      <a:pt x="38" y="42"/>
                      <a:pt x="40" y="45"/>
                    </a:cubicBezTo>
                    <a:cubicBezTo>
                      <a:pt x="43" y="49"/>
                      <a:pt x="43" y="49"/>
                      <a:pt x="44" y="52"/>
                    </a:cubicBezTo>
                    <a:cubicBezTo>
                      <a:pt x="44" y="55"/>
                      <a:pt x="46" y="61"/>
                      <a:pt x="54" y="66"/>
                    </a:cubicBezTo>
                    <a:cubicBezTo>
                      <a:pt x="62" y="71"/>
                      <a:pt x="66" y="77"/>
                      <a:pt x="70" y="79"/>
                    </a:cubicBezTo>
                    <a:cubicBezTo>
                      <a:pt x="74" y="81"/>
                      <a:pt x="78" y="81"/>
                      <a:pt x="81" y="84"/>
                    </a:cubicBezTo>
                    <a:cubicBezTo>
                      <a:pt x="83" y="87"/>
                      <a:pt x="86" y="88"/>
                      <a:pt x="90" y="90"/>
                    </a:cubicBezTo>
                    <a:cubicBezTo>
                      <a:pt x="94" y="92"/>
                      <a:pt x="95" y="96"/>
                      <a:pt x="98" y="97"/>
                    </a:cubicBezTo>
                    <a:cubicBezTo>
                      <a:pt x="102" y="97"/>
                      <a:pt x="100" y="101"/>
                      <a:pt x="102" y="103"/>
                    </a:cubicBezTo>
                    <a:cubicBezTo>
                      <a:pt x="104" y="106"/>
                      <a:pt x="105" y="112"/>
                      <a:pt x="103" y="116"/>
                    </a:cubicBezTo>
                    <a:cubicBezTo>
                      <a:pt x="100" y="119"/>
                      <a:pt x="101" y="125"/>
                      <a:pt x="103" y="125"/>
                    </a:cubicBezTo>
                    <a:cubicBezTo>
                      <a:pt x="105" y="125"/>
                      <a:pt x="108" y="119"/>
                      <a:pt x="109" y="115"/>
                    </a:cubicBezTo>
                    <a:cubicBezTo>
                      <a:pt x="109" y="112"/>
                      <a:pt x="113" y="112"/>
                      <a:pt x="115" y="109"/>
                    </a:cubicBezTo>
                    <a:cubicBezTo>
                      <a:pt x="118" y="105"/>
                      <a:pt x="111" y="104"/>
                      <a:pt x="110" y="100"/>
                    </a:cubicBezTo>
                    <a:cubicBezTo>
                      <a:pt x="109" y="95"/>
                      <a:pt x="115" y="91"/>
                      <a:pt x="121" y="95"/>
                    </a:cubicBezTo>
                    <a:cubicBezTo>
                      <a:pt x="127" y="99"/>
                      <a:pt x="129" y="101"/>
                      <a:pt x="129" y="95"/>
                    </a:cubicBezTo>
                    <a:cubicBezTo>
                      <a:pt x="130" y="90"/>
                      <a:pt x="111" y="82"/>
                      <a:pt x="107" y="8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180"/>
              <p:cNvSpPr>
                <a:spLocks/>
              </p:cNvSpPr>
              <p:nvPr/>
            </p:nvSpPr>
            <p:spPr bwMode="auto">
              <a:xfrm>
                <a:off x="4754562" y="2900363"/>
                <a:ext cx="28575" cy="39688"/>
              </a:xfrm>
              <a:custGeom>
                <a:avLst/>
                <a:gdLst>
                  <a:gd name="T0" fmla="*/ 4 w 13"/>
                  <a:gd name="T1" fmla="*/ 0 h 18"/>
                  <a:gd name="T2" fmla="*/ 0 w 13"/>
                  <a:gd name="T3" fmla="*/ 9 h 18"/>
                  <a:gd name="T4" fmla="*/ 0 w 13"/>
                  <a:gd name="T5" fmla="*/ 12 h 18"/>
                  <a:gd name="T6" fmla="*/ 8 w 13"/>
                  <a:gd name="T7" fmla="*/ 18 h 18"/>
                  <a:gd name="T8" fmla="*/ 8 w 13"/>
                  <a:gd name="T9" fmla="*/ 18 h 18"/>
                  <a:gd name="T10" fmla="*/ 13 w 13"/>
                  <a:gd name="T11" fmla="*/ 10 h 18"/>
                  <a:gd name="T12" fmla="*/ 4 w 13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4" y="0"/>
                    </a:moveTo>
                    <a:cubicBezTo>
                      <a:pt x="2" y="3"/>
                      <a:pt x="0" y="7"/>
                      <a:pt x="0" y="9"/>
                    </a:cubicBezTo>
                    <a:cubicBezTo>
                      <a:pt x="0" y="9"/>
                      <a:pt x="0" y="10"/>
                      <a:pt x="0" y="12"/>
                    </a:cubicBezTo>
                    <a:cubicBezTo>
                      <a:pt x="3" y="14"/>
                      <a:pt x="5" y="17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5"/>
                      <a:pt x="11" y="11"/>
                      <a:pt x="13" y="10"/>
                    </a:cubicBezTo>
                    <a:cubicBezTo>
                      <a:pt x="11" y="7"/>
                      <a:pt x="7" y="3"/>
                      <a:pt x="4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Freeform 181"/>
              <p:cNvSpPr>
                <a:spLocks/>
              </p:cNvSpPr>
              <p:nvPr/>
            </p:nvSpPr>
            <p:spPr bwMode="auto">
              <a:xfrm>
                <a:off x="4760912" y="2809875"/>
                <a:ext cx="106363" cy="125413"/>
              </a:xfrm>
              <a:custGeom>
                <a:avLst/>
                <a:gdLst>
                  <a:gd name="T0" fmla="*/ 41 w 47"/>
                  <a:gd name="T1" fmla="*/ 37 h 56"/>
                  <a:gd name="T2" fmla="*/ 41 w 47"/>
                  <a:gd name="T3" fmla="*/ 30 h 56"/>
                  <a:gd name="T4" fmla="*/ 41 w 47"/>
                  <a:gd name="T5" fmla="*/ 24 h 56"/>
                  <a:gd name="T6" fmla="*/ 29 w 47"/>
                  <a:gd name="T7" fmla="*/ 20 h 56"/>
                  <a:gd name="T8" fmla="*/ 27 w 47"/>
                  <a:gd name="T9" fmla="*/ 13 h 56"/>
                  <a:gd name="T10" fmla="*/ 23 w 47"/>
                  <a:gd name="T11" fmla="*/ 9 h 56"/>
                  <a:gd name="T12" fmla="*/ 19 w 47"/>
                  <a:gd name="T13" fmla="*/ 2 h 56"/>
                  <a:gd name="T14" fmla="*/ 20 w 47"/>
                  <a:gd name="T15" fmla="*/ 2 h 56"/>
                  <a:gd name="T16" fmla="*/ 16 w 47"/>
                  <a:gd name="T17" fmla="*/ 1 h 56"/>
                  <a:gd name="T18" fmla="*/ 12 w 47"/>
                  <a:gd name="T19" fmla="*/ 0 h 56"/>
                  <a:gd name="T20" fmla="*/ 0 w 47"/>
                  <a:gd name="T21" fmla="*/ 4 h 56"/>
                  <a:gd name="T22" fmla="*/ 3 w 47"/>
                  <a:gd name="T23" fmla="*/ 10 h 56"/>
                  <a:gd name="T24" fmla="*/ 6 w 47"/>
                  <a:gd name="T25" fmla="*/ 18 h 56"/>
                  <a:gd name="T26" fmla="*/ 6 w 47"/>
                  <a:gd name="T27" fmla="*/ 36 h 56"/>
                  <a:gd name="T28" fmla="*/ 1 w 47"/>
                  <a:gd name="T29" fmla="*/ 40 h 56"/>
                  <a:gd name="T30" fmla="*/ 10 w 47"/>
                  <a:gd name="T31" fmla="*/ 50 h 56"/>
                  <a:gd name="T32" fmla="*/ 11 w 47"/>
                  <a:gd name="T33" fmla="*/ 50 h 56"/>
                  <a:gd name="T34" fmla="*/ 21 w 47"/>
                  <a:gd name="T35" fmla="*/ 56 h 56"/>
                  <a:gd name="T36" fmla="*/ 40 w 47"/>
                  <a:gd name="T37" fmla="*/ 53 h 56"/>
                  <a:gd name="T38" fmla="*/ 41 w 47"/>
                  <a:gd name="T39" fmla="*/ 49 h 56"/>
                  <a:gd name="T40" fmla="*/ 44 w 47"/>
                  <a:gd name="T41" fmla="*/ 45 h 56"/>
                  <a:gd name="T42" fmla="*/ 41 w 47"/>
                  <a:gd name="T43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56">
                    <a:moveTo>
                      <a:pt x="41" y="37"/>
                    </a:moveTo>
                    <a:cubicBezTo>
                      <a:pt x="38" y="35"/>
                      <a:pt x="39" y="31"/>
                      <a:pt x="41" y="30"/>
                    </a:cubicBezTo>
                    <a:cubicBezTo>
                      <a:pt x="43" y="28"/>
                      <a:pt x="41" y="26"/>
                      <a:pt x="41" y="24"/>
                    </a:cubicBezTo>
                    <a:cubicBezTo>
                      <a:pt x="41" y="21"/>
                      <a:pt x="30" y="20"/>
                      <a:pt x="29" y="20"/>
                    </a:cubicBezTo>
                    <a:cubicBezTo>
                      <a:pt x="27" y="19"/>
                      <a:pt x="30" y="13"/>
                      <a:pt x="27" y="13"/>
                    </a:cubicBezTo>
                    <a:cubicBezTo>
                      <a:pt x="24" y="13"/>
                      <a:pt x="23" y="11"/>
                      <a:pt x="23" y="9"/>
                    </a:cubicBezTo>
                    <a:cubicBezTo>
                      <a:pt x="23" y="7"/>
                      <a:pt x="19" y="4"/>
                      <a:pt x="19" y="2"/>
                    </a:cubicBezTo>
                    <a:cubicBezTo>
                      <a:pt x="19" y="2"/>
                      <a:pt x="20" y="2"/>
                      <a:pt x="20" y="2"/>
                    </a:cubicBezTo>
                    <a:cubicBezTo>
                      <a:pt x="18" y="2"/>
                      <a:pt x="17" y="1"/>
                      <a:pt x="16" y="1"/>
                    </a:cubicBezTo>
                    <a:cubicBezTo>
                      <a:pt x="15" y="1"/>
                      <a:pt x="12" y="0"/>
                      <a:pt x="12" y="0"/>
                    </a:cubicBezTo>
                    <a:cubicBezTo>
                      <a:pt x="12" y="0"/>
                      <a:pt x="5" y="2"/>
                      <a:pt x="0" y="4"/>
                    </a:cubicBezTo>
                    <a:cubicBezTo>
                      <a:pt x="0" y="7"/>
                      <a:pt x="1" y="10"/>
                      <a:pt x="3" y="10"/>
                    </a:cubicBezTo>
                    <a:cubicBezTo>
                      <a:pt x="6" y="12"/>
                      <a:pt x="5" y="15"/>
                      <a:pt x="6" y="18"/>
                    </a:cubicBezTo>
                    <a:cubicBezTo>
                      <a:pt x="8" y="22"/>
                      <a:pt x="7" y="36"/>
                      <a:pt x="6" y="36"/>
                    </a:cubicBezTo>
                    <a:cubicBezTo>
                      <a:pt x="5" y="36"/>
                      <a:pt x="3" y="38"/>
                      <a:pt x="1" y="40"/>
                    </a:cubicBezTo>
                    <a:cubicBezTo>
                      <a:pt x="4" y="43"/>
                      <a:pt x="8" y="47"/>
                      <a:pt x="10" y="50"/>
                    </a:cubicBezTo>
                    <a:cubicBezTo>
                      <a:pt x="10" y="50"/>
                      <a:pt x="10" y="50"/>
                      <a:pt x="11" y="50"/>
                    </a:cubicBezTo>
                    <a:cubicBezTo>
                      <a:pt x="13" y="50"/>
                      <a:pt x="21" y="56"/>
                      <a:pt x="21" y="56"/>
                    </a:cubicBezTo>
                    <a:cubicBezTo>
                      <a:pt x="21" y="56"/>
                      <a:pt x="33" y="54"/>
                      <a:pt x="40" y="53"/>
                    </a:cubicBezTo>
                    <a:cubicBezTo>
                      <a:pt x="40" y="51"/>
                      <a:pt x="41" y="50"/>
                      <a:pt x="41" y="49"/>
                    </a:cubicBezTo>
                    <a:cubicBezTo>
                      <a:pt x="40" y="48"/>
                      <a:pt x="42" y="45"/>
                      <a:pt x="44" y="45"/>
                    </a:cubicBezTo>
                    <a:cubicBezTo>
                      <a:pt x="47" y="45"/>
                      <a:pt x="43" y="40"/>
                      <a:pt x="41" y="3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86" name="AutoShape 107"/>
            <p:cNvSpPr>
              <a:spLocks noChangeArrowheads="1"/>
            </p:cNvSpPr>
            <p:nvPr/>
          </p:nvSpPr>
          <p:spPr bwMode="auto">
            <a:xfrm>
              <a:off x="4061529" y="3386896"/>
              <a:ext cx="1352131" cy="397175"/>
            </a:xfrm>
            <a:prstGeom prst="flowChartAlternateProcess">
              <a:avLst/>
            </a:prstGeom>
            <a:solidFill>
              <a:schemeClr val="tx1">
                <a:lumMod val="65000"/>
                <a:lumOff val="35000"/>
                <a:alpha val="45097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400" b="1" dirty="0">
                  <a:solidFill>
                    <a:srgbClr val="404040"/>
                  </a:solidFill>
                </a:rPr>
                <a:t>Casablanca</a:t>
              </a:r>
            </a:p>
          </p:txBody>
        </p:sp>
        <p:sp>
          <p:nvSpPr>
            <p:cNvPr id="188" name="AutoShape 96"/>
            <p:cNvSpPr>
              <a:spLocks noChangeAspect="1" noChangeArrowheads="1"/>
            </p:cNvSpPr>
            <p:nvPr/>
          </p:nvSpPr>
          <p:spPr bwMode="auto">
            <a:xfrm>
              <a:off x="5627439" y="3493181"/>
              <a:ext cx="57151" cy="58739"/>
            </a:xfrm>
            <a:prstGeom prst="flowChartConnector">
              <a:avLst/>
            </a:prstGeom>
            <a:solidFill>
              <a:srgbClr val="008000">
                <a:alpha val="20000"/>
              </a:srgbClr>
            </a:solidFill>
            <a:ln w="25400" cmpd="dbl">
              <a:solidFill>
                <a:srgbClr val="FF0000"/>
              </a:solidFill>
              <a:round/>
              <a:headEnd/>
              <a:tailEnd/>
            </a:ln>
            <a:effectLst>
              <a:outerShdw dist="28398" dir="6993903" algn="ctr" rotWithShape="0">
                <a:srgbClr val="CAE1E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cxnSp>
          <p:nvCxnSpPr>
            <p:cNvPr id="189" name="Connecteur droit 188"/>
            <p:cNvCxnSpPr>
              <a:cxnSpLocks/>
              <a:stCxn id="186" idx="3"/>
              <a:endCxn id="188" idx="3"/>
            </p:cNvCxnSpPr>
            <p:nvPr/>
          </p:nvCxnSpPr>
          <p:spPr>
            <a:xfrm flipV="1">
              <a:off x="5413660" y="3543317"/>
              <a:ext cx="222148" cy="42167"/>
            </a:xfrm>
            <a:prstGeom prst="straightConnector1">
              <a:avLst/>
            </a:prstGeom>
            <a:ln w="12700">
              <a:solidFill>
                <a:srgbClr val="A4A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AutoShape 107"/>
            <p:cNvSpPr>
              <a:spLocks noChangeArrowheads="1"/>
            </p:cNvSpPr>
            <p:nvPr/>
          </p:nvSpPr>
          <p:spPr bwMode="auto">
            <a:xfrm>
              <a:off x="5445299" y="2287653"/>
              <a:ext cx="763077" cy="314953"/>
            </a:xfrm>
            <a:prstGeom prst="flowChartAlternateProcess">
              <a:avLst/>
            </a:prstGeom>
            <a:solidFill>
              <a:schemeClr val="tx1">
                <a:lumMod val="65000"/>
                <a:lumOff val="35000"/>
                <a:alpha val="45097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400" b="1" dirty="0">
                  <a:solidFill>
                    <a:srgbClr val="404040"/>
                  </a:solidFill>
                </a:rPr>
                <a:t>Paris</a:t>
              </a:r>
            </a:p>
          </p:txBody>
        </p:sp>
        <p:sp>
          <p:nvSpPr>
            <p:cNvPr id="197" name="AutoShape 96"/>
            <p:cNvSpPr>
              <a:spLocks noChangeAspect="1" noChangeArrowheads="1"/>
            </p:cNvSpPr>
            <p:nvPr/>
          </p:nvSpPr>
          <p:spPr bwMode="auto">
            <a:xfrm>
              <a:off x="5774519" y="3106964"/>
              <a:ext cx="57151" cy="58739"/>
            </a:xfrm>
            <a:prstGeom prst="flowChartConnector">
              <a:avLst/>
            </a:prstGeom>
            <a:solidFill>
              <a:srgbClr val="008000">
                <a:alpha val="20000"/>
              </a:srgbClr>
            </a:solidFill>
            <a:ln w="25400" cmpd="dbl">
              <a:solidFill>
                <a:srgbClr val="FF0000"/>
              </a:solidFill>
              <a:round/>
              <a:headEnd/>
              <a:tailEnd/>
            </a:ln>
            <a:effectLst>
              <a:outerShdw dist="28398" dir="6993903" algn="ctr" rotWithShape="0">
                <a:srgbClr val="CAE1E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cxnSp>
          <p:nvCxnSpPr>
            <p:cNvPr id="198" name="Connecteur droit 188"/>
            <p:cNvCxnSpPr>
              <a:endCxn id="197" idx="5"/>
            </p:cNvCxnSpPr>
            <p:nvPr/>
          </p:nvCxnSpPr>
          <p:spPr>
            <a:xfrm>
              <a:off x="5495046" y="2489932"/>
              <a:ext cx="328255" cy="667168"/>
            </a:xfrm>
            <a:prstGeom prst="straightConnector1">
              <a:avLst/>
            </a:prstGeom>
            <a:ln w="12700">
              <a:solidFill>
                <a:srgbClr val="A4A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AutoShape 107"/>
            <p:cNvSpPr>
              <a:spLocks noChangeArrowheads="1"/>
            </p:cNvSpPr>
            <p:nvPr/>
          </p:nvSpPr>
          <p:spPr bwMode="auto">
            <a:xfrm>
              <a:off x="4288926" y="2919248"/>
              <a:ext cx="1052445" cy="340519"/>
            </a:xfrm>
            <a:prstGeom prst="flowChartAlternateProcess">
              <a:avLst/>
            </a:prstGeom>
            <a:solidFill>
              <a:schemeClr val="tx1">
                <a:lumMod val="65000"/>
                <a:lumOff val="35000"/>
                <a:alpha val="45097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rgbClr val="404040"/>
                  </a:solidFill>
                </a:rPr>
                <a:t>Alger</a:t>
              </a:r>
            </a:p>
          </p:txBody>
        </p:sp>
        <p:sp>
          <p:nvSpPr>
            <p:cNvPr id="203" name="AutoShape 96"/>
            <p:cNvSpPr>
              <a:spLocks noChangeAspect="1" noChangeArrowheads="1"/>
            </p:cNvSpPr>
            <p:nvPr/>
          </p:nvSpPr>
          <p:spPr bwMode="auto">
            <a:xfrm>
              <a:off x="5814026" y="3433425"/>
              <a:ext cx="57151" cy="58739"/>
            </a:xfrm>
            <a:prstGeom prst="flowChartConnector">
              <a:avLst/>
            </a:prstGeom>
            <a:solidFill>
              <a:srgbClr val="008000">
                <a:alpha val="20000"/>
              </a:srgbClr>
            </a:solidFill>
            <a:ln w="25400" cmpd="dbl">
              <a:solidFill>
                <a:srgbClr val="FF0000"/>
              </a:solidFill>
              <a:round/>
              <a:headEnd/>
              <a:tailEnd/>
            </a:ln>
            <a:effectLst>
              <a:outerShdw dist="28398" dir="6993903" algn="ctr" rotWithShape="0">
                <a:srgbClr val="CAE1E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cxnSp>
          <p:nvCxnSpPr>
            <p:cNvPr id="204" name="Connecteur droit 188"/>
            <p:cNvCxnSpPr>
              <a:cxnSpLocks/>
              <a:stCxn id="202" idx="3"/>
              <a:endCxn id="203" idx="2"/>
            </p:cNvCxnSpPr>
            <p:nvPr/>
          </p:nvCxnSpPr>
          <p:spPr>
            <a:xfrm>
              <a:off x="5341371" y="3089508"/>
              <a:ext cx="472655" cy="373287"/>
            </a:xfrm>
            <a:prstGeom prst="straightConnector1">
              <a:avLst/>
            </a:prstGeom>
            <a:ln w="12700">
              <a:solidFill>
                <a:srgbClr val="A4A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AutoShape 107"/>
            <p:cNvSpPr>
              <a:spLocks noChangeArrowheads="1"/>
            </p:cNvSpPr>
            <p:nvPr/>
          </p:nvSpPr>
          <p:spPr bwMode="auto">
            <a:xfrm>
              <a:off x="4821276" y="4294150"/>
              <a:ext cx="1284994" cy="397175"/>
            </a:xfrm>
            <a:prstGeom prst="flowChartAlternateProcess">
              <a:avLst/>
            </a:prstGeom>
            <a:solidFill>
              <a:schemeClr val="tx1">
                <a:lumMod val="65000"/>
                <a:lumOff val="35000"/>
                <a:alpha val="45097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400" b="1" dirty="0">
                  <a:solidFill>
                    <a:srgbClr val="404040"/>
                  </a:solidFill>
                </a:rPr>
                <a:t>Kinshasa</a:t>
              </a:r>
            </a:p>
          </p:txBody>
        </p:sp>
        <p:sp>
          <p:nvSpPr>
            <p:cNvPr id="211" name="AutoShape 96"/>
            <p:cNvSpPr>
              <a:spLocks noChangeAspect="1" noChangeArrowheads="1"/>
            </p:cNvSpPr>
            <p:nvPr/>
          </p:nvSpPr>
          <p:spPr bwMode="auto">
            <a:xfrm>
              <a:off x="6232434" y="4262837"/>
              <a:ext cx="57151" cy="58739"/>
            </a:xfrm>
            <a:prstGeom prst="flowChartConnector">
              <a:avLst/>
            </a:prstGeom>
            <a:solidFill>
              <a:srgbClr val="008000">
                <a:alpha val="20000"/>
              </a:srgbClr>
            </a:solidFill>
            <a:ln w="25400" cmpd="dbl">
              <a:solidFill>
                <a:srgbClr val="FF0000"/>
              </a:solidFill>
              <a:round/>
              <a:headEnd/>
              <a:tailEnd/>
            </a:ln>
            <a:effectLst>
              <a:outerShdw dist="28398" dir="6993903" algn="ctr" rotWithShape="0">
                <a:srgbClr val="CAE1E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cxnSp>
          <p:nvCxnSpPr>
            <p:cNvPr id="212" name="Connecteur droit 188"/>
            <p:cNvCxnSpPr>
              <a:cxnSpLocks/>
              <a:stCxn id="210" idx="3"/>
              <a:endCxn id="211" idx="1"/>
            </p:cNvCxnSpPr>
            <p:nvPr/>
          </p:nvCxnSpPr>
          <p:spPr>
            <a:xfrm flipV="1">
              <a:off x="6106271" y="4271439"/>
              <a:ext cx="134533" cy="221299"/>
            </a:xfrm>
            <a:prstGeom prst="straightConnector1">
              <a:avLst/>
            </a:prstGeom>
            <a:ln w="12700">
              <a:solidFill>
                <a:srgbClr val="A4A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AutoShape 96"/>
            <p:cNvSpPr>
              <a:spLocks noChangeAspect="1" noChangeArrowheads="1"/>
            </p:cNvSpPr>
            <p:nvPr/>
          </p:nvSpPr>
          <p:spPr bwMode="auto">
            <a:xfrm>
              <a:off x="5618486" y="4079443"/>
              <a:ext cx="57151" cy="58739"/>
            </a:xfrm>
            <a:prstGeom prst="flowChartConnector">
              <a:avLst/>
            </a:prstGeom>
            <a:solidFill>
              <a:srgbClr val="008000">
                <a:alpha val="20000"/>
              </a:srgbClr>
            </a:solidFill>
            <a:ln w="25400" cmpd="dbl">
              <a:solidFill>
                <a:srgbClr val="FF0000"/>
              </a:solidFill>
              <a:round/>
              <a:headEnd/>
              <a:tailEnd/>
            </a:ln>
            <a:effectLst>
              <a:outerShdw dist="28398" dir="6993903" algn="ctr" rotWithShape="0">
                <a:srgbClr val="CAE1E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201" name="AutoShape 107"/>
            <p:cNvSpPr>
              <a:spLocks noChangeArrowheads="1"/>
            </p:cNvSpPr>
            <p:nvPr/>
          </p:nvSpPr>
          <p:spPr bwMode="auto">
            <a:xfrm>
              <a:off x="4404861" y="3856814"/>
              <a:ext cx="872167" cy="340519"/>
            </a:xfrm>
            <a:prstGeom prst="flowChartAlternateProcess">
              <a:avLst/>
            </a:prstGeom>
            <a:solidFill>
              <a:schemeClr val="tx1">
                <a:lumMod val="65000"/>
                <a:lumOff val="35000"/>
                <a:alpha val="45097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1400" b="1" dirty="0">
                  <a:solidFill>
                    <a:srgbClr val="404040"/>
                  </a:solidFill>
                </a:rPr>
                <a:t>Abidjan</a:t>
              </a:r>
            </a:p>
          </p:txBody>
        </p:sp>
        <p:cxnSp>
          <p:nvCxnSpPr>
            <p:cNvPr id="205" name="Connecteur droit 188"/>
            <p:cNvCxnSpPr>
              <a:endCxn id="200" idx="1"/>
            </p:cNvCxnSpPr>
            <p:nvPr/>
          </p:nvCxnSpPr>
          <p:spPr>
            <a:xfrm>
              <a:off x="5341852" y="3962573"/>
              <a:ext cx="285003" cy="125472"/>
            </a:xfrm>
            <a:prstGeom prst="straightConnector1">
              <a:avLst/>
            </a:prstGeom>
            <a:ln w="12700">
              <a:solidFill>
                <a:srgbClr val="A4A4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object 78">
            <a:extLst>
              <a:ext uri="{FF2B5EF4-FFF2-40B4-BE49-F238E27FC236}">
                <a16:creationId xmlns="" xmlns:a16="http://schemas.microsoft.com/office/drawing/2014/main" id="{0D3564F8-DD60-4AD1-BC5F-869A09300C4D}"/>
              </a:ext>
            </a:extLst>
          </p:cNvPr>
          <p:cNvSpPr/>
          <p:nvPr/>
        </p:nvSpPr>
        <p:spPr>
          <a:xfrm>
            <a:off x="-60653" y="-33464"/>
            <a:ext cx="5015092" cy="6891463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A2A39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207" name="Picture 11" descr="Logo Immar_fond bleu">
            <a:extLst>
              <a:ext uri="{FF2B5EF4-FFF2-40B4-BE49-F238E27FC236}">
                <a16:creationId xmlns="" xmlns:a16="http://schemas.microsoft.com/office/drawing/2014/main" id="{B1609194-43F1-453D-8699-8930D35B0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22" y="1656951"/>
            <a:ext cx="4569184" cy="292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79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8"/>
          <p:cNvSpPr/>
          <p:nvPr/>
        </p:nvSpPr>
        <p:spPr>
          <a:xfrm>
            <a:off x="2944905" y="-14514"/>
            <a:ext cx="9275351" cy="687251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pic>
        <p:nvPicPr>
          <p:cNvPr id="25" name="Picture 2" descr="Immar research &amp; consulting">
            <a:extLst>
              <a:ext uri="{FF2B5EF4-FFF2-40B4-BE49-F238E27FC236}">
                <a16:creationId xmlns="" xmlns:a16="http://schemas.microsoft.com/office/drawing/2014/main" id="{D4EFF8C6-C522-4B1F-9736-3AA2F4493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70493" b="51834"/>
          <a:stretch/>
        </p:blipFill>
        <p:spPr bwMode="auto">
          <a:xfrm rot="16984346">
            <a:off x="5532645" y="-14748"/>
            <a:ext cx="5864077" cy="6889142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705421" y="6243427"/>
            <a:ext cx="432000" cy="432000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Agency FB" panose="020B0503020202020204" pitchFamily="34" charset="0"/>
              </a:rPr>
              <a:t>8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052EE208-5251-4A81-A63B-1BC6712C9B66}"/>
              </a:ext>
            </a:extLst>
          </p:cNvPr>
          <p:cNvSpPr/>
          <p:nvPr/>
        </p:nvSpPr>
        <p:spPr>
          <a:xfrm>
            <a:off x="11038627" y="6243427"/>
            <a:ext cx="432000" cy="432000"/>
          </a:xfrm>
          <a:prstGeom prst="ellipse">
            <a:avLst/>
          </a:prstGeom>
          <a:solidFill>
            <a:srgbClr val="535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131766C1-4B9F-4074-BCA8-2D869826FB70}"/>
              </a:ext>
            </a:extLst>
          </p:cNvPr>
          <p:cNvSpPr/>
          <p:nvPr/>
        </p:nvSpPr>
        <p:spPr>
          <a:xfrm>
            <a:off x="10363366" y="6243427"/>
            <a:ext cx="432000" cy="432000"/>
          </a:xfrm>
          <a:prstGeom prst="ellipse">
            <a:avLst/>
          </a:prstGeom>
          <a:solidFill>
            <a:srgbClr val="9E9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8469B1D-F778-4F29-BAAF-27AE4C1AA7F7}"/>
              </a:ext>
            </a:extLst>
          </p:cNvPr>
          <p:cNvSpPr/>
          <p:nvPr/>
        </p:nvSpPr>
        <p:spPr>
          <a:xfrm>
            <a:off x="968500" y="2075551"/>
            <a:ext cx="11252051" cy="830997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rgbClr val="2A2A39"/>
                </a:solidFill>
                <a:latin typeface="Trebuchet MS" panose="020B0603020202020204" pitchFamily="34" charset="0"/>
              </a:rPr>
              <a:t>STRUCTURES SANITAIRES FRÉQUENTEES</a:t>
            </a:r>
          </a:p>
        </p:txBody>
      </p:sp>
    </p:spTree>
    <p:extLst>
      <p:ext uri="{BB962C8B-B14F-4D97-AF65-F5344CB8AC3E}">
        <p14:creationId xmlns:p14="http://schemas.microsoft.com/office/powerpoint/2010/main" xmlns="" val="28447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266" y="121971"/>
            <a:ext cx="1162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200">
                <a:solidFill>
                  <a:srgbClr val="585858"/>
                </a:solidFill>
                <a:latin typeface="Trebuchet MS"/>
                <a:cs typeface="Trebuchet MS"/>
              </a:defRPr>
            </a:lvl1pPr>
          </a:lstStyle>
          <a:p>
            <a:r>
              <a:rPr lang="fr-FR" dirty="0"/>
              <a:t>STRUCTURES SANITAIRES FRÉQUENTÉES</a:t>
            </a:r>
          </a:p>
        </p:txBody>
      </p:sp>
      <p:sp>
        <p:nvSpPr>
          <p:cNvPr id="65" name="object 42"/>
          <p:cNvSpPr/>
          <p:nvPr/>
        </p:nvSpPr>
        <p:spPr>
          <a:xfrm>
            <a:off x="118265" y="713344"/>
            <a:ext cx="11622422" cy="92306"/>
          </a:xfrm>
          <a:custGeom>
            <a:avLst/>
            <a:gdLst/>
            <a:ahLst/>
            <a:cxnLst/>
            <a:rect l="l" t="t" r="r" b="b"/>
            <a:pathLst>
              <a:path w="7451344">
                <a:moveTo>
                  <a:pt x="0" y="0"/>
                </a:moveTo>
                <a:lnTo>
                  <a:pt x="7451344" y="0"/>
                </a:lnTo>
              </a:path>
            </a:pathLst>
          </a:custGeom>
          <a:ln w="762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250F8260-9555-4362-9A17-9F472A1E6FBB}"/>
              </a:ext>
            </a:extLst>
          </p:cNvPr>
          <p:cNvSpPr txBox="1"/>
          <p:nvPr/>
        </p:nvSpPr>
        <p:spPr>
          <a:xfrm>
            <a:off x="132894" y="752126"/>
            <a:ext cx="3482031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rgbClr val="0971C7"/>
                </a:solidFill>
                <a:latin typeface="Agency FB" panose="020B0503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Q1. Habituellement, vous vous soignez dans une structure sanitaire … ?</a:t>
            </a:r>
            <a:endParaRPr lang="fr-FR" sz="900" b="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="" xmlns:a16="http://schemas.microsoft.com/office/drawing/2014/main" id="{B06C89B9-9677-46E3-91C4-1702F16B3D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39119437"/>
              </p:ext>
            </p:extLst>
          </p:nvPr>
        </p:nvGraphicFramePr>
        <p:xfrm>
          <a:off x="50076" y="1411904"/>
          <a:ext cx="3482031" cy="418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2E5491B-345A-431B-AC50-0CE78379C447}"/>
              </a:ext>
            </a:extLst>
          </p:cNvPr>
          <p:cNvSpPr/>
          <p:nvPr/>
        </p:nvSpPr>
        <p:spPr>
          <a:xfrm>
            <a:off x="50076" y="1140662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total échantillon :2161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="" xmlns:a16="http://schemas.microsoft.com/office/drawing/2014/main" id="{CF4FD7AE-70B2-403B-A726-6623096601E0}"/>
              </a:ext>
            </a:extLst>
          </p:cNvPr>
          <p:cNvSpPr/>
          <p:nvPr/>
        </p:nvSpPr>
        <p:spPr>
          <a:xfrm rot="16200000">
            <a:off x="3138518" y="1751667"/>
            <a:ext cx="457757" cy="973545"/>
          </a:xfrm>
          <a:prstGeom prst="downArrow">
            <a:avLst>
              <a:gd name="adj1" fmla="val 15695"/>
              <a:gd name="adj2" fmla="val 84306"/>
            </a:avLst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523DFC7-352F-4BFD-A721-0231C2F514C7}"/>
              </a:ext>
            </a:extLst>
          </p:cNvPr>
          <p:cNvSpPr/>
          <p:nvPr/>
        </p:nvSpPr>
        <p:spPr>
          <a:xfrm>
            <a:off x="11060341" y="813891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:1270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="" xmlns:a16="http://schemas.microsoft.com/office/drawing/2014/main" id="{49CB5EDF-5AC3-45D0-B705-EF419FE4E39F}"/>
              </a:ext>
            </a:extLst>
          </p:cNvPr>
          <p:cNvSpPr/>
          <p:nvPr/>
        </p:nvSpPr>
        <p:spPr>
          <a:xfrm>
            <a:off x="2251987" y="4224561"/>
            <a:ext cx="628637" cy="693429"/>
          </a:xfrm>
          <a:prstGeom prst="ellipse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lèche : bas 74">
            <a:extLst>
              <a:ext uri="{FF2B5EF4-FFF2-40B4-BE49-F238E27FC236}">
                <a16:creationId xmlns="" xmlns:a16="http://schemas.microsoft.com/office/drawing/2014/main" id="{9405691D-ECDA-4D5E-9C79-9DC97E0272A3}"/>
              </a:ext>
            </a:extLst>
          </p:cNvPr>
          <p:cNvSpPr/>
          <p:nvPr/>
        </p:nvSpPr>
        <p:spPr>
          <a:xfrm rot="16200000">
            <a:off x="3265990" y="4252260"/>
            <a:ext cx="411716" cy="810849"/>
          </a:xfrm>
          <a:prstGeom prst="downArrow">
            <a:avLst>
              <a:gd name="adj1" fmla="val 20357"/>
              <a:gd name="adj2" fmla="val 9448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="" xmlns:a16="http://schemas.microsoft.com/office/drawing/2014/main" id="{B1022659-47E9-493B-9BBB-389A4D635FE4}"/>
              </a:ext>
            </a:extLst>
          </p:cNvPr>
          <p:cNvSpPr txBox="1"/>
          <p:nvPr/>
        </p:nvSpPr>
        <p:spPr>
          <a:xfrm>
            <a:off x="0" y="5174449"/>
            <a:ext cx="3684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89%</a:t>
            </a:r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 de Satisfaction dans le secteur privé et </a:t>
            </a:r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81%</a:t>
            </a:r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 dans le secteur public</a:t>
            </a:r>
          </a:p>
          <a:p>
            <a:endParaRPr lang="fr-FR" sz="1600" b="1" dirty="0">
              <a:solidFill>
                <a:srgbClr val="62A5E1"/>
              </a:solidFill>
              <a:latin typeface="Trebuchet MS" panose="020B0603020202020204" pitchFamily="34" charset="0"/>
            </a:endParaRPr>
          </a:p>
          <a:p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19%</a:t>
            </a:r>
            <a:r>
              <a:rPr lang="fr-FR" sz="1600" b="1" dirty="0">
                <a:solidFill>
                  <a:srgbClr val="62A5E1"/>
                </a:solidFill>
                <a:latin typeface="Trebuchet MS" panose="020B0603020202020204" pitchFamily="34" charset="0"/>
              </a:rPr>
              <a:t> d’insatisfaits du secteur public</a:t>
            </a:r>
          </a:p>
        </p:txBody>
      </p:sp>
      <p:graphicFrame>
        <p:nvGraphicFramePr>
          <p:cNvPr id="72" name="Graphique 71">
            <a:extLst>
              <a:ext uri="{FF2B5EF4-FFF2-40B4-BE49-F238E27FC236}">
                <a16:creationId xmlns="" xmlns:a16="http://schemas.microsoft.com/office/drawing/2014/main" id="{BBE6FDD7-5C0A-4A13-B6C8-16451A58F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72753995"/>
              </p:ext>
            </p:extLst>
          </p:nvPr>
        </p:nvGraphicFramePr>
        <p:xfrm>
          <a:off x="7371667" y="1095568"/>
          <a:ext cx="4687440" cy="251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7" name="Accolade fermante 76">
            <a:extLst>
              <a:ext uri="{FF2B5EF4-FFF2-40B4-BE49-F238E27FC236}">
                <a16:creationId xmlns="" xmlns:a16="http://schemas.microsoft.com/office/drawing/2014/main" id="{013329A3-9AF1-4B95-976B-564D46A796C5}"/>
              </a:ext>
            </a:extLst>
          </p:cNvPr>
          <p:cNvSpPr/>
          <p:nvPr/>
        </p:nvSpPr>
        <p:spPr>
          <a:xfrm rot="5400000">
            <a:off x="9225183" y="907605"/>
            <a:ext cx="232108" cy="3482446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Accolade fermante 78">
            <a:extLst>
              <a:ext uri="{FF2B5EF4-FFF2-40B4-BE49-F238E27FC236}">
                <a16:creationId xmlns="" xmlns:a16="http://schemas.microsoft.com/office/drawing/2014/main" id="{FFABC5F5-789C-4F7A-96A0-83D40319DF37}"/>
              </a:ext>
            </a:extLst>
          </p:cNvPr>
          <p:cNvSpPr/>
          <p:nvPr/>
        </p:nvSpPr>
        <p:spPr>
          <a:xfrm rot="5400000">
            <a:off x="11336927" y="2278307"/>
            <a:ext cx="232108" cy="741039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87489217-9E97-416F-8AB1-E62BE5E48B0F}"/>
              </a:ext>
            </a:extLst>
          </p:cNvPr>
          <p:cNvSpPr txBox="1"/>
          <p:nvPr/>
        </p:nvSpPr>
        <p:spPr>
          <a:xfrm>
            <a:off x="7584826" y="2770132"/>
            <a:ext cx="154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Satisfaction </a:t>
            </a:r>
            <a:r>
              <a:rPr lang="fr-FR" sz="2800" dirty="0">
                <a:latin typeface="Agency FB" panose="020B0503020202020204" pitchFamily="34" charset="0"/>
              </a:rPr>
              <a:t>81</a:t>
            </a:r>
            <a:r>
              <a:rPr lang="fr-FR" dirty="0">
                <a:latin typeface="Agency FB" panose="020B0503020202020204" pitchFamily="34" charset="0"/>
              </a:rPr>
              <a:t>%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="" xmlns:a16="http://schemas.microsoft.com/office/drawing/2014/main" id="{A5300C7E-4FC4-402D-8D4A-D5A7FF281C56}"/>
              </a:ext>
            </a:extLst>
          </p:cNvPr>
          <p:cNvSpPr txBox="1"/>
          <p:nvPr/>
        </p:nvSpPr>
        <p:spPr>
          <a:xfrm>
            <a:off x="10505584" y="2849083"/>
            <a:ext cx="1452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C26269"/>
                </a:solidFill>
                <a:latin typeface="Trebuchet MS" panose="020B0603020202020204" pitchFamily="34" charset="0"/>
              </a:rPr>
              <a:t>Insatisfaction</a:t>
            </a:r>
            <a:r>
              <a:rPr lang="fr-FR" sz="1600" b="1" dirty="0">
                <a:solidFill>
                  <a:srgbClr val="C26269"/>
                </a:solidFill>
              </a:rPr>
              <a:t> </a:t>
            </a:r>
            <a:r>
              <a:rPr lang="fr-FR" sz="2800" b="1" dirty="0">
                <a:solidFill>
                  <a:srgbClr val="C26269"/>
                </a:solidFill>
                <a:latin typeface="Agency FB" panose="020B0503020202020204" pitchFamily="34" charset="0"/>
              </a:rPr>
              <a:t>19</a:t>
            </a:r>
            <a:r>
              <a:rPr lang="fr-FR" sz="1600" b="1" dirty="0">
                <a:solidFill>
                  <a:srgbClr val="C26269"/>
                </a:solidFill>
                <a:latin typeface="Agency FB" panose="020B0503020202020204" pitchFamily="34" charset="0"/>
              </a:rPr>
              <a:t>%</a:t>
            </a:r>
          </a:p>
        </p:txBody>
      </p:sp>
      <p:graphicFrame>
        <p:nvGraphicFramePr>
          <p:cNvPr id="86" name="Graphique 85">
            <a:extLst>
              <a:ext uri="{FF2B5EF4-FFF2-40B4-BE49-F238E27FC236}">
                <a16:creationId xmlns="" xmlns:a16="http://schemas.microsoft.com/office/drawing/2014/main" id="{85B4A9B9-B42C-446E-8FAA-A74E16D36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1215310"/>
              </p:ext>
            </p:extLst>
          </p:nvPr>
        </p:nvGraphicFramePr>
        <p:xfrm>
          <a:off x="7346244" y="3674017"/>
          <a:ext cx="4687440" cy="251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9" name="Accolade fermante 88">
            <a:extLst>
              <a:ext uri="{FF2B5EF4-FFF2-40B4-BE49-F238E27FC236}">
                <a16:creationId xmlns="" xmlns:a16="http://schemas.microsoft.com/office/drawing/2014/main" id="{AF1F545D-FD88-4F52-86F6-8110CAE63E23}"/>
              </a:ext>
            </a:extLst>
          </p:cNvPr>
          <p:cNvSpPr/>
          <p:nvPr/>
        </p:nvSpPr>
        <p:spPr>
          <a:xfrm rot="5400000">
            <a:off x="9329375" y="3439567"/>
            <a:ext cx="278618" cy="3788186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Accolade fermante 89">
            <a:extLst>
              <a:ext uri="{FF2B5EF4-FFF2-40B4-BE49-F238E27FC236}">
                <a16:creationId xmlns="" xmlns:a16="http://schemas.microsoft.com/office/drawing/2014/main" id="{1654B865-5A18-419C-8088-B2146FF5B4CF}"/>
              </a:ext>
            </a:extLst>
          </p:cNvPr>
          <p:cNvSpPr/>
          <p:nvPr/>
        </p:nvSpPr>
        <p:spPr>
          <a:xfrm rot="5400000">
            <a:off x="11459901" y="5109419"/>
            <a:ext cx="278618" cy="472863"/>
          </a:xfrm>
          <a:prstGeom prst="rightBrace">
            <a:avLst>
              <a:gd name="adj1" fmla="val 99507"/>
              <a:gd name="adj2" fmla="val 50000"/>
            </a:avLst>
          </a:prstGeom>
          <a:ln>
            <a:solidFill>
              <a:srgbClr val="BD3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="" xmlns:a16="http://schemas.microsoft.com/office/drawing/2014/main" id="{66B8403D-A9C7-4E25-8EA3-8107467E916E}"/>
              </a:ext>
            </a:extLst>
          </p:cNvPr>
          <p:cNvSpPr txBox="1"/>
          <p:nvPr/>
        </p:nvSpPr>
        <p:spPr>
          <a:xfrm>
            <a:off x="7600014" y="5374114"/>
            <a:ext cx="154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accent6">
                    <a:lumMod val="50000"/>
                  </a:schemeClr>
                </a:solidFill>
              </a:rPr>
              <a:t>Satisfaction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89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%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390B50A3-5C05-4205-8BD7-524D9317750E}"/>
              </a:ext>
            </a:extLst>
          </p:cNvPr>
          <p:cNvSpPr txBox="1"/>
          <p:nvPr/>
        </p:nvSpPr>
        <p:spPr>
          <a:xfrm>
            <a:off x="10518709" y="5496698"/>
            <a:ext cx="1452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1600" b="1">
                <a:solidFill>
                  <a:srgbClr val="C26269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Insatisfaction </a:t>
            </a:r>
            <a:r>
              <a:rPr lang="fr-FR" sz="2800" dirty="0">
                <a:latin typeface="Agency FB" panose="020B0503020202020204" pitchFamily="34" charset="0"/>
              </a:rPr>
              <a:t>11</a:t>
            </a:r>
            <a:r>
              <a:rPr lang="fr-FR" dirty="0">
                <a:latin typeface="Agency FB" panose="020B0503020202020204" pitchFamily="34" charset="0"/>
              </a:rPr>
              <a:t>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AB24AD-470B-4636-AA3A-91812845CBEE}"/>
              </a:ext>
            </a:extLst>
          </p:cNvPr>
          <p:cNvSpPr/>
          <p:nvPr/>
        </p:nvSpPr>
        <p:spPr>
          <a:xfrm>
            <a:off x="3854169" y="3685086"/>
            <a:ext cx="3535685" cy="2497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5" name="Graphique 44">
            <a:extLst>
              <a:ext uri="{FF2B5EF4-FFF2-40B4-BE49-F238E27FC236}">
                <a16:creationId xmlns="" xmlns:a16="http://schemas.microsoft.com/office/drawing/2014/main" id="{749E216A-C727-4D6E-B754-3AC2A8683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50558624"/>
              </p:ext>
            </p:extLst>
          </p:nvPr>
        </p:nvGraphicFramePr>
        <p:xfrm>
          <a:off x="3996688" y="4309323"/>
          <a:ext cx="3282349" cy="161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EBA9F87-E298-4BB7-AEA8-CF675B9B62DC}"/>
              </a:ext>
            </a:extLst>
          </p:cNvPr>
          <p:cNvSpPr/>
          <p:nvPr/>
        </p:nvSpPr>
        <p:spPr>
          <a:xfrm>
            <a:off x="6064693" y="4081210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:1440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BFC50245-8681-4FD4-9310-E97D041BA10E}"/>
              </a:ext>
            </a:extLst>
          </p:cNvPr>
          <p:cNvSpPr/>
          <p:nvPr/>
        </p:nvSpPr>
        <p:spPr>
          <a:xfrm>
            <a:off x="3874137" y="3702886"/>
            <a:ext cx="3381270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Structures sanitaires  privées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11FE3174-60B7-43B4-8C16-C49338A474E2}"/>
              </a:ext>
            </a:extLst>
          </p:cNvPr>
          <p:cNvSpPr/>
          <p:nvPr/>
        </p:nvSpPr>
        <p:spPr>
          <a:xfrm>
            <a:off x="3886636" y="1096560"/>
            <a:ext cx="3503218" cy="24979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3" name="Graphique 52">
            <a:extLst>
              <a:ext uri="{FF2B5EF4-FFF2-40B4-BE49-F238E27FC236}">
                <a16:creationId xmlns="" xmlns:a16="http://schemas.microsoft.com/office/drawing/2014/main" id="{2F678A02-6804-401A-8495-46BD564DA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7192944"/>
              </p:ext>
            </p:extLst>
          </p:nvPr>
        </p:nvGraphicFramePr>
        <p:xfrm>
          <a:off x="4204741" y="1699555"/>
          <a:ext cx="2847150" cy="17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3636B3BE-7E53-4C3E-94D6-DEBDDBD1D4CB}"/>
              </a:ext>
            </a:extLst>
          </p:cNvPr>
          <p:cNvSpPr/>
          <p:nvPr/>
        </p:nvSpPr>
        <p:spPr>
          <a:xfrm>
            <a:off x="6096932" y="143971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:1270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E85608C3-69C6-41DD-BBE3-FB6A16CDD539}"/>
              </a:ext>
            </a:extLst>
          </p:cNvPr>
          <p:cNvSpPr/>
          <p:nvPr/>
        </p:nvSpPr>
        <p:spPr>
          <a:xfrm>
            <a:off x="3886636" y="765019"/>
            <a:ext cx="3381270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Structures sanitaires  publiques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448D4932-9136-45C7-BD59-F3059A5F477C}"/>
              </a:ext>
            </a:extLst>
          </p:cNvPr>
          <p:cNvCxnSpPr/>
          <p:nvPr/>
        </p:nvCxnSpPr>
        <p:spPr>
          <a:xfrm>
            <a:off x="7346244" y="1104478"/>
            <a:ext cx="0" cy="25010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="" xmlns:a16="http://schemas.microsoft.com/office/drawing/2014/main" id="{09FDD388-27CB-47D8-90E7-B1106D4626D7}"/>
              </a:ext>
            </a:extLst>
          </p:cNvPr>
          <p:cNvCxnSpPr/>
          <p:nvPr/>
        </p:nvCxnSpPr>
        <p:spPr>
          <a:xfrm>
            <a:off x="7346244" y="3681934"/>
            <a:ext cx="0" cy="25010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9769AF72-5DC0-4646-A783-629D08B37001}"/>
              </a:ext>
            </a:extLst>
          </p:cNvPr>
          <p:cNvSpPr/>
          <p:nvPr/>
        </p:nvSpPr>
        <p:spPr>
          <a:xfrm>
            <a:off x="7350373" y="765204"/>
            <a:ext cx="3381270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Niveau de satisfaction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DDBB269B-6FEB-45A0-A3B0-7126B8336842}"/>
              </a:ext>
            </a:extLst>
          </p:cNvPr>
          <p:cNvSpPr/>
          <p:nvPr/>
        </p:nvSpPr>
        <p:spPr>
          <a:xfrm>
            <a:off x="7393836" y="3702886"/>
            <a:ext cx="3675708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Niveau de satisfaction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16441BFA-6756-484B-9995-3166E6425BD8}"/>
              </a:ext>
            </a:extLst>
          </p:cNvPr>
          <p:cNvSpPr/>
          <p:nvPr/>
        </p:nvSpPr>
        <p:spPr>
          <a:xfrm>
            <a:off x="11082460" y="3663832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Base :1440</a:t>
            </a:r>
            <a:endParaRPr lang="fr-FR" sz="12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8462681" y="5732928"/>
            <a:ext cx="578224" cy="48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6" name="Ellipse 35">
            <a:extLst>
              <a:ext uri="{FF2B5EF4-FFF2-40B4-BE49-F238E27FC236}">
                <a16:creationId xmlns="" xmlns:a16="http://schemas.microsoft.com/office/drawing/2014/main" id="{E3D87948-B971-4C1F-8E7A-454DC5708A52}"/>
              </a:ext>
            </a:extLst>
          </p:cNvPr>
          <p:cNvSpPr/>
          <p:nvPr/>
        </p:nvSpPr>
        <p:spPr>
          <a:xfrm>
            <a:off x="11793070" y="6306669"/>
            <a:ext cx="345141" cy="282389"/>
          </a:xfrm>
          <a:prstGeom prst="ellipse">
            <a:avLst/>
          </a:prstGeom>
          <a:solidFill>
            <a:srgbClr val="2A2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gency FB" panose="020B0503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2945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97744</TotalTime>
  <Words>5275</Words>
  <Application>Microsoft Office PowerPoint</Application>
  <PresentationFormat>Personnalisé</PresentationFormat>
  <Paragraphs>1531</Paragraphs>
  <Slides>76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7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User 1</cp:lastModifiedBy>
  <cp:revision>1819</cp:revision>
  <dcterms:created xsi:type="dcterms:W3CDTF">2014-01-28T10:03:58Z</dcterms:created>
  <dcterms:modified xsi:type="dcterms:W3CDTF">2018-04-16T12:17:09Z</dcterms:modified>
</cp:coreProperties>
</file>