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693400" cy="7561263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0E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290" y="72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C0DE4-7E4D-482C-9198-9B894FB04205}" type="datetimeFigureOut">
              <a:rPr lang="fr-FR" smtClean="0"/>
              <a:t>12/02/2019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AE0B2-F6A3-4CA1-A2A7-7F300A1383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836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AE0B2-F6A3-4CA1-A2A7-7F300A13834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1690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73F1-56B5-4B13-B33D-DAE715AD23CA}" type="datetimeFigureOut">
              <a:rPr lang="fr-FR" smtClean="0"/>
              <a:t>12/02/2019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FC251-C39F-4D76-882D-517D841F08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7723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73F1-56B5-4B13-B33D-DAE715AD23CA}" type="datetimeFigureOut">
              <a:rPr lang="fr-FR" smtClean="0"/>
              <a:t>12/02/2019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FC251-C39F-4D76-882D-517D841F08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403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73F1-56B5-4B13-B33D-DAE715AD23CA}" type="datetimeFigureOut">
              <a:rPr lang="fr-FR" smtClean="0"/>
              <a:t>12/02/2019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FC251-C39F-4D76-882D-517D841F08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4603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73F1-56B5-4B13-B33D-DAE715AD23CA}" type="datetimeFigureOut">
              <a:rPr lang="fr-FR" smtClean="0"/>
              <a:t>12/02/2019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FC251-C39F-4D76-882D-517D841F08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228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73F1-56B5-4B13-B33D-DAE715AD23CA}" type="datetimeFigureOut">
              <a:rPr lang="fr-FR" smtClean="0"/>
              <a:t>12/02/2019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FC251-C39F-4D76-882D-517D841F08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349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73F1-56B5-4B13-B33D-DAE715AD23CA}" type="datetimeFigureOut">
              <a:rPr lang="fr-FR" smtClean="0"/>
              <a:t>12/02/2019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FC251-C39F-4D76-882D-517D841F08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6726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73F1-56B5-4B13-B33D-DAE715AD23CA}" type="datetimeFigureOut">
              <a:rPr lang="fr-FR" smtClean="0"/>
              <a:t>12/02/2019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FC251-C39F-4D76-882D-517D841F08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058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73F1-56B5-4B13-B33D-DAE715AD23CA}" type="datetimeFigureOut">
              <a:rPr lang="fr-FR" smtClean="0"/>
              <a:t>12/02/2019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FC251-C39F-4D76-882D-517D841F08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5987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73F1-56B5-4B13-B33D-DAE715AD23CA}" type="datetimeFigureOut">
              <a:rPr lang="fr-FR" smtClean="0"/>
              <a:t>12/02/2019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FC251-C39F-4D76-882D-517D841F08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970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73F1-56B5-4B13-B33D-DAE715AD23CA}" type="datetimeFigureOut">
              <a:rPr lang="fr-FR" smtClean="0"/>
              <a:t>12/02/2019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FC251-C39F-4D76-882D-517D841F08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469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73F1-56B5-4B13-B33D-DAE715AD23CA}" type="datetimeFigureOut">
              <a:rPr lang="fr-FR" smtClean="0"/>
              <a:t>12/02/2019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FC251-C39F-4D76-882D-517D841F08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669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773F1-56B5-4B13-B33D-DAE715AD23CA}" type="datetimeFigureOut">
              <a:rPr lang="fr-FR" smtClean="0"/>
              <a:t>12/02/2019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FC251-C39F-4D76-882D-517D841F08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17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8" t="3411" r="3352" b="3979"/>
          <a:stretch/>
        </p:blipFill>
        <p:spPr>
          <a:xfrm>
            <a:off x="2" y="927924"/>
            <a:ext cx="5346699" cy="525762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" y="5796855"/>
            <a:ext cx="5346699" cy="86780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635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6" name="Rectangle 5"/>
          <p:cNvSpPr/>
          <p:nvPr/>
        </p:nvSpPr>
        <p:spPr>
          <a:xfrm>
            <a:off x="1" y="6185548"/>
            <a:ext cx="5346700" cy="763436"/>
          </a:xfrm>
          <a:prstGeom prst="rect">
            <a:avLst/>
          </a:prstGeom>
          <a:solidFill>
            <a:srgbClr val="220D0C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/>
              <a:t>PROGRAM</a:t>
            </a:r>
            <a:endParaRPr lang="fr-FR" sz="3200" dirty="0"/>
          </a:p>
        </p:txBody>
      </p:sp>
      <p:sp>
        <p:nvSpPr>
          <p:cNvPr id="8" name="Rectangle 7"/>
          <p:cNvSpPr/>
          <p:nvPr/>
        </p:nvSpPr>
        <p:spPr>
          <a:xfrm>
            <a:off x="0" y="5796573"/>
            <a:ext cx="5346700" cy="338554"/>
          </a:xfrm>
          <a:prstGeom prst="rect">
            <a:avLst/>
          </a:prstGeom>
          <a:effectLst>
            <a:outerShdw blurRad="50800" dist="88900" dir="2700000" algn="tl" rotWithShape="0">
              <a:prstClr val="black">
                <a:alpha val="54000"/>
              </a:prstClr>
            </a:outerShdw>
          </a:effectLst>
        </p:spPr>
        <p:txBody>
          <a:bodyPr wrap="square" anchor="b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190E09"/>
                </a:solidFill>
              </a:rPr>
              <a:t>February 15 - 16, 2019 El </a:t>
            </a:r>
            <a:r>
              <a:rPr lang="en-US" sz="1600" b="1" dirty="0" err="1" smtClean="0">
                <a:solidFill>
                  <a:srgbClr val="190E09"/>
                </a:solidFill>
              </a:rPr>
              <a:t>Djazair</a:t>
            </a:r>
            <a:r>
              <a:rPr lang="en-US" sz="1600" b="1" dirty="0" smtClean="0">
                <a:solidFill>
                  <a:srgbClr val="190E09"/>
                </a:solidFill>
              </a:rPr>
              <a:t> Hotel; Algiers Algeria</a:t>
            </a:r>
            <a:endParaRPr lang="en-US" sz="1600" b="1" dirty="0">
              <a:solidFill>
                <a:srgbClr val="190E09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" y="-10393"/>
            <a:ext cx="5346700" cy="2653544"/>
          </a:xfrm>
          <a:prstGeom prst="rect">
            <a:avLst/>
          </a:prstGeom>
          <a:gradFill flip="none" rotWithShape="1">
            <a:gsLst>
              <a:gs pos="63000">
                <a:srgbClr val="351413"/>
              </a:gs>
              <a:gs pos="42000">
                <a:srgbClr val="220D0C"/>
              </a:gs>
              <a:gs pos="81000">
                <a:srgbClr val="351413">
                  <a:alpha val="83000"/>
                </a:srgbClr>
              </a:gs>
              <a:gs pos="94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1" name="Rectangle 10"/>
          <p:cNvSpPr/>
          <p:nvPr/>
        </p:nvSpPr>
        <p:spPr>
          <a:xfrm>
            <a:off x="810196" y="1068134"/>
            <a:ext cx="3971928" cy="1200329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62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5</a:t>
            </a:r>
            <a:r>
              <a:rPr lang="en-US" sz="2400" b="1" baseline="30000" dirty="0">
                <a:solidFill>
                  <a:schemeClr val="bg1"/>
                </a:solidFill>
              </a:rPr>
              <a:t>th</a:t>
            </a:r>
            <a:r>
              <a:rPr lang="en-US" sz="2400" b="1" dirty="0">
                <a:solidFill>
                  <a:schemeClr val="bg1"/>
                </a:solidFill>
              </a:rPr>
              <a:t> Course of Angiogenesis with Recent Advances in Immunotherapy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34132" y="163087"/>
            <a:ext cx="4933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chemeClr val="bg1"/>
                </a:solidFill>
              </a:rPr>
              <a:t>Arab Collaborative Hematology and Oncology Group (ACHOG)</a:t>
            </a:r>
          </a:p>
          <a:p>
            <a:pPr algn="ctr"/>
            <a:r>
              <a:rPr lang="en-US" sz="900" dirty="0" smtClean="0">
                <a:solidFill>
                  <a:schemeClr val="bg1"/>
                </a:solidFill>
              </a:rPr>
              <a:t>Algerian </a:t>
            </a:r>
            <a:r>
              <a:rPr lang="en-US" sz="900" dirty="0">
                <a:solidFill>
                  <a:schemeClr val="bg1"/>
                </a:solidFill>
              </a:rPr>
              <a:t>society of training and research in Oncology (SAFRO</a:t>
            </a:r>
            <a:r>
              <a:rPr lang="en-US" sz="900" dirty="0" smtClean="0">
                <a:solidFill>
                  <a:schemeClr val="bg1"/>
                </a:solidFill>
              </a:rPr>
              <a:t>)</a:t>
            </a:r>
            <a:endParaRPr lang="en-US" sz="900" dirty="0">
              <a:solidFill>
                <a:schemeClr val="bg1"/>
              </a:solidFill>
            </a:endParaRPr>
          </a:p>
          <a:p>
            <a:pPr algn="ctr"/>
            <a:r>
              <a:rPr lang="en-US" sz="900" dirty="0" smtClean="0">
                <a:solidFill>
                  <a:schemeClr val="bg1"/>
                </a:solidFill>
              </a:rPr>
              <a:t>Memorial </a:t>
            </a:r>
            <a:r>
              <a:rPr lang="en-US" sz="900" dirty="0">
                <a:solidFill>
                  <a:schemeClr val="bg1"/>
                </a:solidFill>
              </a:rPr>
              <a:t>Sloan Kettering Cancer </a:t>
            </a:r>
            <a:r>
              <a:rPr lang="en-US" sz="900" dirty="0" smtClean="0">
                <a:solidFill>
                  <a:schemeClr val="bg1"/>
                </a:solidFill>
              </a:rPr>
              <a:t>Center NYC USA (MSKCC)</a:t>
            </a:r>
            <a:endParaRPr lang="en-US" sz="900" dirty="0">
              <a:solidFill>
                <a:schemeClr val="bg1"/>
              </a:solidFill>
            </a:endParaRPr>
          </a:p>
          <a:p>
            <a:pPr algn="ctr"/>
            <a:r>
              <a:rPr lang="it-IT" sz="900" dirty="0">
                <a:solidFill>
                  <a:schemeClr val="bg1"/>
                </a:solidFill>
              </a:rPr>
              <a:t>Naef K. Basile Cancer Institute of Beirut (NKBCI</a:t>
            </a:r>
            <a:r>
              <a:rPr lang="it-IT" sz="900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" y="7424351"/>
            <a:ext cx="5346699" cy="125256"/>
          </a:xfrm>
          <a:prstGeom prst="rect">
            <a:avLst/>
          </a:prstGeom>
          <a:solidFill>
            <a:srgbClr val="220D0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7017325"/>
            <a:ext cx="375924" cy="358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723" y="7006980"/>
            <a:ext cx="1164823" cy="358766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706" y="7004625"/>
            <a:ext cx="961073" cy="358766"/>
          </a:xfrm>
          <a:prstGeom prst="rect">
            <a:avLst/>
          </a:prstGeom>
        </p:spPr>
      </p:pic>
      <p:grpSp>
        <p:nvGrpSpPr>
          <p:cNvPr id="29" name="Groupe 28"/>
          <p:cNvGrpSpPr/>
          <p:nvPr/>
        </p:nvGrpSpPr>
        <p:grpSpPr>
          <a:xfrm>
            <a:off x="4218706" y="4644727"/>
            <a:ext cx="828000" cy="828000"/>
            <a:chOff x="6822809" y="3509417"/>
            <a:chExt cx="828000" cy="828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27" name="Groupe 26"/>
            <p:cNvGrpSpPr/>
            <p:nvPr/>
          </p:nvGrpSpPr>
          <p:grpSpPr>
            <a:xfrm>
              <a:off x="6892647" y="3617513"/>
              <a:ext cx="670376" cy="648244"/>
              <a:chOff x="7060460" y="3293467"/>
              <a:chExt cx="670376" cy="648244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7118167" y="3293467"/>
                <a:ext cx="576000" cy="576000"/>
              </a:xfrm>
              <a:prstGeom prst="rect">
                <a:avLst/>
              </a:prstGeom>
            </p:spPr>
            <p:txBody>
              <a:bodyPr wrap="square">
                <a:prstTxWarp prst="textArchUp">
                  <a:avLst/>
                </a:prstTxWarp>
                <a:spAutoFit/>
              </a:bodyPr>
              <a:lstStyle/>
              <a:p>
                <a:pPr algn="ctr"/>
                <a:r>
                  <a:rPr lang="en-US" sz="1050" dirty="0" smtClean="0">
                    <a:solidFill>
                      <a:schemeClr val="bg1"/>
                    </a:solidFill>
                  </a:rPr>
                  <a:t>will be granted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7080615" y="3365711"/>
                <a:ext cx="648000" cy="576000"/>
              </a:xfrm>
              <a:prstGeom prst="rect">
                <a:avLst/>
              </a:prstGeom>
            </p:spPr>
            <p:txBody>
              <a:bodyPr wrap="none">
                <a:prstTxWarp prst="textArchDown">
                  <a:avLst/>
                </a:prstTxWarp>
                <a:spAutoFit/>
              </a:bodyPr>
              <a:lstStyle/>
              <a:p>
                <a:pPr algn="ctr"/>
                <a:r>
                  <a:rPr lang="en-US" sz="1050" dirty="0" smtClean="0">
                    <a:solidFill>
                      <a:schemeClr val="bg1"/>
                    </a:solidFill>
                  </a:rPr>
                  <a:t>from MSKCC</a:t>
                </a:r>
                <a:endParaRPr lang="fr-FR" sz="105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7060460" y="3427834"/>
                <a:ext cx="67037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fr-FR" sz="2000" b="1" dirty="0" smtClean="0">
                    <a:solidFill>
                      <a:schemeClr val="bg1"/>
                    </a:solidFill>
                  </a:rPr>
                  <a:t>CME</a:t>
                </a:r>
                <a:endParaRPr lang="fr-FR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" name="Ellipse 27"/>
            <p:cNvSpPr/>
            <p:nvPr/>
          </p:nvSpPr>
          <p:spPr>
            <a:xfrm>
              <a:off x="6822809" y="3509417"/>
              <a:ext cx="828000" cy="828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800">
                <a:solidFill>
                  <a:schemeClr val="bg1"/>
                </a:solidFill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5634732" y="2517293"/>
            <a:ext cx="4752528" cy="263149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100" b="1" dirty="0">
                <a:solidFill>
                  <a:srgbClr val="190E09"/>
                </a:solidFill>
              </a:rPr>
              <a:t>Accreditation Statement</a:t>
            </a:r>
          </a:p>
          <a:p>
            <a:pPr algn="justLow"/>
            <a:r>
              <a:rPr lang="en-US" sz="1100" dirty="0">
                <a:solidFill>
                  <a:srgbClr val="190E09"/>
                </a:solidFill>
              </a:rPr>
              <a:t>This activity has been planned and implemented in accordance with the </a:t>
            </a:r>
            <a:r>
              <a:rPr lang="en-US" sz="1100" dirty="0" smtClean="0">
                <a:solidFill>
                  <a:srgbClr val="190E09"/>
                </a:solidFill>
              </a:rPr>
              <a:t>accreditation requirements </a:t>
            </a:r>
            <a:r>
              <a:rPr lang="en-US" sz="1100" dirty="0">
                <a:solidFill>
                  <a:srgbClr val="190E09"/>
                </a:solidFill>
              </a:rPr>
              <a:t>and policies of the Accreditation Council for Continuing </a:t>
            </a:r>
            <a:r>
              <a:rPr lang="en-US" sz="1100" dirty="0" smtClean="0">
                <a:solidFill>
                  <a:srgbClr val="190E09"/>
                </a:solidFill>
              </a:rPr>
              <a:t>Medical Education </a:t>
            </a:r>
            <a:r>
              <a:rPr lang="en-US" sz="1100" dirty="0">
                <a:solidFill>
                  <a:srgbClr val="190E09"/>
                </a:solidFill>
              </a:rPr>
              <a:t>(ACCME) through the joint </a:t>
            </a:r>
            <a:r>
              <a:rPr lang="en-US" sz="1100" dirty="0" err="1">
                <a:solidFill>
                  <a:srgbClr val="190E09"/>
                </a:solidFill>
              </a:rPr>
              <a:t>providership</a:t>
            </a:r>
            <a:r>
              <a:rPr lang="en-US" sz="1100" dirty="0">
                <a:solidFill>
                  <a:srgbClr val="190E09"/>
                </a:solidFill>
              </a:rPr>
              <a:t> of Memorial Sloan </a:t>
            </a:r>
            <a:r>
              <a:rPr lang="en-US" sz="1100" dirty="0" smtClean="0">
                <a:solidFill>
                  <a:srgbClr val="190E09"/>
                </a:solidFill>
              </a:rPr>
              <a:t>Kettering Cancer </a:t>
            </a:r>
            <a:r>
              <a:rPr lang="en-US" sz="1100" dirty="0">
                <a:solidFill>
                  <a:srgbClr val="190E09"/>
                </a:solidFill>
              </a:rPr>
              <a:t>Center, </a:t>
            </a:r>
            <a:r>
              <a:rPr lang="en-US" sz="1100" dirty="0" smtClean="0">
                <a:solidFill>
                  <a:srgbClr val="190E09"/>
                </a:solidFill>
              </a:rPr>
              <a:t>SAFRO and </a:t>
            </a:r>
            <a:r>
              <a:rPr lang="en-US" sz="1100" dirty="0">
                <a:solidFill>
                  <a:srgbClr val="190E09"/>
                </a:solidFill>
              </a:rPr>
              <a:t>the </a:t>
            </a:r>
            <a:r>
              <a:rPr lang="en-US" sz="1100" dirty="0" err="1">
                <a:solidFill>
                  <a:srgbClr val="190E09"/>
                </a:solidFill>
              </a:rPr>
              <a:t>Basile</a:t>
            </a:r>
            <a:r>
              <a:rPr lang="en-US" sz="1100" dirty="0">
                <a:solidFill>
                  <a:srgbClr val="190E09"/>
                </a:solidFill>
              </a:rPr>
              <a:t> Cancer Institute. Memorial Sloan </a:t>
            </a:r>
            <a:r>
              <a:rPr lang="en-US" sz="1100" dirty="0" smtClean="0">
                <a:solidFill>
                  <a:srgbClr val="190E09"/>
                </a:solidFill>
              </a:rPr>
              <a:t>Kettering Cancer </a:t>
            </a:r>
            <a:r>
              <a:rPr lang="en-US" sz="1100" dirty="0">
                <a:solidFill>
                  <a:srgbClr val="190E09"/>
                </a:solidFill>
              </a:rPr>
              <a:t>Center is accredited by the Accreditation Council for Continuing </a:t>
            </a:r>
            <a:r>
              <a:rPr lang="en-US" sz="1100" dirty="0" smtClean="0">
                <a:solidFill>
                  <a:srgbClr val="190E09"/>
                </a:solidFill>
              </a:rPr>
              <a:t>Medical Education </a:t>
            </a:r>
            <a:r>
              <a:rPr lang="en-US" sz="1100" dirty="0">
                <a:solidFill>
                  <a:srgbClr val="190E09"/>
                </a:solidFill>
              </a:rPr>
              <a:t>to provide continuing medical education for physicians.</a:t>
            </a:r>
          </a:p>
          <a:p>
            <a:pPr algn="justLow"/>
            <a:endParaRPr lang="en-US" sz="1100" dirty="0" smtClean="0">
              <a:solidFill>
                <a:srgbClr val="190E09"/>
              </a:solidFill>
            </a:endParaRPr>
          </a:p>
          <a:p>
            <a:pPr algn="justLow"/>
            <a:endParaRPr lang="en-US" sz="1100" dirty="0">
              <a:solidFill>
                <a:srgbClr val="190E09"/>
              </a:solidFill>
            </a:endParaRPr>
          </a:p>
          <a:p>
            <a:pPr algn="justLow"/>
            <a:endParaRPr lang="en-US" sz="1100" dirty="0" smtClean="0">
              <a:solidFill>
                <a:srgbClr val="190E09"/>
              </a:solidFill>
            </a:endParaRPr>
          </a:p>
          <a:p>
            <a:pPr algn="ctr"/>
            <a:r>
              <a:rPr lang="en-US" sz="1100" b="1" dirty="0" smtClean="0">
                <a:solidFill>
                  <a:srgbClr val="190E09"/>
                </a:solidFill>
              </a:rPr>
              <a:t>AMA </a:t>
            </a:r>
            <a:r>
              <a:rPr lang="en-US" sz="1100" b="1" dirty="0">
                <a:solidFill>
                  <a:srgbClr val="190E09"/>
                </a:solidFill>
              </a:rPr>
              <a:t>Credit Designation Statement</a:t>
            </a:r>
          </a:p>
          <a:p>
            <a:pPr algn="justLow"/>
            <a:r>
              <a:rPr lang="en-US" sz="1100" dirty="0">
                <a:solidFill>
                  <a:srgbClr val="190E09"/>
                </a:solidFill>
              </a:rPr>
              <a:t>Memorial Sloan Kettering Cancer Center designates this live activity for a </a:t>
            </a:r>
            <a:r>
              <a:rPr lang="en-US" sz="1100" dirty="0" smtClean="0">
                <a:solidFill>
                  <a:srgbClr val="190E09"/>
                </a:solidFill>
              </a:rPr>
              <a:t>maximum of </a:t>
            </a:r>
            <a:r>
              <a:rPr lang="en-US" sz="1100" dirty="0">
                <a:solidFill>
                  <a:srgbClr val="190E09"/>
                </a:solidFill>
              </a:rPr>
              <a:t>10.25 AMA PRA Category 1 </a:t>
            </a:r>
            <a:r>
              <a:rPr lang="en-US" sz="1100" dirty="0" err="1" smtClean="0">
                <a:solidFill>
                  <a:srgbClr val="190E09"/>
                </a:solidFill>
              </a:rPr>
              <a:t>Credits</a:t>
            </a:r>
            <a:r>
              <a:rPr lang="en-US" sz="1100" baseline="30000" dirty="0" err="1" smtClean="0">
                <a:solidFill>
                  <a:srgbClr val="190E09"/>
                </a:solidFill>
              </a:rPr>
              <a:t>TM</a:t>
            </a:r>
            <a:r>
              <a:rPr lang="en-US" sz="1100" dirty="0" smtClean="0">
                <a:solidFill>
                  <a:srgbClr val="190E09"/>
                </a:solidFill>
              </a:rPr>
              <a:t> . </a:t>
            </a:r>
            <a:r>
              <a:rPr lang="en-US" sz="1100" dirty="0">
                <a:solidFill>
                  <a:srgbClr val="190E09"/>
                </a:solidFill>
              </a:rPr>
              <a:t>Physicians should claim only the </a:t>
            </a:r>
            <a:r>
              <a:rPr lang="en-US" sz="1100" dirty="0" smtClean="0">
                <a:solidFill>
                  <a:srgbClr val="190E09"/>
                </a:solidFill>
              </a:rPr>
              <a:t>credit commensurate </a:t>
            </a:r>
            <a:r>
              <a:rPr lang="en-US" sz="1100" dirty="0">
                <a:solidFill>
                  <a:srgbClr val="190E09"/>
                </a:solidFill>
              </a:rPr>
              <a:t>with the extent of their participation in the activity.</a:t>
            </a:r>
            <a:endParaRPr lang="fr-FR" sz="1100" dirty="0">
              <a:solidFill>
                <a:srgbClr val="190E09"/>
              </a:solidFill>
            </a:endParaRP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0915" y="7018056"/>
            <a:ext cx="349401" cy="360000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18108" y="4355241"/>
            <a:ext cx="37027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Course </a:t>
            </a:r>
            <a:r>
              <a:rPr lang="fr-FR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Directors</a:t>
            </a:r>
            <a:r>
              <a:rPr lang="fr-F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r>
              <a:rPr lang="fr-FR" sz="12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Ghassan</a:t>
            </a:r>
            <a:r>
              <a:rPr lang="fr-FR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Abou-Alfa, MD, MBA </a:t>
            </a:r>
            <a:endParaRPr lang="fr-FR" sz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10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Memorial</a:t>
            </a:r>
            <a:r>
              <a:rPr lang="fr-FR" sz="1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0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Sloan</a:t>
            </a:r>
            <a:r>
              <a:rPr lang="fr-FR" sz="1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0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Kettering</a:t>
            </a:r>
            <a:r>
              <a:rPr lang="fr-FR" sz="1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Cancer Center </a:t>
            </a:r>
            <a:r>
              <a:rPr lang="fr-FR" sz="1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NYC USA</a:t>
            </a:r>
          </a:p>
          <a:p>
            <a:r>
              <a:rPr lang="fr-FR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Adda </a:t>
            </a:r>
            <a:r>
              <a:rPr lang="fr-FR" sz="1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Bounedjar</a:t>
            </a:r>
            <a:r>
              <a:rPr lang="fr-FR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MD </a:t>
            </a:r>
            <a:endParaRPr lang="fr-FR" sz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1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Frantz </a:t>
            </a:r>
            <a:r>
              <a:rPr lang="fr-FR" sz="1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Fanon </a:t>
            </a:r>
            <a:r>
              <a:rPr lang="fr-FR" sz="10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Hospital</a:t>
            </a:r>
            <a:r>
              <a:rPr lang="fr-FR" sz="1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Blida 1 </a:t>
            </a:r>
            <a:r>
              <a:rPr lang="fr-FR" sz="10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</a:t>
            </a:r>
            <a:r>
              <a:rPr lang="fr-FR" sz="1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 </a:t>
            </a:r>
            <a:r>
              <a:rPr lang="fr-FR" sz="10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Algeria</a:t>
            </a:r>
            <a:r>
              <a:rPr lang="fr-FR" sz="1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10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 </a:t>
            </a:r>
            <a:r>
              <a:rPr lang="fr-FR" sz="1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Shamseddine</a:t>
            </a:r>
            <a:r>
              <a:rPr lang="fr-FR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MD, FRCP </a:t>
            </a:r>
            <a:endParaRPr lang="fr-FR" sz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1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American </a:t>
            </a:r>
            <a:r>
              <a:rPr lang="fr-FR" sz="10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</a:t>
            </a:r>
            <a:r>
              <a:rPr lang="fr-FR" sz="1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fr-FR" sz="10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Beirut</a:t>
            </a:r>
            <a:r>
              <a:rPr lang="fr-FR" sz="1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2145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045328"/>
              </p:ext>
            </p:extLst>
          </p:nvPr>
        </p:nvGraphicFramePr>
        <p:xfrm>
          <a:off x="234131" y="324244"/>
          <a:ext cx="4968553" cy="69847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3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711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Day </a:t>
                      </a:r>
                      <a:r>
                        <a:rPr lang="en-US" sz="1600" b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1: 15</a:t>
                      </a:r>
                      <a:r>
                        <a:rPr lang="en-US" sz="1600" b="1" u="none" strike="noStrike" baseline="30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th</a:t>
                      </a:r>
                      <a:r>
                        <a:rPr lang="en-US" sz="1600" b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February </a:t>
                      </a:r>
                      <a:r>
                        <a:rPr lang="en-US" sz="1600" b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2018</a:t>
                      </a:r>
                      <a:endParaRPr lang="fr-FR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1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11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12h15</a:t>
                      </a:r>
                      <a:r>
                        <a:rPr lang="fr-F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– 13h45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Lunch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1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14h00 - 14h10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Introduction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A</a:t>
                      </a:r>
                      <a:r>
                        <a:rPr lang="en-US" sz="1050" b="1" i="1" u="none" strike="noStrike" dirty="0" smtClean="0">
                          <a:effectLst/>
                          <a:latin typeface="+mn-lt"/>
                        </a:rPr>
                        <a:t>. </a:t>
                      </a:r>
                      <a:r>
                        <a:rPr lang="en-US" sz="1050" b="1" i="1" u="none" strike="noStrike" dirty="0" err="1" smtClean="0">
                          <a:effectLst/>
                          <a:latin typeface="+mn-lt"/>
                        </a:rPr>
                        <a:t>Bounedjar</a:t>
                      </a:r>
                      <a:r>
                        <a:rPr lang="en-US" sz="1050" b="1" i="1" u="none" strike="noStrike" dirty="0" smtClean="0">
                          <a:effectLst/>
                          <a:latin typeface="+mn-lt"/>
                        </a:rPr>
                        <a:t> –  </a:t>
                      </a:r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S</a:t>
                      </a:r>
                      <a:r>
                        <a:rPr lang="en-US" sz="1050" b="1" i="1" u="none" strike="noStrike" dirty="0" smtClean="0">
                          <a:effectLst/>
                          <a:latin typeface="+mn-lt"/>
                        </a:rPr>
                        <a:t>. </a:t>
                      </a:r>
                      <a:r>
                        <a:rPr lang="en-US" sz="1050" b="1" i="1" u="none" strike="noStrike" dirty="0" err="1" smtClean="0">
                          <a:effectLst/>
                          <a:latin typeface="+mn-lt"/>
                        </a:rPr>
                        <a:t>Khatib</a:t>
                      </a:r>
                      <a:r>
                        <a:rPr lang="en-US" sz="1050" b="1" i="1" u="none" strike="noStrike" dirty="0" smtClean="0">
                          <a:effectLst/>
                          <a:latin typeface="+mn-lt"/>
                        </a:rPr>
                        <a:t> –</a:t>
                      </a:r>
                      <a:r>
                        <a:rPr lang="en-US" sz="1050" b="1" i="1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050" b="1" i="1" u="none" strike="noStrike" dirty="0" smtClean="0">
                          <a:effectLst/>
                          <a:latin typeface="+mn-lt"/>
                        </a:rPr>
                        <a:t>G. </a:t>
                      </a:r>
                      <a:r>
                        <a:rPr lang="en-US" sz="1050" b="1" i="1" u="none" strike="noStrike" dirty="0" err="1" smtClean="0">
                          <a:effectLst/>
                          <a:latin typeface="+mn-lt"/>
                        </a:rPr>
                        <a:t>Abou</a:t>
                      </a:r>
                      <a:r>
                        <a:rPr lang="en-US" sz="1050" b="1" i="1" u="none" strike="noStrike" dirty="0" smtClean="0">
                          <a:effectLst/>
                          <a:latin typeface="+mn-lt"/>
                        </a:rPr>
                        <a:t> Alfa – K. </a:t>
                      </a:r>
                      <a:r>
                        <a:rPr lang="en-US" sz="1050" b="1" i="1" u="none" strike="noStrike" dirty="0" err="1" smtClean="0">
                          <a:effectLst/>
                          <a:latin typeface="+mn-lt"/>
                        </a:rPr>
                        <a:t>Bouzid</a:t>
                      </a:r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552">
                <a:tc gridSpan="3">
                  <a:txBody>
                    <a:bodyPr/>
                    <a:lstStyle/>
                    <a:p>
                      <a:pPr marL="0" marR="0" indent="0" algn="l" defTabSz="104305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Moderators: </a:t>
                      </a:r>
                      <a:r>
                        <a:rPr lang="en-US" sz="120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G.Abou</a:t>
                      </a:r>
                      <a:r>
                        <a:rPr lang="en-US" sz="12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Alfa – H. </a:t>
                      </a:r>
                      <a:r>
                        <a:rPr lang="en-US" sz="120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Mahfouf</a:t>
                      </a:r>
                      <a:r>
                        <a:rPr lang="en-US" sz="12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fr-FR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050" b="1" i="1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1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14h10 - 14:35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Basis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 of 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Angiogenesis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050" b="1" i="1" u="none" strike="noStrike" dirty="0" err="1">
                          <a:effectLst/>
                          <a:latin typeface="+mn-lt"/>
                        </a:rPr>
                        <a:t>Arash</a:t>
                      </a:r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 Rafi, MD (Cornell)</a:t>
                      </a:r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2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14h35 - 14h50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Predictive and Prognostic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Markers, Mechanisms 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of resistance in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angiogenesis</a:t>
                      </a:r>
                      <a:r>
                        <a:rPr lang="en-US" sz="1050" b="0" i="0" u="none" strike="noStrike" dirty="0" smtClean="0">
                          <a:effectLst/>
                          <a:latin typeface="+mn-lt"/>
                        </a:rPr>
                        <a:t> markers </a:t>
                      </a:r>
                    </a:p>
                    <a:p>
                      <a:pPr algn="l" fontAlgn="ctr"/>
                      <a:r>
                        <a:rPr lang="en-US" sz="1050" b="1" i="1" u="none" strike="noStrike" dirty="0" smtClean="0">
                          <a:effectLst/>
                          <a:latin typeface="+mn-lt"/>
                        </a:rPr>
                        <a:t>Lucas </a:t>
                      </a:r>
                      <a:r>
                        <a:rPr lang="en-US" sz="1050" b="1" i="1" u="none" strike="noStrike" dirty="0" err="1">
                          <a:effectLst/>
                          <a:latin typeface="+mn-lt"/>
                        </a:rPr>
                        <a:t>Treps</a:t>
                      </a:r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en-US" sz="1050" b="1" i="1" u="none" strike="noStrike" dirty="0" smtClean="0">
                          <a:effectLst/>
                          <a:latin typeface="+mn-lt"/>
                        </a:rPr>
                        <a:t>PhD </a:t>
                      </a:r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(Belgium)</a:t>
                      </a:r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1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14h50 - 15:15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Imaging the Era of Anti-</a:t>
                      </a:r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Angiogenics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and checkpoint inhibitors 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US" sz="1050" b="1" i="1" u="none" strike="noStrike" dirty="0" err="1">
                          <a:effectLst/>
                          <a:latin typeface="+mn-lt"/>
                        </a:rPr>
                        <a:t>Darragh</a:t>
                      </a:r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050" b="1" i="1" u="none" strike="noStrike" dirty="0" err="1">
                          <a:effectLst/>
                          <a:latin typeface="+mn-lt"/>
                        </a:rPr>
                        <a:t>Halpenny</a:t>
                      </a:r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 ,MD (MSKCC)</a:t>
                      </a:r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1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15h15 - 15:40  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Safety of </a:t>
                      </a:r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Antiangiogenic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Therapy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Ali </a:t>
                      </a:r>
                      <a:r>
                        <a:rPr lang="en-US" sz="1050" b="1" i="1" u="none" strike="noStrike" dirty="0" err="1">
                          <a:effectLst/>
                          <a:latin typeface="+mn-lt"/>
                        </a:rPr>
                        <a:t>Shamseddine</a:t>
                      </a:r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, MD (AUB)</a:t>
                      </a:r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1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15h40 - 16h05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Gastric Cancer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David </a:t>
                      </a:r>
                      <a:r>
                        <a:rPr lang="en-US" sz="1050" b="1" i="1" u="none" strike="noStrike" dirty="0" err="1">
                          <a:effectLst/>
                          <a:latin typeface="+mn-lt"/>
                        </a:rPr>
                        <a:t>Ilson</a:t>
                      </a:r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, MD (MSKCC)</a:t>
                      </a:r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71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16h05 - 16h25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Coffee –Break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552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Moderators</a:t>
                      </a:r>
                      <a:r>
                        <a:rPr lang="en-US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: </a:t>
                      </a:r>
                      <a:r>
                        <a:rPr lang="en-US" sz="12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A. </a:t>
                      </a:r>
                      <a:r>
                        <a:rPr lang="en-US" sz="120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Shamseddine</a:t>
                      </a:r>
                      <a:r>
                        <a:rPr lang="en-US" sz="12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–</a:t>
                      </a:r>
                      <a:r>
                        <a:rPr lang="en-US" sz="120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B. </a:t>
                      </a:r>
                      <a:r>
                        <a:rPr lang="en-US" sz="120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Larbaoui</a:t>
                      </a:r>
                      <a:endParaRPr lang="fr-FR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050" b="1" i="1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71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16h25 - 16h50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Neuroendocrine Tumors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Eileen O’Reilly, MD (MSKCC)</a:t>
                      </a:r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71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16h50 - 17h15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Colon Cancer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050" b="1" i="1" u="none" strike="noStrike" dirty="0" smtClean="0">
                          <a:effectLst/>
                          <a:latin typeface="+mn-lt"/>
                        </a:rPr>
                        <a:t>Sally</a:t>
                      </a:r>
                      <a:r>
                        <a:rPr lang="en-US" sz="1050" b="1" i="1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050" b="1" i="1" u="none" strike="noStrike" dirty="0" err="1" smtClean="0">
                          <a:effectLst/>
                          <a:latin typeface="+mn-lt"/>
                        </a:rPr>
                        <a:t>Temraz,MD</a:t>
                      </a:r>
                      <a:r>
                        <a:rPr lang="en-US" sz="1050" b="1" i="1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(AUB)</a:t>
                      </a:r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271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17h15 - 17h40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Renal Cell Carcinoma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Debbie </a:t>
                      </a:r>
                      <a:r>
                        <a:rPr lang="en-US" sz="1050" b="1" i="1" u="none" strike="noStrike" dirty="0" err="1">
                          <a:effectLst/>
                          <a:latin typeface="+mn-lt"/>
                        </a:rPr>
                        <a:t>Mukherji</a:t>
                      </a:r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 (AUB)</a:t>
                      </a:r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271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17h40 - 18h05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Gynecological Malignancies (Ovary and Cervix)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050" b="1" i="1" u="none" strike="noStrike" dirty="0" err="1">
                          <a:effectLst/>
                          <a:latin typeface="+mn-lt"/>
                        </a:rPr>
                        <a:t>Hisham</a:t>
                      </a:r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 Al </a:t>
                      </a:r>
                      <a:r>
                        <a:rPr lang="en-US" sz="1050" b="1" i="1" u="none" strike="noStrike" dirty="0" err="1">
                          <a:effectLst/>
                          <a:latin typeface="+mn-lt"/>
                        </a:rPr>
                        <a:t>Ghazali</a:t>
                      </a:r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 ,MD (Egypt) </a:t>
                      </a:r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271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18h05 - 18h30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Lung Cancer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050" b="1" i="1" u="none" strike="noStrike" dirty="0" smtClean="0">
                          <a:effectLst/>
                          <a:latin typeface="+mn-lt"/>
                        </a:rPr>
                        <a:t>Greg </a:t>
                      </a:r>
                      <a:r>
                        <a:rPr lang="en-US" sz="1050" b="1" i="1" u="none" strike="noStrike" dirty="0" err="1" smtClean="0">
                          <a:effectLst/>
                          <a:latin typeface="+mn-lt"/>
                        </a:rPr>
                        <a:t>Riely</a:t>
                      </a:r>
                      <a:r>
                        <a:rPr lang="en-US" sz="1050" b="1" i="1" u="none" strike="noStrike" dirty="0" smtClean="0">
                          <a:effectLst/>
                          <a:latin typeface="+mn-lt"/>
                        </a:rPr>
                        <a:t>, MD (MSK)</a:t>
                      </a:r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271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20h00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Dinner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042448"/>
              </p:ext>
            </p:extLst>
          </p:nvPr>
        </p:nvGraphicFramePr>
        <p:xfrm>
          <a:off x="5562724" y="324247"/>
          <a:ext cx="4968553" cy="69847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3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355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Day 2 </a:t>
                      </a:r>
                      <a:r>
                        <a:rPr lang="en-US" sz="1600" b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:</a:t>
                      </a:r>
                      <a:r>
                        <a:rPr lang="en-US" sz="1600" b="1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16</a:t>
                      </a:r>
                      <a:r>
                        <a:rPr lang="en-US" sz="1600" b="1" u="none" strike="noStrike" baseline="30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th</a:t>
                      </a:r>
                      <a:r>
                        <a:rPr lang="en-US" sz="1600" b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February </a:t>
                      </a:r>
                      <a:r>
                        <a:rPr lang="en-US" sz="1600" b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2019</a:t>
                      </a:r>
                      <a:endParaRPr lang="fr-FR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1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10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Moderators: </a:t>
                      </a:r>
                      <a:r>
                        <a:rPr lang="en-US" sz="12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G. </a:t>
                      </a:r>
                      <a:r>
                        <a:rPr lang="en-US" sz="120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Abou</a:t>
                      </a:r>
                      <a:r>
                        <a:rPr lang="en-US" sz="12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Alfa</a:t>
                      </a:r>
                      <a:r>
                        <a:rPr lang="en-US" sz="120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– </a:t>
                      </a:r>
                      <a:r>
                        <a:rPr lang="en-US" sz="12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M. </a:t>
                      </a:r>
                      <a:r>
                        <a:rPr lang="en-US" sz="120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Oukkal</a:t>
                      </a:r>
                      <a:r>
                        <a:rPr lang="en-US" sz="12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fr-FR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200" b="1" i="1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5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09h00 - 09h25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Basis of Immunology and Immunotherapy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050" b="1" i="1" u="none" strike="noStrike" dirty="0" err="1">
                          <a:effectLst/>
                          <a:latin typeface="+mn-lt"/>
                        </a:rPr>
                        <a:t>Taha</a:t>
                      </a:r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050" b="1" i="1" u="none" strike="noStrike" dirty="0" err="1">
                          <a:effectLst/>
                          <a:latin typeface="+mn-lt"/>
                        </a:rPr>
                        <a:t>Merghoub</a:t>
                      </a:r>
                      <a:r>
                        <a:rPr lang="en-US" sz="1050" b="1" i="1" u="none" strike="noStrike" dirty="0" smtClean="0">
                          <a:effectLst/>
                          <a:latin typeface="+mn-lt"/>
                        </a:rPr>
                        <a:t>, </a:t>
                      </a:r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PhD (MSKCC)</a:t>
                      </a:r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5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09H25 – 09h50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Anti-Tumor Immune Responses and Immunotherapy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Karen Willard-Gallo, MD, PhD (Belgium)</a:t>
                      </a:r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09h50 - 10h15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Predictive Biomarkers of Checkpoint Inhibitors : Challenges and Perspectives of the Pathologist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Patrick </a:t>
                      </a:r>
                      <a:r>
                        <a:rPr lang="en-US" sz="1050" b="1" i="1" u="none" strike="noStrike" dirty="0" err="1">
                          <a:effectLst/>
                          <a:latin typeface="+mn-lt"/>
                        </a:rPr>
                        <a:t>Pauwels</a:t>
                      </a:r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, MD, PhD (Belgium)</a:t>
                      </a:r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5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10h15 - 10h40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MSI-H and </a:t>
                      </a:r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Chekpoints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Inhibitors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US" sz="1050" b="1" i="1" u="none" strike="noStrike" dirty="0" err="1">
                          <a:effectLst/>
                          <a:latin typeface="+mn-lt"/>
                        </a:rPr>
                        <a:t>Taha</a:t>
                      </a:r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050" b="1" i="1" u="none" strike="noStrike" dirty="0" err="1">
                          <a:effectLst/>
                          <a:latin typeface="+mn-lt"/>
                        </a:rPr>
                        <a:t>Merghoub</a:t>
                      </a:r>
                      <a:r>
                        <a:rPr lang="en-US" sz="1050" b="1" i="1" u="none" strike="noStrike" dirty="0" smtClean="0">
                          <a:effectLst/>
                          <a:latin typeface="+mn-lt"/>
                        </a:rPr>
                        <a:t>, </a:t>
                      </a:r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PhD (MSKCC)</a:t>
                      </a:r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35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10h40 - 11h00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Coffee Break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50" b="1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10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Moderators: </a:t>
                      </a:r>
                      <a:r>
                        <a:rPr lang="en-US" sz="12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A. </a:t>
                      </a:r>
                      <a:r>
                        <a:rPr lang="en-US" sz="120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Shamssedine</a:t>
                      </a:r>
                      <a:r>
                        <a:rPr lang="en-US" sz="120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– H</a:t>
                      </a:r>
                      <a:r>
                        <a:rPr lang="en-US" sz="12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. Al </a:t>
                      </a:r>
                      <a:r>
                        <a:rPr lang="en-US" sz="120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Ghazali</a:t>
                      </a:r>
                      <a:endParaRPr lang="fr-FR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050" b="1" i="1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35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11h00 - 11h25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Hepatocellular Carcinoma: From Angiogenesis to Immunotherapy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050" b="1" i="1" u="none" strike="noStrike" dirty="0" err="1">
                          <a:effectLst/>
                          <a:latin typeface="+mn-lt"/>
                        </a:rPr>
                        <a:t>Ghassan</a:t>
                      </a:r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050" b="1" i="1" u="none" strike="noStrike" dirty="0" err="1">
                          <a:effectLst/>
                          <a:latin typeface="+mn-lt"/>
                        </a:rPr>
                        <a:t>Abou</a:t>
                      </a:r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-Alfa, MD, MBA (MSKCC)</a:t>
                      </a:r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35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11h25 - 11h50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Check Point Inhibitors  in Lung Cancer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Greg </a:t>
                      </a:r>
                      <a:r>
                        <a:rPr lang="en-US" sz="1050" b="1" i="1" u="none" strike="noStrike" dirty="0" err="1">
                          <a:effectLst/>
                          <a:latin typeface="+mn-lt"/>
                        </a:rPr>
                        <a:t>Riely,MD</a:t>
                      </a:r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 (MSKCC)</a:t>
                      </a:r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35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11h50 - 12h15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Check Point Inhibitors 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in </a:t>
                      </a:r>
                      <a:r>
                        <a:rPr lang="en-US" sz="1100" u="none" strike="noStrike" dirty="0" err="1" smtClean="0">
                          <a:effectLst/>
                          <a:latin typeface="+mn-lt"/>
                        </a:rPr>
                        <a:t>Urothelial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 Malignancies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Debbie </a:t>
                      </a:r>
                      <a:r>
                        <a:rPr lang="en-US" sz="1050" b="1" i="1" u="none" strike="noStrike" dirty="0" err="1">
                          <a:effectLst/>
                          <a:latin typeface="+mn-lt"/>
                        </a:rPr>
                        <a:t>Mukherji</a:t>
                      </a:r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 (AUB)</a:t>
                      </a:r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35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12h15 - 12h40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Radiation Therapy and </a:t>
                      </a:r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Abscopal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 Effect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Chris Crane (MSKCC)</a:t>
                      </a:r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935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12h40 - 13h05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Immune-Related Adverse Events and their Management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050" b="1" i="1" u="none" strike="noStrike" dirty="0" err="1">
                          <a:effectLst/>
                          <a:latin typeface="+mn-lt"/>
                        </a:rPr>
                        <a:t>Azeez</a:t>
                      </a:r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050" b="1" i="1" u="none" strike="noStrike" dirty="0" err="1">
                          <a:effectLst/>
                          <a:latin typeface="+mn-lt"/>
                        </a:rPr>
                        <a:t>Farooki</a:t>
                      </a:r>
                      <a:r>
                        <a:rPr lang="en-US" sz="1050" b="1" i="1" u="none" strike="noStrike" dirty="0">
                          <a:effectLst/>
                          <a:latin typeface="+mn-lt"/>
                        </a:rPr>
                        <a:t>, MD (MSKCC)</a:t>
                      </a:r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935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13h05 - 13h15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 smtClean="0">
                          <a:effectLst/>
                          <a:latin typeface="+mn-lt"/>
                        </a:rPr>
                        <a:t>Clossing</a:t>
                      </a:r>
                      <a:endParaRPr lang="en-US" sz="1100" u="none" strike="noStrike" dirty="0" smtClean="0"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US" sz="11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A. </a:t>
                      </a:r>
                      <a:r>
                        <a:rPr lang="en-US" sz="1100" b="1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Bounedjar</a:t>
                      </a:r>
                      <a:r>
                        <a:rPr lang="en-US" sz="11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– G.</a:t>
                      </a:r>
                      <a:r>
                        <a:rPr lang="en-US" sz="1100" b="1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1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Abou</a:t>
                      </a:r>
                      <a:r>
                        <a:rPr lang="en-US" sz="1100" b="1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Alfa</a:t>
                      </a:r>
                      <a:endParaRPr lang="fr-FR" sz="11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935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13h15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Lunch Break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52" marR="2752" marT="275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1216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1609</TotalTime>
  <Words>607</Words>
  <Application>Microsoft Office PowerPoint</Application>
  <PresentationFormat>Personnalisé</PresentationFormat>
  <Paragraphs>104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DocMEL</dc:creator>
  <cp:lastModifiedBy>Utilisateur Windows</cp:lastModifiedBy>
  <cp:revision>26</cp:revision>
  <cp:lastPrinted>2019-02-09T14:43:13Z</cp:lastPrinted>
  <dcterms:created xsi:type="dcterms:W3CDTF">2019-02-05T10:59:48Z</dcterms:created>
  <dcterms:modified xsi:type="dcterms:W3CDTF">2019-02-12T15:42:09Z</dcterms:modified>
</cp:coreProperties>
</file>